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107"/>
  </p:notesMasterIdLst>
  <p:sldIdLst>
    <p:sldId id="257" r:id="rId3"/>
    <p:sldId id="368" r:id="rId4"/>
    <p:sldId id="369" r:id="rId5"/>
    <p:sldId id="259" r:id="rId6"/>
    <p:sldId id="361" r:id="rId7"/>
    <p:sldId id="260" r:id="rId8"/>
    <p:sldId id="262" r:id="rId9"/>
    <p:sldId id="261" r:id="rId10"/>
    <p:sldId id="263" r:id="rId11"/>
    <p:sldId id="264" r:id="rId12"/>
    <p:sldId id="265" r:id="rId13"/>
    <p:sldId id="266" r:id="rId14"/>
    <p:sldId id="267" r:id="rId15"/>
    <p:sldId id="269" r:id="rId16"/>
    <p:sldId id="268" r:id="rId17"/>
    <p:sldId id="270" r:id="rId18"/>
    <p:sldId id="271" r:id="rId19"/>
    <p:sldId id="273" r:id="rId20"/>
    <p:sldId id="274" r:id="rId21"/>
    <p:sldId id="367" r:id="rId22"/>
    <p:sldId id="276" r:id="rId23"/>
    <p:sldId id="277" r:id="rId24"/>
    <p:sldId id="278" r:id="rId25"/>
    <p:sldId id="279" r:id="rId26"/>
    <p:sldId id="283" r:id="rId27"/>
    <p:sldId id="282" r:id="rId28"/>
    <p:sldId id="284" r:id="rId29"/>
    <p:sldId id="288" r:id="rId30"/>
    <p:sldId id="289" r:id="rId31"/>
    <p:sldId id="290" r:id="rId32"/>
    <p:sldId id="291" r:id="rId33"/>
    <p:sldId id="292" r:id="rId34"/>
    <p:sldId id="293" r:id="rId35"/>
    <p:sldId id="294" r:id="rId36"/>
    <p:sldId id="295" r:id="rId37"/>
    <p:sldId id="296" r:id="rId38"/>
    <p:sldId id="297" r:id="rId39"/>
    <p:sldId id="298" r:id="rId40"/>
    <p:sldId id="299" r:id="rId41"/>
    <p:sldId id="300" r:id="rId42"/>
    <p:sldId id="301" r:id="rId43"/>
    <p:sldId id="302" r:id="rId44"/>
    <p:sldId id="303" r:id="rId45"/>
    <p:sldId id="304" r:id="rId46"/>
    <p:sldId id="305" r:id="rId47"/>
    <p:sldId id="306" r:id="rId48"/>
    <p:sldId id="310" r:id="rId49"/>
    <p:sldId id="307" r:id="rId50"/>
    <p:sldId id="312" r:id="rId51"/>
    <p:sldId id="311" r:id="rId52"/>
    <p:sldId id="313" r:id="rId53"/>
    <p:sldId id="308" r:id="rId54"/>
    <p:sldId id="314" r:id="rId55"/>
    <p:sldId id="315" r:id="rId56"/>
    <p:sldId id="316" r:id="rId57"/>
    <p:sldId id="317" r:id="rId58"/>
    <p:sldId id="318" r:id="rId59"/>
    <p:sldId id="319" r:id="rId60"/>
    <p:sldId id="320" r:id="rId61"/>
    <p:sldId id="322" r:id="rId62"/>
    <p:sldId id="323" r:id="rId63"/>
    <p:sldId id="324" r:id="rId64"/>
    <p:sldId id="325" r:id="rId65"/>
    <p:sldId id="326" r:id="rId66"/>
    <p:sldId id="327" r:id="rId67"/>
    <p:sldId id="328" r:id="rId68"/>
    <p:sldId id="329" r:id="rId69"/>
    <p:sldId id="330" r:id="rId70"/>
    <p:sldId id="331" r:id="rId71"/>
    <p:sldId id="332" r:id="rId72"/>
    <p:sldId id="333" r:id="rId73"/>
    <p:sldId id="334" r:id="rId74"/>
    <p:sldId id="335" r:id="rId75"/>
    <p:sldId id="336" r:id="rId76"/>
    <p:sldId id="337" r:id="rId77"/>
    <p:sldId id="338" r:id="rId78"/>
    <p:sldId id="339" r:id="rId79"/>
    <p:sldId id="340" r:id="rId80"/>
    <p:sldId id="321" r:id="rId81"/>
    <p:sldId id="341" r:id="rId82"/>
    <p:sldId id="342" r:id="rId83"/>
    <p:sldId id="343" r:id="rId84"/>
    <p:sldId id="344" r:id="rId85"/>
    <p:sldId id="345" r:id="rId86"/>
    <p:sldId id="346" r:id="rId87"/>
    <p:sldId id="347" r:id="rId88"/>
    <p:sldId id="366" r:id="rId89"/>
    <p:sldId id="348" r:id="rId90"/>
    <p:sldId id="362" r:id="rId91"/>
    <p:sldId id="363" r:id="rId92"/>
    <p:sldId id="350" r:id="rId93"/>
    <p:sldId id="364" r:id="rId94"/>
    <p:sldId id="349" r:id="rId95"/>
    <p:sldId id="365" r:id="rId96"/>
    <p:sldId id="351" r:id="rId97"/>
    <p:sldId id="352" r:id="rId98"/>
    <p:sldId id="353" r:id="rId99"/>
    <p:sldId id="354" r:id="rId100"/>
    <p:sldId id="355" r:id="rId101"/>
    <p:sldId id="356" r:id="rId102"/>
    <p:sldId id="357" r:id="rId103"/>
    <p:sldId id="358" r:id="rId104"/>
    <p:sldId id="359" r:id="rId105"/>
    <p:sldId id="360" r:id="rId10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20F92A36-5AAB-4216-BF26-E31EF466C4DD}">
          <p14:sldIdLst>
            <p14:sldId id="257"/>
            <p14:sldId id="368"/>
            <p14:sldId id="369"/>
            <p14:sldId id="259"/>
            <p14:sldId id="361"/>
          </p14:sldIdLst>
        </p14:section>
        <p14:section name="What is Cosmos DB" id="{884238FF-E6DF-460D-994D-D6337EB79147}">
          <p14:sldIdLst>
            <p14:sldId id="260"/>
            <p14:sldId id="262"/>
            <p14:sldId id="261"/>
            <p14:sldId id="263"/>
            <p14:sldId id="264"/>
            <p14:sldId id="265"/>
            <p14:sldId id="266"/>
            <p14:sldId id="267"/>
            <p14:sldId id="269"/>
            <p14:sldId id="268"/>
            <p14:sldId id="270"/>
            <p14:sldId id="271"/>
            <p14:sldId id="273"/>
            <p14:sldId id="274"/>
            <p14:sldId id="367"/>
            <p14:sldId id="276"/>
            <p14:sldId id="277"/>
          </p14:sldIdLst>
        </p14:section>
        <p14:section name="Change Feed" id="{598AA990-0E56-4DF9-A774-2E92F578A273}">
          <p14:sldIdLst>
            <p14:sldId id="278"/>
            <p14:sldId id="279"/>
            <p14:sldId id="283"/>
            <p14:sldId id="282"/>
            <p14:sldId id="284"/>
            <p14:sldId id="288"/>
            <p14:sldId id="289"/>
            <p14:sldId id="290"/>
            <p14:sldId id="291"/>
            <p14:sldId id="292"/>
            <p14:sldId id="293"/>
            <p14:sldId id="294"/>
            <p14:sldId id="295"/>
            <p14:sldId id="296"/>
            <p14:sldId id="297"/>
            <p14:sldId id="298"/>
            <p14:sldId id="299"/>
            <p14:sldId id="300"/>
            <p14:sldId id="301"/>
            <p14:sldId id="302"/>
            <p14:sldId id="303"/>
            <p14:sldId id="304"/>
            <p14:sldId id="305"/>
            <p14:sldId id="306"/>
            <p14:sldId id="310"/>
            <p14:sldId id="307"/>
            <p14:sldId id="312"/>
            <p14:sldId id="311"/>
          </p14:sldIdLst>
        </p14:section>
        <p14:section name="Change Feed Processor" id="{A3296B43-1DD0-4C69-9A16-198F8BB6835E}">
          <p14:sldIdLst>
            <p14:sldId id="313"/>
            <p14:sldId id="308"/>
            <p14:sldId id="314"/>
            <p14:sldId id="315"/>
            <p14:sldId id="316"/>
            <p14:sldId id="317"/>
            <p14:sldId id="318"/>
            <p14:sldId id="319"/>
          </p14:sldIdLst>
        </p14:section>
        <p14:section name="Serverless Event-Based Architectures" id="{9D8B58FC-5C1E-47FD-A0CA-CDA50AF8FFF8}">
          <p14:sldIdLst>
            <p14:sldId id="320"/>
            <p14:sldId id="322"/>
            <p14:sldId id="323"/>
            <p14:sldId id="324"/>
            <p14:sldId id="325"/>
            <p14:sldId id="326"/>
            <p14:sldId id="327"/>
            <p14:sldId id="328"/>
            <p14:sldId id="329"/>
            <p14:sldId id="330"/>
            <p14:sldId id="331"/>
            <p14:sldId id="332"/>
            <p14:sldId id="333"/>
            <p14:sldId id="334"/>
            <p14:sldId id="335"/>
            <p14:sldId id="336"/>
            <p14:sldId id="337"/>
            <p14:sldId id="338"/>
            <p14:sldId id="339"/>
            <p14:sldId id="340"/>
            <p14:sldId id="321"/>
          </p14:sldIdLst>
        </p14:section>
        <p14:section name="Change Feed Patterns" id="{3B3D86D5-1133-4F83-BC92-D5208796A6CE}">
          <p14:sldIdLst>
            <p14:sldId id="341"/>
            <p14:sldId id="342"/>
            <p14:sldId id="343"/>
            <p14:sldId id="344"/>
            <p14:sldId id="345"/>
            <p14:sldId id="346"/>
          </p14:sldIdLst>
        </p14:section>
        <p14:section name="Demos" id="{3BF5F678-9A30-4E11-88F2-88CA60AA0C4C}">
          <p14:sldIdLst>
            <p14:sldId id="347"/>
            <p14:sldId id="366"/>
            <p14:sldId id="348"/>
            <p14:sldId id="362"/>
            <p14:sldId id="363"/>
            <p14:sldId id="350"/>
            <p14:sldId id="364"/>
            <p14:sldId id="349"/>
            <p14:sldId id="365"/>
            <p14:sldId id="351"/>
          </p14:sldIdLst>
        </p14:section>
        <p14:section name="Wrap-Up" id="{F4FAACB4-CED4-4ABA-B428-BB88A5CB6F7E}">
          <p14:sldIdLst>
            <p14:sldId id="352"/>
            <p14:sldId id="353"/>
            <p14:sldId id="354"/>
            <p14:sldId id="355"/>
            <p14:sldId id="356"/>
            <p14:sldId id="357"/>
            <p14:sldId id="358"/>
            <p14:sldId id="359"/>
            <p14:sldId id="36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B4370"/>
    <a:srgbClr val="E74331"/>
    <a:srgbClr val="70582B"/>
    <a:srgbClr val="6441A4"/>
    <a:srgbClr val="D6524C"/>
    <a:srgbClr val="FFFFFF"/>
    <a:srgbClr val="31D5E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725" autoAdjust="0"/>
    <p:restoredTop sz="69988" autoAdjust="0"/>
  </p:normalViewPr>
  <p:slideViewPr>
    <p:cSldViewPr snapToGrid="0">
      <p:cViewPr varScale="1">
        <p:scale>
          <a:sx n="79" d="100"/>
          <a:sy n="79" d="100"/>
        </p:scale>
        <p:origin x="1116"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6" Type="http://schemas.openxmlformats.org/officeDocument/2006/relationships/slide" Target="slides/slide14.xml"/><Relationship Id="rId107" Type="http://schemas.openxmlformats.org/officeDocument/2006/relationships/notesMaster" Target="notesMasters/notesMaster1.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presProps" Target="presProps.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6" Type="http://schemas.openxmlformats.org/officeDocument/2006/relationships/slide" Target="slides/slide104.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viewProps" Target="viewProps.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theme" Target="theme/theme1.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1ED5065-4E8E-47C4-9A00-33282BB397F4}" type="datetimeFigureOut">
              <a:rPr lang="en-US" smtClean="0"/>
              <a:t>6/5/2022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C91D622-28E2-4C07-8E71-B2404B137EC6}" type="slidenum">
              <a:rPr lang="en-US" smtClean="0"/>
              <a:t>‹#›</a:t>
            </a:fld>
            <a:endParaRPr lang="en-US"/>
          </a:p>
        </p:txBody>
      </p:sp>
    </p:spTree>
    <p:extLst>
      <p:ext uri="{BB962C8B-B14F-4D97-AF65-F5344CB8AC3E}">
        <p14:creationId xmlns:p14="http://schemas.microsoft.com/office/powerpoint/2010/main" val="30186920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C91D622-28E2-4C07-8E71-B2404B137EC6}" type="slidenum">
              <a:rPr lang="en-US" smtClean="0"/>
              <a:t>1</a:t>
            </a:fld>
            <a:endParaRPr lang="en-US"/>
          </a:p>
        </p:txBody>
      </p:sp>
    </p:spTree>
    <p:extLst>
      <p:ext uri="{BB962C8B-B14F-4D97-AF65-F5344CB8AC3E}">
        <p14:creationId xmlns:p14="http://schemas.microsoft.com/office/powerpoint/2010/main" val="10272016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u="none" dirty="0"/>
              <a:t>Strong; Bounded Staleness; Session; Consistent Prefix; Eventual</a:t>
            </a:r>
            <a:endParaRPr lang="en-US" dirty="0"/>
          </a:p>
        </p:txBody>
      </p:sp>
      <p:sp>
        <p:nvSpPr>
          <p:cNvPr id="4" name="Slide Number Placeholder 3"/>
          <p:cNvSpPr>
            <a:spLocks noGrp="1"/>
          </p:cNvSpPr>
          <p:nvPr>
            <p:ph type="sldNum" sz="quarter" idx="5"/>
          </p:nvPr>
        </p:nvSpPr>
        <p:spPr/>
        <p:txBody>
          <a:bodyPr/>
          <a:lstStyle/>
          <a:p>
            <a:fld id="{4C91D622-28E2-4C07-8E71-B2404B137EC6}" type="slidenum">
              <a:rPr lang="en-US" smtClean="0"/>
              <a:t>14</a:t>
            </a:fld>
            <a:endParaRPr lang="en-US"/>
          </a:p>
        </p:txBody>
      </p:sp>
    </p:spTree>
    <p:extLst>
      <p:ext uri="{BB962C8B-B14F-4D97-AF65-F5344CB8AC3E}">
        <p14:creationId xmlns:p14="http://schemas.microsoft.com/office/powerpoint/2010/main" val="38240962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u="none" dirty="0"/>
              <a:t>Strong; Bounded Staleness; Session; Consistent Prefix; Eventual</a:t>
            </a:r>
            <a:endParaRPr lang="en-US" dirty="0"/>
          </a:p>
        </p:txBody>
      </p:sp>
      <p:sp>
        <p:nvSpPr>
          <p:cNvPr id="4" name="Slide Number Placeholder 3"/>
          <p:cNvSpPr>
            <a:spLocks noGrp="1"/>
          </p:cNvSpPr>
          <p:nvPr>
            <p:ph type="sldNum" sz="quarter" idx="5"/>
          </p:nvPr>
        </p:nvSpPr>
        <p:spPr/>
        <p:txBody>
          <a:bodyPr/>
          <a:lstStyle/>
          <a:p>
            <a:fld id="{4C91D622-28E2-4C07-8E71-B2404B137EC6}" type="slidenum">
              <a:rPr lang="en-US" smtClean="0"/>
              <a:t>15</a:t>
            </a:fld>
            <a:endParaRPr lang="en-US"/>
          </a:p>
        </p:txBody>
      </p:sp>
    </p:spTree>
    <p:extLst>
      <p:ext uri="{BB962C8B-B14F-4D97-AF65-F5344CB8AC3E}">
        <p14:creationId xmlns:p14="http://schemas.microsoft.com/office/powerpoint/2010/main" val="33918466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u="sng" dirty="0"/>
              <a:t>Industry Leading Comprehensive SLAs</a:t>
            </a:r>
            <a:endParaRPr lang="en-US" b="0" u="none" dirty="0"/>
          </a:p>
          <a:p>
            <a:pPr marL="171450" indent="-171450">
              <a:buFont typeface="Arial" panose="020B0604020202020204" pitchFamily="34" charset="0"/>
              <a:buChar char="•"/>
            </a:pPr>
            <a:r>
              <a:rPr lang="en-US" b="0" u="none" dirty="0"/>
              <a:t>First and only service to offer industry-leading comprehensive SLAs encompassing 5-nine availability, read and write latency at the 99</a:t>
            </a:r>
            <a:r>
              <a:rPr lang="en-US" b="0" u="none" baseline="30000" dirty="0"/>
              <a:t>th</a:t>
            </a:r>
            <a:r>
              <a:rPr lang="en-US" b="0" u="none" dirty="0"/>
              <a:t> percentile, guaranteed throughput, and consistency.</a:t>
            </a:r>
            <a:endParaRPr lang="en-US" b="1" u="sng" dirty="0"/>
          </a:p>
        </p:txBody>
      </p:sp>
      <p:sp>
        <p:nvSpPr>
          <p:cNvPr id="4" name="Slide Number Placeholder 3"/>
          <p:cNvSpPr>
            <a:spLocks noGrp="1"/>
          </p:cNvSpPr>
          <p:nvPr>
            <p:ph type="sldNum" sz="quarter" idx="5"/>
          </p:nvPr>
        </p:nvSpPr>
        <p:spPr/>
        <p:txBody>
          <a:bodyPr/>
          <a:lstStyle/>
          <a:p>
            <a:fld id="{4C91D622-28E2-4C07-8E71-B2404B137EC6}" type="slidenum">
              <a:rPr lang="en-US" smtClean="0"/>
              <a:t>16</a:t>
            </a:fld>
            <a:endParaRPr lang="en-US"/>
          </a:p>
        </p:txBody>
      </p:sp>
    </p:spTree>
    <p:extLst>
      <p:ext uri="{BB962C8B-B14F-4D97-AF65-F5344CB8AC3E}">
        <p14:creationId xmlns:p14="http://schemas.microsoft.com/office/powerpoint/2010/main" val="29031213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u="sng" dirty="0"/>
              <a:t>Battle tested database service</a:t>
            </a:r>
            <a:endParaRPr lang="en-US" b="0" u="none" dirty="0"/>
          </a:p>
          <a:p>
            <a:pPr marL="171450" indent="-171450">
              <a:buFont typeface="Arial" panose="020B0604020202020204" pitchFamily="34" charset="0"/>
              <a:buChar char="•"/>
            </a:pPr>
            <a:r>
              <a:rPr lang="en-US" b="0" u="none" dirty="0"/>
              <a:t>Cosmos DB is a foundational service in Azure</a:t>
            </a:r>
          </a:p>
          <a:p>
            <a:pPr marL="171450" indent="-171450">
              <a:buFont typeface="Arial" panose="020B0604020202020204" pitchFamily="34" charset="0"/>
              <a:buChar char="•"/>
            </a:pPr>
            <a:r>
              <a:rPr lang="en-US" b="0" u="none" dirty="0"/>
              <a:t>For nearly a decade, Cosmos DB has been used by many of Microsoft’s products for mission critical applications at global scale</a:t>
            </a:r>
          </a:p>
          <a:p>
            <a:pPr marL="628650" lvl="1" indent="-171450">
              <a:buFont typeface="Arial" panose="020B0604020202020204" pitchFamily="34" charset="0"/>
              <a:buChar char="•"/>
            </a:pPr>
            <a:r>
              <a:rPr lang="en-US" b="0" u="none" dirty="0"/>
              <a:t>Skype, Xbox, Office 365, Azure, and many others</a:t>
            </a:r>
          </a:p>
          <a:p>
            <a:pPr marL="171450" lvl="0" indent="-171450">
              <a:buFont typeface="Arial" panose="020B0604020202020204" pitchFamily="34" charset="0"/>
              <a:buChar char="•"/>
            </a:pPr>
            <a:r>
              <a:rPr lang="en-US" b="0" u="none" dirty="0"/>
              <a:t>One of the fastest growing services on Azure</a:t>
            </a:r>
          </a:p>
        </p:txBody>
      </p:sp>
      <p:sp>
        <p:nvSpPr>
          <p:cNvPr id="4" name="Slide Number Placeholder 3"/>
          <p:cNvSpPr>
            <a:spLocks noGrp="1"/>
          </p:cNvSpPr>
          <p:nvPr>
            <p:ph type="sldNum" sz="quarter" idx="5"/>
          </p:nvPr>
        </p:nvSpPr>
        <p:spPr/>
        <p:txBody>
          <a:bodyPr/>
          <a:lstStyle/>
          <a:p>
            <a:fld id="{4C91D622-28E2-4C07-8E71-B2404B137EC6}" type="slidenum">
              <a:rPr lang="en-US" smtClean="0"/>
              <a:t>18</a:t>
            </a:fld>
            <a:endParaRPr lang="en-US"/>
          </a:p>
        </p:txBody>
      </p:sp>
    </p:spTree>
    <p:extLst>
      <p:ext uri="{BB962C8B-B14F-4D97-AF65-F5344CB8AC3E}">
        <p14:creationId xmlns:p14="http://schemas.microsoft.com/office/powerpoint/2010/main" val="28379476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r>
              <a:rPr lang="en-US" b="1" u="sng" dirty="0"/>
              <a:t>Ubiquitous regional presence</a:t>
            </a:r>
            <a:endParaRPr lang="en-US" b="0" u="none" dirty="0"/>
          </a:p>
          <a:p>
            <a:pPr marL="171450" lvl="0" indent="-171450">
              <a:buFont typeface="Arial" panose="020B0604020202020204" pitchFamily="34" charset="0"/>
              <a:buChar char="•"/>
            </a:pPr>
            <a:r>
              <a:rPr lang="en-US" b="0" u="none" dirty="0"/>
              <a:t>Azure public cloud</a:t>
            </a:r>
          </a:p>
          <a:p>
            <a:pPr marL="171450" lvl="0" indent="-171450">
              <a:buFont typeface="Arial" panose="020B0604020202020204" pitchFamily="34" charset="0"/>
              <a:buChar char="•"/>
            </a:pPr>
            <a:r>
              <a:rPr lang="en-US" b="0" u="none" dirty="0"/>
              <a:t>Azure China 21Vianet (one of China’s largest internet providers)</a:t>
            </a:r>
          </a:p>
          <a:p>
            <a:pPr marL="171450" lvl="0" indent="-171450">
              <a:buFont typeface="Arial" panose="020B0604020202020204" pitchFamily="34" charset="0"/>
              <a:buChar char="•"/>
            </a:pPr>
            <a:r>
              <a:rPr lang="en-US" b="0" u="none" dirty="0"/>
              <a:t>Azure Germany (data remains in country)</a:t>
            </a:r>
          </a:p>
          <a:p>
            <a:pPr marL="171450" lvl="0" indent="-171450">
              <a:buFont typeface="Arial" panose="020B0604020202020204" pitchFamily="34" charset="0"/>
              <a:buChar char="•"/>
            </a:pPr>
            <a:r>
              <a:rPr lang="en-US" b="0" u="none" dirty="0"/>
              <a:t>Azure Government (4 regions)</a:t>
            </a:r>
          </a:p>
          <a:p>
            <a:pPr marL="171450" lvl="0" indent="-171450">
              <a:buFont typeface="Arial" panose="020B0604020202020204" pitchFamily="34" charset="0"/>
              <a:buChar char="•"/>
            </a:pPr>
            <a:r>
              <a:rPr lang="en-US" b="0" u="none" dirty="0"/>
              <a:t>Azure Government for Department of Defense (2 regions)</a:t>
            </a:r>
          </a:p>
          <a:p>
            <a:endParaRPr lang="en-US" dirty="0"/>
          </a:p>
          <a:p>
            <a:r>
              <a:rPr lang="en-US" dirty="0"/>
              <a:t>68 regions</a:t>
            </a:r>
          </a:p>
        </p:txBody>
      </p:sp>
      <p:sp>
        <p:nvSpPr>
          <p:cNvPr id="4" name="Slide Number Placeholder 3"/>
          <p:cNvSpPr>
            <a:spLocks noGrp="1"/>
          </p:cNvSpPr>
          <p:nvPr>
            <p:ph type="sldNum" sz="quarter" idx="5"/>
          </p:nvPr>
        </p:nvSpPr>
        <p:spPr/>
        <p:txBody>
          <a:bodyPr/>
          <a:lstStyle/>
          <a:p>
            <a:fld id="{4C91D622-28E2-4C07-8E71-B2404B137EC6}" type="slidenum">
              <a:rPr lang="en-US" smtClean="0"/>
              <a:t>20</a:t>
            </a:fld>
            <a:endParaRPr lang="en-US"/>
          </a:p>
        </p:txBody>
      </p:sp>
    </p:spTree>
    <p:extLst>
      <p:ext uri="{BB962C8B-B14F-4D97-AF65-F5344CB8AC3E}">
        <p14:creationId xmlns:p14="http://schemas.microsoft.com/office/powerpoint/2010/main" val="10355876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r>
              <a:rPr lang="en-US" b="1" u="sng" dirty="0"/>
              <a:t>Secure by default and enterprise ready</a:t>
            </a:r>
            <a:endParaRPr lang="en-US" b="0" u="none" dirty="0"/>
          </a:p>
          <a:p>
            <a:pPr marL="171450" lvl="0" indent="-171450">
              <a:buFont typeface="Arial" panose="020B0604020202020204" pitchFamily="34" charset="0"/>
              <a:buChar char="•"/>
            </a:pPr>
            <a:r>
              <a:rPr lang="en-US" b="0" u="none" dirty="0"/>
              <a:t>Certified for a wide array of compliance standards</a:t>
            </a:r>
          </a:p>
          <a:p>
            <a:pPr marL="628650" lvl="1" indent="-171450">
              <a:buFont typeface="Arial" panose="020B0604020202020204" pitchFamily="34" charset="0"/>
              <a:buChar char="•"/>
            </a:pPr>
            <a:r>
              <a:rPr lang="en-US" b="0" u="none" dirty="0"/>
              <a:t>CSA STAR Certification\CSA STAR Attestation</a:t>
            </a:r>
          </a:p>
          <a:p>
            <a:pPr marL="628650" lvl="1" indent="-171450">
              <a:buFont typeface="Arial" panose="020B0604020202020204" pitchFamily="34" charset="0"/>
              <a:buChar char="•"/>
            </a:pPr>
            <a:r>
              <a:rPr lang="en-US" b="0" u="none" dirty="0"/>
              <a:t>ISO 20000-1:2011, 22301:2012, 27001:2013, 27017:2015, 27018:2014</a:t>
            </a:r>
          </a:p>
          <a:p>
            <a:pPr marL="628650" lvl="1" indent="-171450">
              <a:buFont typeface="Arial" panose="020B0604020202020204" pitchFamily="34" charset="0"/>
              <a:buChar char="•"/>
            </a:pPr>
            <a:r>
              <a:rPr lang="en-US" b="0" u="none" dirty="0"/>
              <a:t>SOC 1,2,3</a:t>
            </a:r>
          </a:p>
          <a:p>
            <a:pPr marL="628650" lvl="1" indent="-171450">
              <a:buFont typeface="Arial" panose="020B0604020202020204" pitchFamily="34" charset="0"/>
              <a:buChar char="•"/>
            </a:pPr>
            <a:r>
              <a:rPr lang="en-US" b="0" u="none" dirty="0"/>
              <a:t>DoD SRP Level 2</a:t>
            </a:r>
          </a:p>
          <a:p>
            <a:pPr marL="628650" lvl="1" indent="-171450">
              <a:buFont typeface="Arial" panose="020B0604020202020204" pitchFamily="34" charset="0"/>
              <a:buChar char="•"/>
            </a:pPr>
            <a:r>
              <a:rPr lang="en-US" b="0" u="none" dirty="0"/>
              <a:t>FedRAMP Moderate</a:t>
            </a:r>
          </a:p>
          <a:p>
            <a:pPr marL="628650" lvl="1" indent="-171450">
              <a:buFont typeface="Arial" panose="020B0604020202020204" pitchFamily="34" charset="0"/>
              <a:buChar char="•"/>
            </a:pPr>
            <a:r>
              <a:rPr lang="en-US" b="0" u="none" dirty="0" err="1"/>
              <a:t>GxP</a:t>
            </a:r>
            <a:endParaRPr lang="en-US" b="0" u="none" dirty="0"/>
          </a:p>
          <a:p>
            <a:pPr marL="628650" lvl="1" indent="-171450">
              <a:buFont typeface="Arial" panose="020B0604020202020204" pitchFamily="34" charset="0"/>
              <a:buChar char="•"/>
            </a:pPr>
            <a:r>
              <a:rPr lang="en-US" b="0" u="none" dirty="0"/>
              <a:t>HIPPA</a:t>
            </a:r>
          </a:p>
          <a:p>
            <a:pPr marL="628650" lvl="1" indent="-171450">
              <a:buFont typeface="Arial" panose="020B0604020202020204" pitchFamily="34" charset="0"/>
              <a:buChar char="•"/>
            </a:pPr>
            <a:r>
              <a:rPr lang="en-US" b="0" u="none" dirty="0"/>
              <a:t>HITRUST</a:t>
            </a:r>
          </a:p>
          <a:p>
            <a:pPr marL="628650" lvl="1" indent="-171450">
              <a:buFont typeface="Arial" panose="020B0604020202020204" pitchFamily="34" charset="0"/>
              <a:buChar char="•"/>
            </a:pPr>
            <a:r>
              <a:rPr lang="en-US" b="0" u="none" dirty="0"/>
              <a:t>PCI DSS</a:t>
            </a:r>
          </a:p>
          <a:p>
            <a:pPr marL="628650" lvl="1" indent="-171450">
              <a:buFont typeface="Arial" panose="020B0604020202020204" pitchFamily="34" charset="0"/>
              <a:buChar char="•"/>
            </a:pPr>
            <a:r>
              <a:rPr lang="en-US" b="0" u="none" dirty="0"/>
              <a:t>Australian IREP </a:t>
            </a:r>
            <a:r>
              <a:rPr lang="en-US" b="0" u="none" dirty="0" err="1"/>
              <a:t>Unclassifed</a:t>
            </a:r>
            <a:endParaRPr lang="en-US" b="0" u="none" dirty="0"/>
          </a:p>
          <a:p>
            <a:pPr marL="628650" lvl="1" indent="-171450">
              <a:buFont typeface="Arial" panose="020B0604020202020204" pitchFamily="34" charset="0"/>
              <a:buChar char="•"/>
            </a:pPr>
            <a:r>
              <a:rPr lang="en-US" b="0" u="none" dirty="0"/>
              <a:t>Germany C5</a:t>
            </a:r>
          </a:p>
          <a:p>
            <a:pPr marL="628650" lvl="1" indent="-171450">
              <a:buFont typeface="Arial" panose="020B0604020202020204" pitchFamily="34" charset="0"/>
              <a:buChar char="•"/>
            </a:pPr>
            <a:r>
              <a:rPr lang="en-US" b="0" u="none" dirty="0"/>
              <a:t>Singapore MTCS Level 3</a:t>
            </a:r>
          </a:p>
          <a:p>
            <a:pPr marL="628650" lvl="1" indent="-171450">
              <a:buFont typeface="Arial" panose="020B0604020202020204" pitchFamily="34" charset="0"/>
              <a:buChar char="•"/>
            </a:pPr>
            <a:r>
              <a:rPr lang="en-US" b="0" u="none" dirty="0"/>
              <a:t>Spain ENS High</a:t>
            </a:r>
          </a:p>
          <a:p>
            <a:pPr marL="171450" lvl="0" indent="-171450">
              <a:buFont typeface="Arial" panose="020B0604020202020204" pitchFamily="34" charset="0"/>
              <a:buChar char="•"/>
            </a:pPr>
            <a:r>
              <a:rPr lang="en-US" b="0" u="none" dirty="0"/>
              <a:t>Encrypted at rest and in motion</a:t>
            </a:r>
          </a:p>
          <a:p>
            <a:pPr marL="171450" lvl="0" indent="-171450">
              <a:buFont typeface="Arial" panose="020B0604020202020204" pitchFamily="34" charset="0"/>
              <a:buChar char="•"/>
            </a:pPr>
            <a:r>
              <a:rPr lang="en-US" b="0" u="none" dirty="0"/>
              <a:t>Provides row level authorization and adheres to strict security standards</a:t>
            </a:r>
          </a:p>
          <a:p>
            <a:endParaRPr lang="en-US" dirty="0"/>
          </a:p>
        </p:txBody>
      </p:sp>
      <p:sp>
        <p:nvSpPr>
          <p:cNvPr id="4" name="Slide Number Placeholder 3"/>
          <p:cNvSpPr>
            <a:spLocks noGrp="1"/>
          </p:cNvSpPr>
          <p:nvPr>
            <p:ph type="sldNum" sz="quarter" idx="5"/>
          </p:nvPr>
        </p:nvSpPr>
        <p:spPr/>
        <p:txBody>
          <a:bodyPr/>
          <a:lstStyle/>
          <a:p>
            <a:fld id="{4C91D622-28E2-4C07-8E71-B2404B137EC6}" type="slidenum">
              <a:rPr lang="en-US" smtClean="0"/>
              <a:t>21</a:t>
            </a:fld>
            <a:endParaRPr lang="en-US"/>
          </a:p>
        </p:txBody>
      </p:sp>
    </p:spTree>
    <p:extLst>
      <p:ext uri="{BB962C8B-B14F-4D97-AF65-F5344CB8AC3E}">
        <p14:creationId xmlns:p14="http://schemas.microsoft.com/office/powerpoint/2010/main" val="294536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change feed listens to an Azure Cosmos container for any changes.  It then outputs a sorted list of documents that were changed in the order in which they were modified.  The changes are persisted, can be processed asynchronously and incrementally, and the output can be distributed across one or more consumers for parallel processing.</a:t>
            </a:r>
          </a:p>
        </p:txBody>
      </p:sp>
      <p:sp>
        <p:nvSpPr>
          <p:cNvPr id="4" name="Slide Number Placeholder 3"/>
          <p:cNvSpPr>
            <a:spLocks noGrp="1"/>
          </p:cNvSpPr>
          <p:nvPr>
            <p:ph type="sldNum" sz="quarter" idx="5"/>
          </p:nvPr>
        </p:nvSpPr>
        <p:spPr/>
        <p:txBody>
          <a:bodyPr/>
          <a:lstStyle/>
          <a:p>
            <a:fld id="{4C91D622-28E2-4C07-8E71-B2404B137EC6}" type="slidenum">
              <a:rPr lang="en-US" smtClean="0"/>
              <a:t>24</a:t>
            </a:fld>
            <a:endParaRPr lang="en-US"/>
          </a:p>
        </p:txBody>
      </p:sp>
    </p:spTree>
    <p:extLst>
      <p:ext uri="{BB962C8B-B14F-4D97-AF65-F5344CB8AC3E}">
        <p14:creationId xmlns:p14="http://schemas.microsoft.com/office/powerpoint/2010/main" val="20562554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Unsung Hero of Azure Cosmos DB</a:t>
            </a:r>
          </a:p>
        </p:txBody>
      </p:sp>
      <p:sp>
        <p:nvSpPr>
          <p:cNvPr id="4" name="Slide Number Placeholder 3"/>
          <p:cNvSpPr>
            <a:spLocks noGrp="1"/>
          </p:cNvSpPr>
          <p:nvPr>
            <p:ph type="sldNum" sz="quarter" idx="5"/>
          </p:nvPr>
        </p:nvSpPr>
        <p:spPr/>
        <p:txBody>
          <a:bodyPr/>
          <a:lstStyle/>
          <a:p>
            <a:fld id="{4C91D622-28E2-4C07-8E71-B2404B137EC6}" type="slidenum">
              <a:rPr lang="en-US" smtClean="0"/>
              <a:t>25</a:t>
            </a:fld>
            <a:endParaRPr lang="en-US"/>
          </a:p>
        </p:txBody>
      </p:sp>
    </p:spTree>
    <p:extLst>
      <p:ext uri="{BB962C8B-B14F-4D97-AF65-F5344CB8AC3E}">
        <p14:creationId xmlns:p14="http://schemas.microsoft.com/office/powerpoint/2010/main" val="22180800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C91D622-28E2-4C07-8E71-B2404B137EC6}" type="slidenum">
              <a:rPr lang="en-US" smtClean="0"/>
              <a:t>26</a:t>
            </a:fld>
            <a:endParaRPr lang="en-US"/>
          </a:p>
        </p:txBody>
      </p:sp>
    </p:spTree>
    <p:extLst>
      <p:ext uri="{BB962C8B-B14F-4D97-AF65-F5344CB8AC3E}">
        <p14:creationId xmlns:p14="http://schemas.microsoft.com/office/powerpoint/2010/main" val="24533186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Change feed is enabled by default for all Azure Cosmos accounts</a:t>
            </a:r>
          </a:p>
          <a:p>
            <a:endParaRPr lang="en-US" dirty="0"/>
          </a:p>
          <a:p>
            <a:r>
              <a:rPr lang="en-US" dirty="0"/>
              <a:t>You use the provisioned throughput to read from the change feed, just like any other Azure Cosmos DB operation, in any of the regions associated with your Azure Cosmos database.</a:t>
            </a:r>
          </a:p>
        </p:txBody>
      </p:sp>
      <p:sp>
        <p:nvSpPr>
          <p:cNvPr id="4" name="Slide Number Placeholder 3"/>
          <p:cNvSpPr>
            <a:spLocks noGrp="1"/>
          </p:cNvSpPr>
          <p:nvPr>
            <p:ph type="sldNum" sz="quarter" idx="5"/>
          </p:nvPr>
        </p:nvSpPr>
        <p:spPr/>
        <p:txBody>
          <a:bodyPr/>
          <a:lstStyle/>
          <a:p>
            <a:fld id="{4C91D622-28E2-4C07-8E71-B2404B137EC6}" type="slidenum">
              <a:rPr lang="en-US" smtClean="0"/>
              <a:t>27</a:t>
            </a:fld>
            <a:endParaRPr lang="en-US"/>
          </a:p>
        </p:txBody>
      </p:sp>
    </p:spTree>
    <p:extLst>
      <p:ext uri="{BB962C8B-B14F-4D97-AF65-F5344CB8AC3E}">
        <p14:creationId xmlns:p14="http://schemas.microsoft.com/office/powerpoint/2010/main" val="27244842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fontAlgn="base"/>
            <a:r>
              <a:rPr lang="en-US" b="0" i="0" dirty="0">
                <a:solidFill>
                  <a:srgbClr val="555555"/>
                </a:solidFill>
                <a:effectLst/>
                <a:latin typeface="PT Serif"/>
              </a:rPr>
              <a:t>David Bowie might not be able to trace how time changes him, but the Azure Cosmos DB change feed allows us to trace the changes to your data within your Cosmos database. </a:t>
            </a:r>
            <a:r>
              <a:rPr lang="en-US" b="1" i="0" dirty="0">
                <a:solidFill>
                  <a:srgbClr val="555555"/>
                </a:solidFill>
                <a:effectLst/>
                <a:latin typeface="PT Serif"/>
              </a:rPr>
              <a:t>&lt;CLICK&gt;</a:t>
            </a:r>
            <a:r>
              <a:rPr lang="en-US" b="0" i="0" dirty="0">
                <a:solidFill>
                  <a:srgbClr val="555555"/>
                </a:solidFill>
                <a:effectLst/>
                <a:latin typeface="PT Serif"/>
              </a:rPr>
              <a:t>The Azure Cosmos DB change feed listens to an Azure Cosmos container for any changes and then outputs the sorted lists of documents that were changed.</a:t>
            </a:r>
          </a:p>
          <a:p>
            <a:pPr algn="l" fontAlgn="base"/>
            <a:endParaRPr lang="en-US" b="0" i="0" dirty="0">
              <a:solidFill>
                <a:srgbClr val="555555"/>
              </a:solidFill>
              <a:effectLst/>
              <a:latin typeface="PT Serif"/>
            </a:endParaRPr>
          </a:p>
          <a:p>
            <a:pPr algn="l" fontAlgn="base"/>
            <a:r>
              <a:rPr lang="en-US" b="0" i="0" dirty="0">
                <a:solidFill>
                  <a:srgbClr val="555555"/>
                </a:solidFill>
                <a:effectLst/>
                <a:latin typeface="PT Serif"/>
              </a:rPr>
              <a:t>In this session, you learn what the change feed is, how it works, and how you can use it to build more robust applications.</a:t>
            </a:r>
          </a:p>
        </p:txBody>
      </p:sp>
      <p:sp>
        <p:nvSpPr>
          <p:cNvPr id="4" name="Slide Number Placeholder 3"/>
          <p:cNvSpPr>
            <a:spLocks noGrp="1"/>
          </p:cNvSpPr>
          <p:nvPr>
            <p:ph type="sldNum" sz="quarter" idx="5"/>
          </p:nvPr>
        </p:nvSpPr>
        <p:spPr/>
        <p:txBody>
          <a:bodyPr/>
          <a:lstStyle/>
          <a:p>
            <a:fld id="{4C91D622-28E2-4C07-8E71-B2404B137EC6}" type="slidenum">
              <a:rPr lang="en-US" smtClean="0"/>
              <a:t>4</a:t>
            </a:fld>
            <a:endParaRPr lang="en-US"/>
          </a:p>
        </p:txBody>
      </p:sp>
    </p:spTree>
    <p:extLst>
      <p:ext uri="{BB962C8B-B14F-4D97-AF65-F5344CB8AC3E}">
        <p14:creationId xmlns:p14="http://schemas.microsoft.com/office/powerpoint/2010/main" val="298440612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C91D622-28E2-4C07-8E71-B2404B137EC6}" type="slidenum">
              <a:rPr lang="en-US" smtClean="0"/>
              <a:t>28</a:t>
            </a:fld>
            <a:endParaRPr lang="en-US"/>
          </a:p>
        </p:txBody>
      </p:sp>
    </p:spTree>
    <p:extLst>
      <p:ext uri="{BB962C8B-B14F-4D97-AF65-F5344CB8AC3E}">
        <p14:creationId xmlns:p14="http://schemas.microsoft.com/office/powerpoint/2010/main" val="20809582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change feed includes inserts and update operations made to items within the container.</a:t>
            </a:r>
          </a:p>
          <a:p>
            <a:endParaRPr lang="en-US" dirty="0"/>
          </a:p>
          <a:p>
            <a:r>
              <a:rPr lang="en-US" dirty="0"/>
              <a:t>You can capture deletes by setting a “soft-delete” flag within your documents in place of deletes.</a:t>
            </a:r>
          </a:p>
          <a:p>
            <a:endParaRPr lang="en-US" dirty="0"/>
          </a:p>
          <a:p>
            <a:r>
              <a:rPr lang="en-US" dirty="0"/>
              <a:t>Alternatively, you can set a finite expiration period for your items with the TTL capability.</a:t>
            </a:r>
          </a:p>
        </p:txBody>
      </p:sp>
      <p:sp>
        <p:nvSpPr>
          <p:cNvPr id="4" name="Slide Number Placeholder 3"/>
          <p:cNvSpPr>
            <a:spLocks noGrp="1"/>
          </p:cNvSpPr>
          <p:nvPr>
            <p:ph type="sldNum" sz="quarter" idx="5"/>
          </p:nvPr>
        </p:nvSpPr>
        <p:spPr/>
        <p:txBody>
          <a:bodyPr/>
          <a:lstStyle/>
          <a:p>
            <a:fld id="{4C91D622-28E2-4C07-8E71-B2404B137EC6}" type="slidenum">
              <a:rPr lang="en-US" smtClean="0"/>
              <a:t>29</a:t>
            </a:fld>
            <a:endParaRPr lang="en-US"/>
          </a:p>
        </p:txBody>
      </p:sp>
    </p:spTree>
    <p:extLst>
      <p:ext uri="{BB962C8B-B14F-4D97-AF65-F5344CB8AC3E}">
        <p14:creationId xmlns:p14="http://schemas.microsoft.com/office/powerpoint/2010/main" val="30682774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Each change to an item appears exactly once in the change feed</a:t>
            </a:r>
            <a:endParaRPr lang="en-US" dirty="0"/>
          </a:p>
        </p:txBody>
      </p:sp>
      <p:sp>
        <p:nvSpPr>
          <p:cNvPr id="4" name="Slide Number Placeholder 3"/>
          <p:cNvSpPr>
            <a:spLocks noGrp="1"/>
          </p:cNvSpPr>
          <p:nvPr>
            <p:ph type="sldNum" sz="quarter" idx="5"/>
          </p:nvPr>
        </p:nvSpPr>
        <p:spPr/>
        <p:txBody>
          <a:bodyPr/>
          <a:lstStyle/>
          <a:p>
            <a:fld id="{4C91D622-28E2-4C07-8E71-B2404B137EC6}" type="slidenum">
              <a:rPr lang="en-US" smtClean="0"/>
              <a:t>31</a:t>
            </a:fld>
            <a:endParaRPr lang="en-US"/>
          </a:p>
        </p:txBody>
      </p:sp>
    </p:spTree>
    <p:extLst>
      <p:ext uri="{BB962C8B-B14F-4D97-AF65-F5344CB8AC3E}">
        <p14:creationId xmlns:p14="http://schemas.microsoft.com/office/powerpoint/2010/main" val="201156819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Each change appears exactly once</a:t>
            </a:r>
          </a:p>
          <a:p>
            <a:endParaRPr lang="en-US" dirty="0"/>
          </a:p>
        </p:txBody>
      </p:sp>
      <p:sp>
        <p:nvSpPr>
          <p:cNvPr id="4" name="Slide Number Placeholder 3"/>
          <p:cNvSpPr>
            <a:spLocks noGrp="1"/>
          </p:cNvSpPr>
          <p:nvPr>
            <p:ph type="sldNum" sz="quarter" idx="5"/>
          </p:nvPr>
        </p:nvSpPr>
        <p:spPr/>
        <p:txBody>
          <a:bodyPr/>
          <a:lstStyle/>
          <a:p>
            <a:fld id="{4C91D622-28E2-4C07-8E71-B2404B137EC6}" type="slidenum">
              <a:rPr lang="en-US" smtClean="0"/>
              <a:t>32</a:t>
            </a:fld>
            <a:endParaRPr lang="en-US"/>
          </a:p>
        </p:txBody>
      </p:sp>
    </p:spTree>
    <p:extLst>
      <p:ext uri="{BB962C8B-B14F-4D97-AF65-F5344CB8AC3E}">
        <p14:creationId xmlns:p14="http://schemas.microsoft.com/office/powerpoint/2010/main" val="199384035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And the clients must manage the checkpointing logic.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If you want to avoid the complexity of managing checkpoints, the change feed processor provides automatic checkpointing and “at least once” semantics.</a:t>
            </a:r>
            <a:endParaRPr lang="en-US" dirty="0"/>
          </a:p>
        </p:txBody>
      </p:sp>
      <p:sp>
        <p:nvSpPr>
          <p:cNvPr id="4" name="Slide Number Placeholder 3"/>
          <p:cNvSpPr>
            <a:spLocks noGrp="1"/>
          </p:cNvSpPr>
          <p:nvPr>
            <p:ph type="sldNum" sz="quarter" idx="5"/>
          </p:nvPr>
        </p:nvSpPr>
        <p:spPr/>
        <p:txBody>
          <a:bodyPr/>
          <a:lstStyle/>
          <a:p>
            <a:fld id="{4C91D622-28E2-4C07-8E71-B2404B137EC6}" type="slidenum">
              <a:rPr lang="en-US" smtClean="0"/>
              <a:t>33</a:t>
            </a:fld>
            <a:endParaRPr lang="en-US"/>
          </a:p>
        </p:txBody>
      </p:sp>
    </p:spTree>
    <p:extLst>
      <p:ext uri="{BB962C8B-B14F-4D97-AF65-F5344CB8AC3E}">
        <p14:creationId xmlns:p14="http://schemas.microsoft.com/office/powerpoint/2010/main" val="366539569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ctr"/>
            <a:r>
              <a:rPr lang="en-US" sz="1200" dirty="0"/>
              <a:t>Clients manage checkpointing logic</a:t>
            </a:r>
          </a:p>
        </p:txBody>
      </p:sp>
      <p:sp>
        <p:nvSpPr>
          <p:cNvPr id="4" name="Slide Number Placeholder 3"/>
          <p:cNvSpPr>
            <a:spLocks noGrp="1"/>
          </p:cNvSpPr>
          <p:nvPr>
            <p:ph type="sldNum" sz="quarter" idx="5"/>
          </p:nvPr>
        </p:nvSpPr>
        <p:spPr/>
        <p:txBody>
          <a:bodyPr/>
          <a:lstStyle/>
          <a:p>
            <a:fld id="{4C91D622-28E2-4C07-8E71-B2404B137EC6}" type="slidenum">
              <a:rPr lang="en-US" smtClean="0"/>
              <a:t>34</a:t>
            </a:fld>
            <a:endParaRPr lang="en-US"/>
          </a:p>
        </p:txBody>
      </p:sp>
    </p:spTree>
    <p:extLst>
      <p:ext uri="{BB962C8B-B14F-4D97-AF65-F5344CB8AC3E}">
        <p14:creationId xmlns:p14="http://schemas.microsoft.com/office/powerpoint/2010/main" val="243792148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200" dirty="0"/>
              <a:t>The change feed is sorted by the order of modification within each logical partition</a:t>
            </a:r>
          </a:p>
        </p:txBody>
      </p:sp>
      <p:sp>
        <p:nvSpPr>
          <p:cNvPr id="4" name="Slide Number Placeholder 3"/>
          <p:cNvSpPr>
            <a:spLocks noGrp="1"/>
          </p:cNvSpPr>
          <p:nvPr>
            <p:ph type="sldNum" sz="quarter" idx="5"/>
          </p:nvPr>
        </p:nvSpPr>
        <p:spPr/>
        <p:txBody>
          <a:bodyPr/>
          <a:lstStyle/>
          <a:p>
            <a:fld id="{4C91D622-28E2-4C07-8E71-B2404B137EC6}" type="slidenum">
              <a:rPr lang="en-US" smtClean="0"/>
              <a:t>35</a:t>
            </a:fld>
            <a:endParaRPr lang="en-US"/>
          </a:p>
        </p:txBody>
      </p:sp>
    </p:spTree>
    <p:extLst>
      <p:ext uri="{BB962C8B-B14F-4D97-AF65-F5344CB8AC3E}">
        <p14:creationId xmlns:p14="http://schemas.microsoft.com/office/powerpoint/2010/main" val="380801518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ctr"/>
            <a:r>
              <a:rPr lang="en-US" sz="1200" dirty="0"/>
              <a:t>Sorted by order of modification</a:t>
            </a:r>
          </a:p>
        </p:txBody>
      </p:sp>
      <p:sp>
        <p:nvSpPr>
          <p:cNvPr id="4" name="Slide Number Placeholder 3"/>
          <p:cNvSpPr>
            <a:spLocks noGrp="1"/>
          </p:cNvSpPr>
          <p:nvPr>
            <p:ph type="sldNum" sz="quarter" idx="5"/>
          </p:nvPr>
        </p:nvSpPr>
        <p:spPr/>
        <p:txBody>
          <a:bodyPr/>
          <a:lstStyle/>
          <a:p>
            <a:fld id="{4C91D622-28E2-4C07-8E71-B2404B137EC6}" type="slidenum">
              <a:rPr lang="en-US" smtClean="0"/>
              <a:t>36</a:t>
            </a:fld>
            <a:endParaRPr lang="en-US"/>
          </a:p>
        </p:txBody>
      </p:sp>
    </p:spTree>
    <p:extLst>
      <p:ext uri="{BB962C8B-B14F-4D97-AF65-F5344CB8AC3E}">
        <p14:creationId xmlns:p14="http://schemas.microsoft.com/office/powerpoint/2010/main" val="232396906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200" dirty="0"/>
              <a:t>There is no guaranteed order across the partitions.</a:t>
            </a:r>
          </a:p>
        </p:txBody>
      </p:sp>
      <p:sp>
        <p:nvSpPr>
          <p:cNvPr id="4" name="Slide Number Placeholder 3"/>
          <p:cNvSpPr>
            <a:spLocks noGrp="1"/>
          </p:cNvSpPr>
          <p:nvPr>
            <p:ph type="sldNum" sz="quarter" idx="5"/>
          </p:nvPr>
        </p:nvSpPr>
        <p:spPr/>
        <p:txBody>
          <a:bodyPr/>
          <a:lstStyle/>
          <a:p>
            <a:fld id="{4C91D622-28E2-4C07-8E71-B2404B137EC6}" type="slidenum">
              <a:rPr lang="en-US" smtClean="0"/>
              <a:t>37</a:t>
            </a:fld>
            <a:endParaRPr lang="en-US"/>
          </a:p>
        </p:txBody>
      </p:sp>
    </p:spTree>
    <p:extLst>
      <p:ext uri="{BB962C8B-B14F-4D97-AF65-F5344CB8AC3E}">
        <p14:creationId xmlns:p14="http://schemas.microsoft.com/office/powerpoint/2010/main" val="211050258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ctr"/>
            <a:r>
              <a:rPr lang="en-US" sz="1200" dirty="0"/>
              <a:t>No guaranteed order across logical partitions</a:t>
            </a:r>
          </a:p>
        </p:txBody>
      </p:sp>
      <p:sp>
        <p:nvSpPr>
          <p:cNvPr id="4" name="Slide Number Placeholder 3"/>
          <p:cNvSpPr>
            <a:spLocks noGrp="1"/>
          </p:cNvSpPr>
          <p:nvPr>
            <p:ph type="sldNum" sz="quarter" idx="5"/>
          </p:nvPr>
        </p:nvSpPr>
        <p:spPr/>
        <p:txBody>
          <a:bodyPr/>
          <a:lstStyle/>
          <a:p>
            <a:fld id="{4C91D622-28E2-4C07-8E71-B2404B137EC6}" type="slidenum">
              <a:rPr lang="en-US" smtClean="0"/>
              <a:t>38</a:t>
            </a:fld>
            <a:endParaRPr lang="en-US"/>
          </a:p>
        </p:txBody>
      </p:sp>
    </p:spTree>
    <p:extLst>
      <p:ext uri="{BB962C8B-B14F-4D97-AF65-F5344CB8AC3E}">
        <p14:creationId xmlns:p14="http://schemas.microsoft.com/office/powerpoint/2010/main" val="11970704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C91D622-28E2-4C07-8E71-B2404B137EC6}" type="slidenum">
              <a:rPr lang="en-US" smtClean="0"/>
              <a:t>6</a:t>
            </a:fld>
            <a:endParaRPr lang="en-US"/>
          </a:p>
        </p:txBody>
      </p:sp>
    </p:spTree>
    <p:extLst>
      <p:ext uri="{BB962C8B-B14F-4D97-AF65-F5344CB8AC3E}">
        <p14:creationId xmlns:p14="http://schemas.microsoft.com/office/powerpoint/2010/main" val="278103046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200" dirty="0"/>
              <a:t>Changes can be synchronized from any point-in-point, that is there is no fixed data retention period for which changes are available.</a:t>
            </a:r>
          </a:p>
        </p:txBody>
      </p:sp>
      <p:sp>
        <p:nvSpPr>
          <p:cNvPr id="4" name="Slide Number Placeholder 3"/>
          <p:cNvSpPr>
            <a:spLocks noGrp="1"/>
          </p:cNvSpPr>
          <p:nvPr>
            <p:ph type="sldNum" sz="quarter" idx="5"/>
          </p:nvPr>
        </p:nvSpPr>
        <p:spPr/>
        <p:txBody>
          <a:bodyPr/>
          <a:lstStyle/>
          <a:p>
            <a:fld id="{4C91D622-28E2-4C07-8E71-B2404B137EC6}" type="slidenum">
              <a:rPr lang="en-US" smtClean="0"/>
              <a:t>39</a:t>
            </a:fld>
            <a:endParaRPr lang="en-US"/>
          </a:p>
        </p:txBody>
      </p:sp>
    </p:spTree>
    <p:extLst>
      <p:ext uri="{BB962C8B-B14F-4D97-AF65-F5344CB8AC3E}">
        <p14:creationId xmlns:p14="http://schemas.microsoft.com/office/powerpoint/2010/main" val="268158629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ctr"/>
            <a:r>
              <a:rPr lang="en-US" sz="1200" dirty="0"/>
              <a:t>Synchronized from any point-in-time</a:t>
            </a:r>
          </a:p>
        </p:txBody>
      </p:sp>
      <p:sp>
        <p:nvSpPr>
          <p:cNvPr id="4" name="Slide Number Placeholder 3"/>
          <p:cNvSpPr>
            <a:spLocks noGrp="1"/>
          </p:cNvSpPr>
          <p:nvPr>
            <p:ph type="sldNum" sz="quarter" idx="5"/>
          </p:nvPr>
        </p:nvSpPr>
        <p:spPr/>
        <p:txBody>
          <a:bodyPr/>
          <a:lstStyle/>
          <a:p>
            <a:fld id="{4C91D622-28E2-4C07-8E71-B2404B137EC6}" type="slidenum">
              <a:rPr lang="en-US" smtClean="0"/>
              <a:t>40</a:t>
            </a:fld>
            <a:endParaRPr lang="en-US"/>
          </a:p>
        </p:txBody>
      </p:sp>
    </p:spTree>
    <p:extLst>
      <p:ext uri="{BB962C8B-B14F-4D97-AF65-F5344CB8AC3E}">
        <p14:creationId xmlns:p14="http://schemas.microsoft.com/office/powerpoint/2010/main" val="294722107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200" dirty="0"/>
              <a:t>Changes are available in parallel for all logical partition keys of an Azure Cosmos container.</a:t>
            </a:r>
          </a:p>
          <a:p>
            <a:pPr algn="l"/>
            <a:endParaRPr lang="en-US" sz="1200" dirty="0"/>
          </a:p>
          <a:p>
            <a:pPr algn="l"/>
            <a:r>
              <a:rPr lang="en-US" sz="1200" dirty="0"/>
              <a:t>This capacity allows changes from large containers to be processed in parallel by multiple consumers.</a:t>
            </a:r>
          </a:p>
        </p:txBody>
      </p:sp>
      <p:sp>
        <p:nvSpPr>
          <p:cNvPr id="4" name="Slide Number Placeholder 3"/>
          <p:cNvSpPr>
            <a:spLocks noGrp="1"/>
          </p:cNvSpPr>
          <p:nvPr>
            <p:ph type="sldNum" sz="quarter" idx="5"/>
          </p:nvPr>
        </p:nvSpPr>
        <p:spPr/>
        <p:txBody>
          <a:bodyPr/>
          <a:lstStyle/>
          <a:p>
            <a:fld id="{4C91D622-28E2-4C07-8E71-B2404B137EC6}" type="slidenum">
              <a:rPr lang="en-US" smtClean="0"/>
              <a:t>41</a:t>
            </a:fld>
            <a:endParaRPr lang="en-US"/>
          </a:p>
        </p:txBody>
      </p:sp>
    </p:spTree>
    <p:extLst>
      <p:ext uri="{BB962C8B-B14F-4D97-AF65-F5344CB8AC3E}">
        <p14:creationId xmlns:p14="http://schemas.microsoft.com/office/powerpoint/2010/main" val="371488155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ctr"/>
            <a:r>
              <a:rPr lang="en-US" sz="1200" dirty="0"/>
              <a:t>Changes available in parallel for logical partitions</a:t>
            </a:r>
          </a:p>
        </p:txBody>
      </p:sp>
      <p:sp>
        <p:nvSpPr>
          <p:cNvPr id="4" name="Slide Number Placeholder 3"/>
          <p:cNvSpPr>
            <a:spLocks noGrp="1"/>
          </p:cNvSpPr>
          <p:nvPr>
            <p:ph type="sldNum" sz="quarter" idx="5"/>
          </p:nvPr>
        </p:nvSpPr>
        <p:spPr/>
        <p:txBody>
          <a:bodyPr/>
          <a:lstStyle/>
          <a:p>
            <a:fld id="{4C91D622-28E2-4C07-8E71-B2404B137EC6}" type="slidenum">
              <a:rPr lang="en-US" smtClean="0"/>
              <a:t>42</a:t>
            </a:fld>
            <a:endParaRPr lang="en-US"/>
          </a:p>
        </p:txBody>
      </p:sp>
    </p:spTree>
    <p:extLst>
      <p:ext uri="{BB962C8B-B14F-4D97-AF65-F5344CB8AC3E}">
        <p14:creationId xmlns:p14="http://schemas.microsoft.com/office/powerpoint/2010/main" val="57517929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200" dirty="0"/>
              <a:t>Applications can request multiple change feeds on the same container simultaneously.</a:t>
            </a:r>
          </a:p>
          <a:p>
            <a:pPr algn="l"/>
            <a:endParaRPr lang="en-US" sz="1200" dirty="0"/>
          </a:p>
          <a:p>
            <a:pPr algn="l"/>
            <a:r>
              <a:rPr lang="en-US" sz="1200" dirty="0" err="1"/>
              <a:t>ChangeFeedOptions.StartTime</a:t>
            </a:r>
            <a:r>
              <a:rPr lang="en-US" sz="1200" dirty="0"/>
              <a:t> can be used to provide an initial starting point.</a:t>
            </a:r>
          </a:p>
          <a:p>
            <a:pPr algn="l"/>
            <a:endParaRPr lang="en-US" sz="1200" dirty="0"/>
          </a:p>
          <a:p>
            <a:pPr algn="l"/>
            <a:r>
              <a:rPr lang="en-US" sz="1200" dirty="0"/>
              <a:t>For example, to find the continuation token corresponding to given clock time.  The </a:t>
            </a:r>
            <a:r>
              <a:rPr lang="en-US" sz="1200" dirty="0" err="1"/>
              <a:t>ContinuationToken</a:t>
            </a:r>
            <a:r>
              <a:rPr lang="en-US" sz="1200" dirty="0"/>
              <a:t>, if specified, takes precedence over the </a:t>
            </a:r>
            <a:r>
              <a:rPr lang="en-US" sz="1200" dirty="0" err="1"/>
              <a:t>StartTime</a:t>
            </a:r>
            <a:r>
              <a:rPr lang="en-US" sz="1200" dirty="0"/>
              <a:t> and </a:t>
            </a:r>
            <a:r>
              <a:rPr lang="en-US" sz="1200" dirty="0" err="1"/>
              <a:t>StartFromBegininning</a:t>
            </a:r>
            <a:r>
              <a:rPr lang="en-US" sz="1200" dirty="0"/>
              <a:t> values.  The precision of </a:t>
            </a:r>
            <a:r>
              <a:rPr lang="en-US" sz="1200" dirty="0" err="1"/>
              <a:t>ChangeFeedOptions.StartTime</a:t>
            </a:r>
            <a:r>
              <a:rPr lang="en-US" sz="1200" dirty="0"/>
              <a:t> is ~ 5 seconds.</a:t>
            </a:r>
          </a:p>
        </p:txBody>
      </p:sp>
      <p:sp>
        <p:nvSpPr>
          <p:cNvPr id="4" name="Slide Number Placeholder 3"/>
          <p:cNvSpPr>
            <a:spLocks noGrp="1"/>
          </p:cNvSpPr>
          <p:nvPr>
            <p:ph type="sldNum" sz="quarter" idx="5"/>
          </p:nvPr>
        </p:nvSpPr>
        <p:spPr/>
        <p:txBody>
          <a:bodyPr/>
          <a:lstStyle/>
          <a:p>
            <a:fld id="{4C91D622-28E2-4C07-8E71-B2404B137EC6}" type="slidenum">
              <a:rPr lang="en-US" smtClean="0"/>
              <a:t>43</a:t>
            </a:fld>
            <a:endParaRPr lang="en-US"/>
          </a:p>
        </p:txBody>
      </p:sp>
    </p:spTree>
    <p:extLst>
      <p:ext uri="{BB962C8B-B14F-4D97-AF65-F5344CB8AC3E}">
        <p14:creationId xmlns:p14="http://schemas.microsoft.com/office/powerpoint/2010/main" val="220244163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change feed is currently supported by:</a:t>
            </a:r>
          </a:p>
          <a:p>
            <a:endParaRPr lang="en-US" dirty="0"/>
          </a:p>
          <a:p>
            <a:pPr marL="171450" indent="-171450">
              <a:buFont typeface="Arial" panose="020B0604020202020204" pitchFamily="34" charset="0"/>
              <a:buChar char="•"/>
            </a:pPr>
            <a:r>
              <a:rPr lang="en-US" dirty="0"/>
              <a:t>SQL API</a:t>
            </a:r>
          </a:p>
          <a:p>
            <a:pPr marL="171450" indent="-171450">
              <a:buFont typeface="Arial" panose="020B0604020202020204" pitchFamily="34" charset="0"/>
              <a:buChar char="•"/>
            </a:pPr>
            <a:r>
              <a:rPr lang="en-US" dirty="0"/>
              <a:t>Cassandra</a:t>
            </a:r>
          </a:p>
          <a:p>
            <a:pPr marL="171450" indent="-171450">
              <a:buFont typeface="Arial" panose="020B0604020202020204" pitchFamily="34" charset="0"/>
              <a:buChar char="•"/>
            </a:pPr>
            <a:r>
              <a:rPr lang="en-US" dirty="0"/>
              <a:t>MongoDB</a:t>
            </a:r>
          </a:p>
          <a:p>
            <a:pPr marL="171450" indent="-171450">
              <a:buFont typeface="Arial" panose="020B0604020202020204" pitchFamily="34" charset="0"/>
              <a:buChar char="•"/>
            </a:pPr>
            <a:r>
              <a:rPr lang="en-US" dirty="0"/>
              <a:t>Gremlin API</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Not supported by the Table API</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Drivers are available for:</a:t>
            </a:r>
          </a:p>
          <a:p>
            <a:pPr marL="0" indent="0">
              <a:buFont typeface="Arial" panose="020B0604020202020204" pitchFamily="34" charset="0"/>
              <a:buNone/>
            </a:pPr>
            <a:endParaRPr lang="en-US" dirty="0"/>
          </a:p>
          <a:p>
            <a:pPr marL="171450" indent="-171450">
              <a:buFont typeface="Arial" panose="020B0604020202020204" pitchFamily="34" charset="0"/>
              <a:buChar char="•"/>
            </a:pPr>
            <a:r>
              <a:rPr lang="en-US" dirty="0"/>
              <a:t>.NET</a:t>
            </a:r>
          </a:p>
          <a:p>
            <a:pPr marL="171450" indent="-171450">
              <a:buFont typeface="Arial" panose="020B0604020202020204" pitchFamily="34" charset="0"/>
              <a:buChar char="•"/>
            </a:pPr>
            <a:r>
              <a:rPr lang="en-US" dirty="0"/>
              <a:t>Java</a:t>
            </a:r>
          </a:p>
          <a:p>
            <a:pPr marL="171450" indent="-171450">
              <a:buFont typeface="Arial" panose="020B0604020202020204" pitchFamily="34" charset="0"/>
              <a:buChar char="•"/>
            </a:pPr>
            <a:r>
              <a:rPr lang="en-US" dirty="0"/>
              <a:t>Python</a:t>
            </a:r>
          </a:p>
          <a:p>
            <a:pPr marL="171450" indent="-171450">
              <a:buFont typeface="Arial" panose="020B0604020202020204" pitchFamily="34" charset="0"/>
              <a:buChar char="•"/>
            </a:pPr>
            <a:r>
              <a:rPr lang="en-US" dirty="0"/>
              <a:t>Node/JS</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4C91D622-28E2-4C07-8E71-B2404B137EC6}" type="slidenum">
              <a:rPr lang="en-US" smtClean="0"/>
              <a:t>44</a:t>
            </a:fld>
            <a:endParaRPr lang="en-US"/>
          </a:p>
        </p:txBody>
      </p:sp>
    </p:spTree>
    <p:extLst>
      <p:ext uri="{BB962C8B-B14F-4D97-AF65-F5344CB8AC3E}">
        <p14:creationId xmlns:p14="http://schemas.microsoft.com/office/powerpoint/2010/main" val="356686751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Change feed functionality is surfaced as change stream in MongoDB API and Query with predicate in Cassandra API.</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Native Apache Cassandra provides change data capture (CDC), a mechanism to flag specific tables for archival as well as rejecting writes to those tables once a configurable size-on-disk for the CDC log is reached.  The change feed feature in Azure Cosmos DB API for Cassandra enhances the ability to query the changes with predicate via CQL.</a:t>
            </a:r>
          </a:p>
        </p:txBody>
      </p:sp>
      <p:sp>
        <p:nvSpPr>
          <p:cNvPr id="4" name="Slide Number Placeholder 3"/>
          <p:cNvSpPr>
            <a:spLocks noGrp="1"/>
          </p:cNvSpPr>
          <p:nvPr>
            <p:ph type="sldNum" sz="quarter" idx="5"/>
          </p:nvPr>
        </p:nvSpPr>
        <p:spPr/>
        <p:txBody>
          <a:bodyPr/>
          <a:lstStyle/>
          <a:p>
            <a:fld id="{4C91D622-28E2-4C07-8E71-B2404B137EC6}" type="slidenum">
              <a:rPr lang="en-US" smtClean="0"/>
              <a:t>45</a:t>
            </a:fld>
            <a:endParaRPr lang="en-US"/>
          </a:p>
        </p:txBody>
      </p:sp>
    </p:spTree>
    <p:extLst>
      <p:ext uri="{BB962C8B-B14F-4D97-AF65-F5344CB8AC3E}">
        <p14:creationId xmlns:p14="http://schemas.microsoft.com/office/powerpoint/2010/main" val="401648895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Only the most recent change for a given item is included in the change feed.  When processing changes, you will read the latest available item version.  If there are multiple updates to the same item in a short period of time, it is possible to missing processing intermediate updates.  If you would like to track updates and be able to replay past updates to an item, we recommend modeling these updates as a series of writes instead.</a:t>
            </a:r>
          </a:p>
        </p:txBody>
      </p:sp>
      <p:sp>
        <p:nvSpPr>
          <p:cNvPr id="4" name="Slide Number Placeholder 3"/>
          <p:cNvSpPr>
            <a:spLocks noGrp="1"/>
          </p:cNvSpPr>
          <p:nvPr>
            <p:ph type="sldNum" sz="quarter" idx="5"/>
          </p:nvPr>
        </p:nvSpPr>
        <p:spPr/>
        <p:txBody>
          <a:bodyPr/>
          <a:lstStyle/>
          <a:p>
            <a:fld id="{4C91D622-28E2-4C07-8E71-B2404B137EC6}" type="slidenum">
              <a:rPr lang="en-US" smtClean="0"/>
              <a:t>46</a:t>
            </a:fld>
            <a:endParaRPr lang="en-US"/>
          </a:p>
        </p:txBody>
      </p:sp>
    </p:spTree>
    <p:extLst>
      <p:ext uri="{BB962C8B-B14F-4D97-AF65-F5344CB8AC3E}">
        <p14:creationId xmlns:p14="http://schemas.microsoft.com/office/powerpoint/2010/main" val="147793282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NEXT: Guaranteed order</a:t>
            </a:r>
          </a:p>
        </p:txBody>
      </p:sp>
      <p:sp>
        <p:nvSpPr>
          <p:cNvPr id="4" name="Slide Number Placeholder 3"/>
          <p:cNvSpPr>
            <a:spLocks noGrp="1"/>
          </p:cNvSpPr>
          <p:nvPr>
            <p:ph type="sldNum" sz="quarter" idx="5"/>
          </p:nvPr>
        </p:nvSpPr>
        <p:spPr/>
        <p:txBody>
          <a:bodyPr/>
          <a:lstStyle/>
          <a:p>
            <a:fld id="{4C91D622-28E2-4C07-8E71-B2404B137EC6}" type="slidenum">
              <a:rPr lang="en-US" smtClean="0"/>
              <a:t>47</a:t>
            </a:fld>
            <a:endParaRPr lang="en-US"/>
          </a:p>
        </p:txBody>
      </p:sp>
    </p:spTree>
    <p:extLst>
      <p:ext uri="{BB962C8B-B14F-4D97-AF65-F5344CB8AC3E}">
        <p14:creationId xmlns:p14="http://schemas.microsoft.com/office/powerpoint/2010/main" val="14992666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 guaranteed order in the change feed within a partition key but not across partition key values.  You should select a partition key that gives you a meaningful order guarantee.</a:t>
            </a:r>
          </a:p>
          <a:p>
            <a:endParaRPr lang="en-US" dirty="0"/>
          </a:p>
          <a:p>
            <a:r>
              <a:rPr lang="en-US" dirty="0"/>
              <a:t>For example, consider a retail application using the event sourcing design pattern.  In this application, different user actions are each “events” which are modeled as writes to Azure Cosmos DB.  Imagine if some example events occurred in the following sequence:</a:t>
            </a:r>
          </a:p>
          <a:p>
            <a:endParaRPr lang="en-US" dirty="0"/>
          </a:p>
          <a:p>
            <a:pPr marL="228600" indent="-228600">
              <a:buAutoNum type="arabicPeriod"/>
            </a:pPr>
            <a:r>
              <a:rPr lang="en-US" dirty="0"/>
              <a:t>Customer adds Item A to their shopping cart</a:t>
            </a:r>
          </a:p>
          <a:p>
            <a:pPr marL="228600" indent="-228600">
              <a:buAutoNum type="arabicPeriod"/>
            </a:pPr>
            <a:r>
              <a:rPr lang="en-US" dirty="0"/>
              <a:t>Customer adds Item B to their shopping cart</a:t>
            </a:r>
          </a:p>
          <a:p>
            <a:pPr marL="228600" indent="-228600">
              <a:buAutoNum type="arabicPeriod"/>
            </a:pPr>
            <a:r>
              <a:rPr lang="en-US" dirty="0"/>
              <a:t>Customer removes Item A from their shopping cart</a:t>
            </a:r>
          </a:p>
          <a:p>
            <a:pPr marL="228600" indent="-228600">
              <a:buAutoNum type="arabicPeriod"/>
            </a:pPr>
            <a:r>
              <a:rPr lang="en-US" dirty="0"/>
              <a:t>Customer checks out and shopping cart contents are shipped</a:t>
            </a:r>
          </a:p>
          <a:p>
            <a:pPr marL="228600" indent="-228600">
              <a:buAutoNum type="arabicPeriod"/>
            </a:pPr>
            <a:endParaRPr lang="en-US" dirty="0"/>
          </a:p>
          <a:p>
            <a:pPr marL="0" indent="0">
              <a:buNone/>
            </a:pPr>
            <a:r>
              <a:rPr lang="en-US" dirty="0"/>
              <a:t>A materialized view of current shopping caret contents is maintained for each customer.  This application must ensure that these events are processed in the order in which they occur.  If, for example, the cart checkout were to be processed before Item A’s removal, it is likely that the customer would have Item A shipped, as opposed to the desired Item B.  In order to guarantee that these four events are processed in order of their occurrence, they should fail within the same partition key value.  If you select </a:t>
            </a:r>
            <a:r>
              <a:rPr lang="en-US" b="1" dirty="0"/>
              <a:t>username</a:t>
            </a:r>
            <a:r>
              <a:rPr lang="en-US" b="0" dirty="0"/>
              <a:t> (each customer has a unique username) as the partition key, you can guarantee that these events show up in the change feed in the same order in which they are written to Azure Cosmos DB.</a:t>
            </a:r>
            <a:endParaRPr lang="en-US" dirty="0"/>
          </a:p>
        </p:txBody>
      </p:sp>
      <p:sp>
        <p:nvSpPr>
          <p:cNvPr id="4" name="Slide Number Placeholder 3"/>
          <p:cNvSpPr>
            <a:spLocks noGrp="1"/>
          </p:cNvSpPr>
          <p:nvPr>
            <p:ph type="sldNum" sz="quarter" idx="5"/>
          </p:nvPr>
        </p:nvSpPr>
        <p:spPr/>
        <p:txBody>
          <a:bodyPr/>
          <a:lstStyle/>
          <a:p>
            <a:fld id="{4C91D622-28E2-4C07-8E71-B2404B137EC6}" type="slidenum">
              <a:rPr lang="en-US" smtClean="0"/>
              <a:t>48</a:t>
            </a:fld>
            <a:endParaRPr lang="en-US"/>
          </a:p>
        </p:txBody>
      </p:sp>
    </p:spTree>
    <p:extLst>
      <p:ext uri="{BB962C8B-B14F-4D97-AF65-F5344CB8AC3E}">
        <p14:creationId xmlns:p14="http://schemas.microsoft.com/office/powerpoint/2010/main" val="23153415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Turnkey Global Distribution</a:t>
            </a:r>
          </a:p>
          <a:p>
            <a:pPr marL="171450" indent="-171450">
              <a:buFont typeface="Arial" panose="020B0604020202020204" pitchFamily="34" charset="0"/>
              <a:buChar char="•"/>
            </a:pPr>
            <a:r>
              <a:rPr lang="en-US" b="0" u="none" dirty="0"/>
              <a:t>Enables you to build highly responsive and highly available applications worldwide</a:t>
            </a:r>
          </a:p>
          <a:p>
            <a:pPr marL="171450" indent="-171450">
              <a:buFont typeface="Arial" panose="020B0604020202020204" pitchFamily="34" charset="0"/>
              <a:buChar char="•"/>
            </a:pPr>
            <a:r>
              <a:rPr lang="en-US" b="0" u="none" dirty="0"/>
              <a:t>Transparently replicates your data wherever your users are, so your users can interact with a replica of the data that is closest to them</a:t>
            </a:r>
          </a:p>
          <a:p>
            <a:pPr marL="171450" indent="-171450">
              <a:buFont typeface="Arial" panose="020B0604020202020204" pitchFamily="34" charset="0"/>
              <a:buChar char="•"/>
            </a:pPr>
            <a:r>
              <a:rPr lang="en-US" b="0" u="none" dirty="0"/>
              <a:t>Add or remove any of the Azure regions to your Cosmos account at any time, with a click of a button</a:t>
            </a:r>
          </a:p>
          <a:p>
            <a:pPr marL="171450" indent="-171450">
              <a:buFont typeface="Arial" panose="020B0604020202020204" pitchFamily="34" charset="0"/>
              <a:buChar char="•"/>
            </a:pPr>
            <a:r>
              <a:rPr lang="en-US" b="0" u="none" dirty="0"/>
              <a:t>Cosmos DB will seamlessly replicate your data to all the regions associated with your account while your application continues to be highly available, thanks to the </a:t>
            </a:r>
            <a:r>
              <a:rPr lang="en-US" b="0" i="1" u="none" dirty="0"/>
              <a:t>multi-homing</a:t>
            </a:r>
            <a:r>
              <a:rPr lang="en-US" b="0" i="0" u="none" dirty="0"/>
              <a:t> capabilities</a:t>
            </a:r>
          </a:p>
          <a:p>
            <a:pPr marL="0" indent="0">
              <a:buFont typeface="Arial" panose="020B0604020202020204" pitchFamily="34" charset="0"/>
              <a:buNone/>
            </a:pPr>
            <a:endParaRPr lang="en-US" b="0" i="0" u="none" dirty="0"/>
          </a:p>
          <a:p>
            <a:r>
              <a:rPr lang="en-US" b="1" u="sng" dirty="0"/>
              <a:t>Always On</a:t>
            </a:r>
            <a:endParaRPr lang="en-US" b="0" u="none" dirty="0"/>
          </a:p>
          <a:p>
            <a:pPr marL="171450" indent="-171450">
              <a:buFont typeface="Arial" panose="020B0604020202020204" pitchFamily="34" charset="0"/>
              <a:buChar char="•"/>
            </a:pPr>
            <a:r>
              <a:rPr lang="en-US" b="0" u="none" dirty="0"/>
              <a:t>By virtue of deep integration with Azure infrastructure and transparent multi-master replication, Cosmos DB provides 99.999% high availability for both reads and writes.</a:t>
            </a:r>
          </a:p>
          <a:p>
            <a:pPr marL="171450" indent="-171450">
              <a:buFont typeface="Arial" panose="020B0604020202020204" pitchFamily="34" charset="0"/>
              <a:buChar char="•"/>
            </a:pPr>
            <a:r>
              <a:rPr lang="en-US" b="0" u="none" dirty="0"/>
              <a:t>Provides you the ability to programmatically or via Portal invoke the regional failover of your Cosmos account</a:t>
            </a:r>
          </a:p>
          <a:p>
            <a:pPr marL="171450" indent="-171450">
              <a:buFont typeface="Arial" panose="020B0604020202020204" pitchFamily="34" charset="0"/>
              <a:buChar char="•"/>
            </a:pPr>
            <a:r>
              <a:rPr lang="en-US" b="0" u="none" dirty="0"/>
              <a:t>Helps ensure that your application is designed to failover in the case of regional disaster</a:t>
            </a:r>
          </a:p>
          <a:p>
            <a:pPr marL="0" indent="0">
              <a:buFont typeface="Arial" panose="020B0604020202020204" pitchFamily="34" charset="0"/>
              <a:buNone/>
            </a:pPr>
            <a:endParaRPr lang="en-US" b="0" i="0" u="none" dirty="0"/>
          </a:p>
          <a:p>
            <a:endParaRPr lang="en-US" dirty="0"/>
          </a:p>
        </p:txBody>
      </p:sp>
      <p:sp>
        <p:nvSpPr>
          <p:cNvPr id="4" name="Slide Number Placeholder 3"/>
          <p:cNvSpPr>
            <a:spLocks noGrp="1"/>
          </p:cNvSpPr>
          <p:nvPr>
            <p:ph type="sldNum" sz="quarter" idx="5"/>
          </p:nvPr>
        </p:nvSpPr>
        <p:spPr/>
        <p:txBody>
          <a:bodyPr/>
          <a:lstStyle/>
          <a:p>
            <a:fld id="{4C91D622-28E2-4C07-8E71-B2404B137EC6}" type="slidenum">
              <a:rPr lang="en-US" smtClean="0"/>
              <a:t>8</a:t>
            </a:fld>
            <a:endParaRPr lang="en-US"/>
          </a:p>
        </p:txBody>
      </p:sp>
    </p:spTree>
    <p:extLst>
      <p:ext uri="{BB962C8B-B14F-4D97-AF65-F5344CB8AC3E}">
        <p14:creationId xmlns:p14="http://schemas.microsoft.com/office/powerpoint/2010/main" val="368944884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NEXT: Deletes</a:t>
            </a:r>
          </a:p>
        </p:txBody>
      </p:sp>
      <p:sp>
        <p:nvSpPr>
          <p:cNvPr id="4" name="Slide Number Placeholder 3"/>
          <p:cNvSpPr>
            <a:spLocks noGrp="1"/>
          </p:cNvSpPr>
          <p:nvPr>
            <p:ph type="sldNum" sz="quarter" idx="5"/>
          </p:nvPr>
        </p:nvSpPr>
        <p:spPr/>
        <p:txBody>
          <a:bodyPr/>
          <a:lstStyle/>
          <a:p>
            <a:fld id="{4C91D622-28E2-4C07-8E71-B2404B137EC6}" type="slidenum">
              <a:rPr lang="en-US" smtClean="0"/>
              <a:t>49</a:t>
            </a:fld>
            <a:endParaRPr lang="en-US"/>
          </a:p>
        </p:txBody>
      </p:sp>
    </p:spTree>
    <p:extLst>
      <p:ext uri="{BB962C8B-B14F-4D97-AF65-F5344CB8AC3E}">
        <p14:creationId xmlns:p14="http://schemas.microsoft.com/office/powerpoint/2010/main" val="235666569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change feed does not capture deletes.  If you delete an item from your container, it is also removed from the change feed.  The most common method of handling this is adding a soft marker on the items that are being deleted.  You can add a property called “deleted” and set it to “true” at the time of deletion.  This document update will show up in the change feed.  You can set a TTL on this item so that it can be automatically deleted </a:t>
            </a:r>
            <a:r>
              <a:rPr lang="en-US" dirty="0" err="1"/>
              <a:t>leter</a:t>
            </a:r>
            <a:r>
              <a:rPr lang="en-US" dirty="0"/>
              <a:t>.</a:t>
            </a:r>
          </a:p>
        </p:txBody>
      </p:sp>
      <p:sp>
        <p:nvSpPr>
          <p:cNvPr id="4" name="Slide Number Placeholder 3"/>
          <p:cNvSpPr>
            <a:spLocks noGrp="1"/>
          </p:cNvSpPr>
          <p:nvPr>
            <p:ph type="sldNum" sz="quarter" idx="5"/>
          </p:nvPr>
        </p:nvSpPr>
        <p:spPr/>
        <p:txBody>
          <a:bodyPr/>
          <a:lstStyle/>
          <a:p>
            <a:fld id="{4C91D622-28E2-4C07-8E71-B2404B137EC6}" type="slidenum">
              <a:rPr lang="en-US" smtClean="0"/>
              <a:t>50</a:t>
            </a:fld>
            <a:endParaRPr lang="en-US"/>
          </a:p>
        </p:txBody>
      </p:sp>
    </p:spTree>
    <p:extLst>
      <p:ext uri="{BB962C8B-B14F-4D97-AF65-F5344CB8AC3E}">
        <p14:creationId xmlns:p14="http://schemas.microsoft.com/office/powerpoint/2010/main" val="211258809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read from the change feed directly with the SDK; but let’s look at the change feed processor</a:t>
            </a:r>
          </a:p>
          <a:p>
            <a:endParaRPr lang="en-US" dirty="0"/>
          </a:p>
          <a:p>
            <a:r>
              <a:rPr lang="en-US" dirty="0"/>
              <a:t>The change feed processor simplifies the process of reading the change feed and distribute the event processing across multiple consumers effectively.</a:t>
            </a:r>
          </a:p>
          <a:p>
            <a:endParaRPr lang="en-US" dirty="0"/>
          </a:p>
          <a:p>
            <a:r>
              <a:rPr lang="en-US" dirty="0"/>
              <a:t>The main benefit of the change feed processor library is its fault-tolerant behavior that assures an “at-least-once” delivery of all the events in the change feed.</a:t>
            </a:r>
          </a:p>
        </p:txBody>
      </p:sp>
      <p:sp>
        <p:nvSpPr>
          <p:cNvPr id="4" name="Slide Number Placeholder 3"/>
          <p:cNvSpPr>
            <a:spLocks noGrp="1"/>
          </p:cNvSpPr>
          <p:nvPr>
            <p:ph type="sldNum" sz="quarter" idx="5"/>
          </p:nvPr>
        </p:nvSpPr>
        <p:spPr/>
        <p:txBody>
          <a:bodyPr/>
          <a:lstStyle/>
          <a:p>
            <a:fld id="{4C91D622-28E2-4C07-8E71-B2404B137EC6}" type="slidenum">
              <a:rPr lang="en-US" smtClean="0"/>
              <a:t>51</a:t>
            </a:fld>
            <a:endParaRPr lang="en-US"/>
          </a:p>
        </p:txBody>
      </p:sp>
    </p:spTree>
    <p:extLst>
      <p:ext uri="{BB962C8B-B14F-4D97-AF65-F5344CB8AC3E}">
        <p14:creationId xmlns:p14="http://schemas.microsoft.com/office/powerpoint/2010/main" val="174014258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four main components of implementing the change feed processor:</a:t>
            </a:r>
          </a:p>
          <a:p>
            <a:endParaRPr lang="en-US" dirty="0"/>
          </a:p>
          <a:p>
            <a:r>
              <a:rPr lang="en-US" dirty="0"/>
              <a:t>1. </a:t>
            </a:r>
            <a:r>
              <a:rPr lang="en-US" b="1" dirty="0"/>
              <a:t>The monitored container</a:t>
            </a:r>
            <a:r>
              <a:rPr lang="en-US" b="0" dirty="0"/>
              <a:t>: The monitored container has the data from which the change feed is generated.  Any inserts and updates to the monitored container are reflected in the change feed of the container.</a:t>
            </a:r>
            <a:endParaRPr lang="en-US" dirty="0"/>
          </a:p>
        </p:txBody>
      </p:sp>
      <p:sp>
        <p:nvSpPr>
          <p:cNvPr id="4" name="Slide Number Placeholder 3"/>
          <p:cNvSpPr>
            <a:spLocks noGrp="1"/>
          </p:cNvSpPr>
          <p:nvPr>
            <p:ph type="sldNum" sz="quarter" idx="5"/>
          </p:nvPr>
        </p:nvSpPr>
        <p:spPr/>
        <p:txBody>
          <a:bodyPr/>
          <a:lstStyle/>
          <a:p>
            <a:fld id="{4C91D622-28E2-4C07-8E71-B2404B137EC6}" type="slidenum">
              <a:rPr lang="en-US" smtClean="0"/>
              <a:t>52</a:t>
            </a:fld>
            <a:endParaRPr lang="en-US"/>
          </a:p>
        </p:txBody>
      </p:sp>
    </p:spTree>
    <p:extLst>
      <p:ext uri="{BB962C8B-B14F-4D97-AF65-F5344CB8AC3E}">
        <p14:creationId xmlns:p14="http://schemas.microsoft.com/office/powerpoint/2010/main" val="44535531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The lease container</a:t>
            </a:r>
            <a:r>
              <a:rPr lang="en-US" b="0" dirty="0"/>
              <a:t>: The lease container acts as a state storage and coordinates processing the change feed across multiple workers.  The lease container can be stored in the same account as the monitored container or in a separate account.</a:t>
            </a:r>
            <a:endParaRPr lang="en-US" b="1" dirty="0"/>
          </a:p>
        </p:txBody>
      </p:sp>
      <p:sp>
        <p:nvSpPr>
          <p:cNvPr id="4" name="Slide Number Placeholder 3"/>
          <p:cNvSpPr>
            <a:spLocks noGrp="1"/>
          </p:cNvSpPr>
          <p:nvPr>
            <p:ph type="sldNum" sz="quarter" idx="5"/>
          </p:nvPr>
        </p:nvSpPr>
        <p:spPr/>
        <p:txBody>
          <a:bodyPr/>
          <a:lstStyle/>
          <a:p>
            <a:fld id="{4C91D622-28E2-4C07-8E71-B2404B137EC6}" type="slidenum">
              <a:rPr lang="en-US" smtClean="0"/>
              <a:t>53</a:t>
            </a:fld>
            <a:endParaRPr lang="en-US"/>
          </a:p>
        </p:txBody>
      </p:sp>
    </p:spTree>
    <p:extLst>
      <p:ext uri="{BB962C8B-B14F-4D97-AF65-F5344CB8AC3E}">
        <p14:creationId xmlns:p14="http://schemas.microsoft.com/office/powerpoint/2010/main" val="395149547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The host</a:t>
            </a:r>
            <a:r>
              <a:rPr lang="en-US" b="0" dirty="0"/>
              <a:t>: A host in an application instance that uses the change feed processor to listen for changes.  Multiple instances with the same lease configuration can run in parallel, but each instance should have a different </a:t>
            </a:r>
            <a:r>
              <a:rPr lang="en-US" b="1" dirty="0"/>
              <a:t>instance name</a:t>
            </a:r>
            <a:r>
              <a:rPr lang="en-US" b="0" dirty="0"/>
              <a:t>.</a:t>
            </a:r>
            <a:endParaRPr lang="en-US" b="1" dirty="0"/>
          </a:p>
        </p:txBody>
      </p:sp>
      <p:sp>
        <p:nvSpPr>
          <p:cNvPr id="4" name="Slide Number Placeholder 3"/>
          <p:cNvSpPr>
            <a:spLocks noGrp="1"/>
          </p:cNvSpPr>
          <p:nvPr>
            <p:ph type="sldNum" sz="quarter" idx="5"/>
          </p:nvPr>
        </p:nvSpPr>
        <p:spPr/>
        <p:txBody>
          <a:bodyPr/>
          <a:lstStyle/>
          <a:p>
            <a:fld id="{4C91D622-28E2-4C07-8E71-B2404B137EC6}" type="slidenum">
              <a:rPr lang="en-US" smtClean="0"/>
              <a:t>54</a:t>
            </a:fld>
            <a:endParaRPr lang="en-US"/>
          </a:p>
        </p:txBody>
      </p:sp>
    </p:spTree>
    <p:extLst>
      <p:ext uri="{BB962C8B-B14F-4D97-AF65-F5344CB8AC3E}">
        <p14:creationId xmlns:p14="http://schemas.microsoft.com/office/powerpoint/2010/main" val="39024117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The delegate</a:t>
            </a:r>
            <a:r>
              <a:rPr lang="en-US" b="0" dirty="0"/>
              <a:t>: The delegate is the code that defines what you, the developer, what to do with each batch of changes that the change feed processor reads.</a:t>
            </a:r>
            <a:endParaRPr lang="en-US" b="1" dirty="0"/>
          </a:p>
        </p:txBody>
      </p:sp>
      <p:sp>
        <p:nvSpPr>
          <p:cNvPr id="4" name="Slide Number Placeholder 3"/>
          <p:cNvSpPr>
            <a:spLocks noGrp="1"/>
          </p:cNvSpPr>
          <p:nvPr>
            <p:ph type="sldNum" sz="quarter" idx="5"/>
          </p:nvPr>
        </p:nvSpPr>
        <p:spPr/>
        <p:txBody>
          <a:bodyPr/>
          <a:lstStyle/>
          <a:p>
            <a:fld id="{4C91D622-28E2-4C07-8E71-B2404B137EC6}" type="slidenum">
              <a:rPr lang="en-US" smtClean="0"/>
              <a:t>55</a:t>
            </a:fld>
            <a:endParaRPr lang="en-US"/>
          </a:p>
        </p:txBody>
      </p:sp>
    </p:spTree>
    <p:extLst>
      <p:ext uri="{BB962C8B-B14F-4D97-AF65-F5344CB8AC3E}">
        <p14:creationId xmlns:p14="http://schemas.microsoft.com/office/powerpoint/2010/main" val="272129841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71717"/>
                </a:solidFill>
                <a:effectLst/>
                <a:latin typeface="Segoe UI" panose="020B0502040204020203" pitchFamily="34" charset="0"/>
              </a:rPr>
              <a:t>To further understand how these four elements of change feed processor work together, let's look at an example in the following diagram. The monitored container stores documents and uses 'City' as the partition key. We see that the partition key values are distributed in ranges that contain items. There are two host instances and the change feed processor is assigning different ranges of partition key values to each instance to maximize compute distribution. Each range is being read in parallel and its progress is maintained separately from other ranges in the lease container.</a:t>
            </a:r>
            <a:endParaRPr lang="en-US" dirty="0"/>
          </a:p>
        </p:txBody>
      </p:sp>
      <p:sp>
        <p:nvSpPr>
          <p:cNvPr id="4" name="Slide Number Placeholder 3"/>
          <p:cNvSpPr>
            <a:spLocks noGrp="1"/>
          </p:cNvSpPr>
          <p:nvPr>
            <p:ph type="sldNum" sz="quarter" idx="5"/>
          </p:nvPr>
        </p:nvSpPr>
        <p:spPr/>
        <p:txBody>
          <a:bodyPr/>
          <a:lstStyle/>
          <a:p>
            <a:fld id="{4C91D622-28E2-4C07-8E71-B2404B137EC6}" type="slidenum">
              <a:rPr lang="en-US" smtClean="0"/>
              <a:t>56</a:t>
            </a:fld>
            <a:endParaRPr lang="en-US"/>
          </a:p>
        </p:txBody>
      </p:sp>
    </p:spTree>
    <p:extLst>
      <p:ext uri="{BB962C8B-B14F-4D97-AF65-F5344CB8AC3E}">
        <p14:creationId xmlns:p14="http://schemas.microsoft.com/office/powerpoint/2010/main" val="412870696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normal life cycle of a host instance is:</a:t>
            </a:r>
          </a:p>
          <a:p>
            <a:endParaRPr lang="en-US" dirty="0"/>
          </a:p>
          <a:p>
            <a:pPr marL="228600" indent="-228600">
              <a:buAutoNum type="arabicPeriod"/>
            </a:pPr>
            <a:r>
              <a:rPr lang="en-US" i="1" dirty="0"/>
              <a:t>&lt;CLICK&gt; </a:t>
            </a:r>
            <a:r>
              <a:rPr lang="en-US" dirty="0"/>
              <a:t>Read the change feed.</a:t>
            </a:r>
          </a:p>
          <a:p>
            <a:pPr marL="228600" indent="-228600">
              <a:buAutoNum type="arabicPeriod"/>
            </a:pPr>
            <a:r>
              <a:rPr lang="en-US" i="1" dirty="0"/>
              <a:t>&lt;CLICK&gt; </a:t>
            </a:r>
            <a:r>
              <a:rPr lang="en-US" dirty="0"/>
              <a:t>If there are no changes, </a:t>
            </a:r>
            <a:r>
              <a:rPr lang="en-US" i="1" dirty="0"/>
              <a:t>&lt;CLICK&gt;</a:t>
            </a:r>
            <a:r>
              <a:rPr lang="en-US" i="0" dirty="0"/>
              <a:t> </a:t>
            </a:r>
            <a:r>
              <a:rPr lang="en-US" dirty="0"/>
              <a:t>sleep for a predefined amount of time and go to #1</a:t>
            </a:r>
          </a:p>
          <a:p>
            <a:pPr marL="228600" indent="-228600">
              <a:buAutoNum type="arabicPeriod"/>
            </a:pPr>
            <a:r>
              <a:rPr lang="en-US" i="1" dirty="0"/>
              <a:t>&lt;CLICK&gt;</a:t>
            </a:r>
            <a:r>
              <a:rPr lang="en-US" dirty="0"/>
              <a:t> If there are changes, send them to the </a:t>
            </a:r>
            <a:r>
              <a:rPr lang="en-US" b="1" dirty="0"/>
              <a:t>delegate</a:t>
            </a:r>
            <a:r>
              <a:rPr lang="en-US" b="0" dirty="0"/>
              <a:t>.</a:t>
            </a:r>
          </a:p>
          <a:p>
            <a:pPr marL="228600" indent="-228600">
              <a:buAutoNum type="arabicPeriod"/>
            </a:pPr>
            <a:r>
              <a:rPr lang="en-US" b="0" dirty="0"/>
              <a:t>When the delegate finished processing the changes </a:t>
            </a:r>
            <a:r>
              <a:rPr lang="en-US" b="1" dirty="0"/>
              <a:t>successfully</a:t>
            </a:r>
            <a:r>
              <a:rPr lang="en-US" b="0" dirty="0"/>
              <a:t>, </a:t>
            </a:r>
            <a:r>
              <a:rPr lang="en-US" b="0" i="1" dirty="0"/>
              <a:t>&lt;CLICK&gt; </a:t>
            </a:r>
            <a:r>
              <a:rPr lang="en-US" b="0" dirty="0"/>
              <a:t>update the lease store with the latest processed point in time and </a:t>
            </a:r>
            <a:r>
              <a:rPr lang="en-US" b="0" i="1" dirty="0"/>
              <a:t>&lt;CLICK&gt;</a:t>
            </a:r>
            <a:r>
              <a:rPr lang="en-US" b="0" dirty="0"/>
              <a:t> go to #1.</a:t>
            </a:r>
            <a:endParaRPr lang="en-US" dirty="0"/>
          </a:p>
        </p:txBody>
      </p:sp>
      <p:sp>
        <p:nvSpPr>
          <p:cNvPr id="4" name="Slide Number Placeholder 3"/>
          <p:cNvSpPr>
            <a:spLocks noGrp="1"/>
          </p:cNvSpPr>
          <p:nvPr>
            <p:ph type="sldNum" sz="quarter" idx="5"/>
          </p:nvPr>
        </p:nvSpPr>
        <p:spPr/>
        <p:txBody>
          <a:bodyPr/>
          <a:lstStyle/>
          <a:p>
            <a:fld id="{4C91D622-28E2-4C07-8E71-B2404B137EC6}" type="slidenum">
              <a:rPr lang="en-US" smtClean="0"/>
              <a:t>57</a:t>
            </a:fld>
            <a:endParaRPr lang="en-US"/>
          </a:p>
        </p:txBody>
      </p:sp>
    </p:spTree>
    <p:extLst>
      <p:ext uri="{BB962C8B-B14F-4D97-AF65-F5344CB8AC3E}">
        <p14:creationId xmlns:p14="http://schemas.microsoft.com/office/powerpoint/2010/main" val="23435604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The change feed processor can be hosted in any platform that supports long processes or tasks:</a:t>
            </a:r>
          </a:p>
          <a:p>
            <a:endParaRPr lang="en-US" b="0" dirty="0"/>
          </a:p>
          <a:p>
            <a:pPr marL="171450" indent="-171450">
              <a:buFont typeface="Arial" panose="020B0604020202020204" pitchFamily="34" charset="0"/>
              <a:buChar char="•"/>
            </a:pPr>
            <a:r>
              <a:rPr lang="en-US" b="0" dirty="0"/>
              <a:t>A continuous running Azure </a:t>
            </a:r>
            <a:r>
              <a:rPr lang="en-US" b="0" dirty="0" err="1"/>
              <a:t>WebJob</a:t>
            </a:r>
            <a:r>
              <a:rPr lang="en-US" b="0" dirty="0"/>
              <a:t>.</a:t>
            </a:r>
          </a:p>
          <a:p>
            <a:pPr marL="171450" indent="-171450">
              <a:buFont typeface="Arial" panose="020B0604020202020204" pitchFamily="34" charset="0"/>
              <a:buChar char="•"/>
            </a:pPr>
            <a:r>
              <a:rPr lang="en-US" b="0" dirty="0"/>
              <a:t>A process in an Azure Virtual Machine.</a:t>
            </a:r>
          </a:p>
          <a:p>
            <a:pPr marL="171450" indent="-171450">
              <a:buFont typeface="Arial" panose="020B0604020202020204" pitchFamily="34" charset="0"/>
              <a:buChar char="•"/>
            </a:pPr>
            <a:r>
              <a:rPr lang="en-US" b="0" dirty="0"/>
              <a:t>A background job in Azure Kubernetes Service.</a:t>
            </a:r>
          </a:p>
          <a:p>
            <a:pPr marL="171450" indent="-171450">
              <a:buFont typeface="Arial" panose="020B0604020202020204" pitchFamily="34" charset="0"/>
              <a:buChar char="•"/>
            </a:pPr>
            <a:r>
              <a:rPr lang="en-US" b="0" dirty="0"/>
              <a:t>An ASP.NET hosted service</a:t>
            </a:r>
          </a:p>
        </p:txBody>
      </p:sp>
      <p:sp>
        <p:nvSpPr>
          <p:cNvPr id="4" name="Slide Number Placeholder 3"/>
          <p:cNvSpPr>
            <a:spLocks noGrp="1"/>
          </p:cNvSpPr>
          <p:nvPr>
            <p:ph type="sldNum" sz="quarter" idx="5"/>
          </p:nvPr>
        </p:nvSpPr>
        <p:spPr/>
        <p:txBody>
          <a:bodyPr/>
          <a:lstStyle/>
          <a:p>
            <a:fld id="{4C91D622-28E2-4C07-8E71-B2404B137EC6}" type="slidenum">
              <a:rPr lang="en-US" smtClean="0"/>
              <a:t>58</a:t>
            </a:fld>
            <a:endParaRPr lang="en-US"/>
          </a:p>
        </p:txBody>
      </p:sp>
    </p:spTree>
    <p:extLst>
      <p:ext uri="{BB962C8B-B14F-4D97-AF65-F5344CB8AC3E}">
        <p14:creationId xmlns:p14="http://schemas.microsoft.com/office/powerpoint/2010/main" val="10945124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NEXT: </a:t>
            </a:r>
            <a:r>
              <a:rPr lang="en-US" sz="1200" b="1" dirty="0"/>
              <a:t>Elastic scale out of storage &amp; throughput</a:t>
            </a:r>
          </a:p>
        </p:txBody>
      </p:sp>
      <p:sp>
        <p:nvSpPr>
          <p:cNvPr id="4" name="Slide Number Placeholder 3"/>
          <p:cNvSpPr>
            <a:spLocks noGrp="1"/>
          </p:cNvSpPr>
          <p:nvPr>
            <p:ph type="sldNum" sz="quarter" idx="5"/>
          </p:nvPr>
        </p:nvSpPr>
        <p:spPr/>
        <p:txBody>
          <a:bodyPr/>
          <a:lstStyle/>
          <a:p>
            <a:fld id="{4C91D622-28E2-4C07-8E71-B2404B137EC6}" type="slidenum">
              <a:rPr lang="en-US" smtClean="0"/>
              <a:t>9</a:t>
            </a:fld>
            <a:endParaRPr lang="en-US"/>
          </a:p>
        </p:txBody>
      </p:sp>
    </p:spTree>
    <p:extLst>
      <p:ext uri="{BB962C8B-B14F-4D97-AF65-F5344CB8AC3E}">
        <p14:creationId xmlns:p14="http://schemas.microsoft.com/office/powerpoint/2010/main" val="426105105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Functions provides the simplest way to connect to the change feed.  You can create small reactive Azure Functions that will be automatically triggered on each new event in your Azure Cosmos container’s change feed.</a:t>
            </a:r>
          </a:p>
        </p:txBody>
      </p:sp>
      <p:sp>
        <p:nvSpPr>
          <p:cNvPr id="4" name="Slide Number Placeholder 3"/>
          <p:cNvSpPr>
            <a:spLocks noGrp="1"/>
          </p:cNvSpPr>
          <p:nvPr>
            <p:ph type="sldNum" sz="quarter" idx="5"/>
          </p:nvPr>
        </p:nvSpPr>
        <p:spPr/>
        <p:txBody>
          <a:bodyPr/>
          <a:lstStyle/>
          <a:p>
            <a:fld id="{4C91D622-28E2-4C07-8E71-B2404B137EC6}" type="slidenum">
              <a:rPr lang="en-US" smtClean="0"/>
              <a:t>59</a:t>
            </a:fld>
            <a:endParaRPr lang="en-US"/>
          </a:p>
        </p:txBody>
      </p:sp>
    </p:spTree>
    <p:extLst>
      <p:ext uri="{BB962C8B-B14F-4D97-AF65-F5344CB8AC3E}">
        <p14:creationId xmlns:p14="http://schemas.microsoft.com/office/powerpoint/2010/main" val="365033376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Code</a:t>
            </a:r>
          </a:p>
          <a:p>
            <a:pPr marL="171450" indent="-171450">
              <a:buFont typeface="Arial" panose="020B0604020202020204" pitchFamily="34" charset="0"/>
              <a:buChar char="•"/>
            </a:pPr>
            <a:r>
              <a:rPr lang="en-US" dirty="0"/>
              <a:t>Events and Data</a:t>
            </a:r>
          </a:p>
        </p:txBody>
      </p:sp>
      <p:sp>
        <p:nvSpPr>
          <p:cNvPr id="4" name="Slide Number Placeholder 3"/>
          <p:cNvSpPr>
            <a:spLocks noGrp="1"/>
          </p:cNvSpPr>
          <p:nvPr>
            <p:ph type="sldNum" sz="quarter" idx="5"/>
          </p:nvPr>
        </p:nvSpPr>
        <p:spPr/>
        <p:txBody>
          <a:bodyPr/>
          <a:lstStyle/>
          <a:p>
            <a:fld id="{4C91D622-28E2-4C07-8E71-B2404B137EC6}" type="slidenum">
              <a:rPr lang="en-US" smtClean="0"/>
              <a:t>60</a:t>
            </a:fld>
            <a:endParaRPr lang="en-US"/>
          </a:p>
        </p:txBody>
      </p:sp>
    </p:spTree>
    <p:extLst>
      <p:ext uri="{BB962C8B-B14F-4D97-AF65-F5344CB8AC3E}">
        <p14:creationId xmlns:p14="http://schemas.microsoft.com/office/powerpoint/2010/main" val="329054331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dirty="0"/>
              <a:t>Serverless applications:</a:t>
            </a:r>
            <a:r>
              <a:rPr lang="en-US" b="0" dirty="0"/>
              <a:t> Functions allow you to develop serverless applications on Microsoft Azure.</a:t>
            </a:r>
            <a:endParaRPr lang="en-US" b="1" dirty="0"/>
          </a:p>
        </p:txBody>
      </p:sp>
      <p:sp>
        <p:nvSpPr>
          <p:cNvPr id="4" name="Slide Number Placeholder 3"/>
          <p:cNvSpPr>
            <a:spLocks noGrp="1"/>
          </p:cNvSpPr>
          <p:nvPr>
            <p:ph type="sldNum" sz="quarter" idx="5"/>
          </p:nvPr>
        </p:nvSpPr>
        <p:spPr/>
        <p:txBody>
          <a:bodyPr/>
          <a:lstStyle/>
          <a:p>
            <a:fld id="{4C91D622-28E2-4C07-8E71-B2404B137EC6}" type="slidenum">
              <a:rPr lang="en-US" smtClean="0"/>
              <a:t>61</a:t>
            </a:fld>
            <a:endParaRPr lang="en-US"/>
          </a:p>
        </p:txBody>
      </p:sp>
    </p:spTree>
    <p:extLst>
      <p:ext uri="{BB962C8B-B14F-4D97-AF65-F5344CB8AC3E}">
        <p14:creationId xmlns:p14="http://schemas.microsoft.com/office/powerpoint/2010/main" val="316411555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dirty="0"/>
              <a:t>Choice of language:</a:t>
            </a:r>
            <a:r>
              <a:rPr lang="en-US" b="0" dirty="0"/>
              <a:t> Write functions using your choice of C#, Java, JavaScript, Python, and PowerShell.</a:t>
            </a:r>
            <a:endParaRPr lang="en-US" b="1" dirty="0"/>
          </a:p>
        </p:txBody>
      </p:sp>
      <p:sp>
        <p:nvSpPr>
          <p:cNvPr id="4" name="Slide Number Placeholder 3"/>
          <p:cNvSpPr>
            <a:spLocks noGrp="1"/>
          </p:cNvSpPr>
          <p:nvPr>
            <p:ph type="sldNum" sz="quarter" idx="5"/>
          </p:nvPr>
        </p:nvSpPr>
        <p:spPr/>
        <p:txBody>
          <a:bodyPr/>
          <a:lstStyle/>
          <a:p>
            <a:fld id="{4C91D622-28E2-4C07-8E71-B2404B137EC6}" type="slidenum">
              <a:rPr lang="en-US" smtClean="0"/>
              <a:t>62</a:t>
            </a:fld>
            <a:endParaRPr lang="en-US"/>
          </a:p>
        </p:txBody>
      </p:sp>
    </p:spTree>
    <p:extLst>
      <p:ext uri="{BB962C8B-B14F-4D97-AF65-F5344CB8AC3E}">
        <p14:creationId xmlns:p14="http://schemas.microsoft.com/office/powerpoint/2010/main" val="198640785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dirty="0"/>
              <a:t>Pay-per-use pricing model:</a:t>
            </a:r>
            <a:r>
              <a:rPr lang="en-US" b="0" dirty="0"/>
              <a:t> Pay only for the time spent running your code.</a:t>
            </a:r>
            <a:endParaRPr lang="en-US" b="1" dirty="0"/>
          </a:p>
        </p:txBody>
      </p:sp>
      <p:sp>
        <p:nvSpPr>
          <p:cNvPr id="4" name="Slide Number Placeholder 3"/>
          <p:cNvSpPr>
            <a:spLocks noGrp="1"/>
          </p:cNvSpPr>
          <p:nvPr>
            <p:ph type="sldNum" sz="quarter" idx="5"/>
          </p:nvPr>
        </p:nvSpPr>
        <p:spPr/>
        <p:txBody>
          <a:bodyPr/>
          <a:lstStyle/>
          <a:p>
            <a:fld id="{4C91D622-28E2-4C07-8E71-B2404B137EC6}" type="slidenum">
              <a:rPr lang="en-US" smtClean="0"/>
              <a:t>63</a:t>
            </a:fld>
            <a:endParaRPr lang="en-US"/>
          </a:p>
        </p:txBody>
      </p:sp>
    </p:spTree>
    <p:extLst>
      <p:ext uri="{BB962C8B-B14F-4D97-AF65-F5344CB8AC3E}">
        <p14:creationId xmlns:p14="http://schemas.microsoft.com/office/powerpoint/2010/main" val="376700307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dirty="0"/>
              <a:t>Bring your own dependencies:</a:t>
            </a:r>
            <a:r>
              <a:rPr lang="en-US" b="0" dirty="0"/>
              <a:t> Functions support NuGet and NPM, giving you access to your favorite libraries.</a:t>
            </a:r>
            <a:endParaRPr lang="en-US" b="1" dirty="0"/>
          </a:p>
        </p:txBody>
      </p:sp>
      <p:sp>
        <p:nvSpPr>
          <p:cNvPr id="4" name="Slide Number Placeholder 3"/>
          <p:cNvSpPr>
            <a:spLocks noGrp="1"/>
          </p:cNvSpPr>
          <p:nvPr>
            <p:ph type="sldNum" sz="quarter" idx="5"/>
          </p:nvPr>
        </p:nvSpPr>
        <p:spPr/>
        <p:txBody>
          <a:bodyPr/>
          <a:lstStyle/>
          <a:p>
            <a:fld id="{4C91D622-28E2-4C07-8E71-B2404B137EC6}" type="slidenum">
              <a:rPr lang="en-US" smtClean="0"/>
              <a:t>64</a:t>
            </a:fld>
            <a:endParaRPr lang="en-US"/>
          </a:p>
        </p:txBody>
      </p:sp>
    </p:spTree>
    <p:extLst>
      <p:ext uri="{BB962C8B-B14F-4D97-AF65-F5344CB8AC3E}">
        <p14:creationId xmlns:p14="http://schemas.microsoft.com/office/powerpoint/2010/main" val="294678457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dirty="0"/>
              <a:t>Integrated security:</a:t>
            </a:r>
            <a:r>
              <a:rPr lang="en-US" b="0" dirty="0"/>
              <a:t> Protect HTTP-triggered functions with </a:t>
            </a:r>
            <a:r>
              <a:rPr lang="en-US" b="0" dirty="0" err="1"/>
              <a:t>Oauth</a:t>
            </a:r>
            <a:r>
              <a:rPr lang="en-US" b="0" dirty="0"/>
              <a:t> providers such as Azure Active Directory, Facebook, Google, Twitter, and Microsoft Account.</a:t>
            </a:r>
            <a:endParaRPr lang="en-US" b="1" dirty="0"/>
          </a:p>
        </p:txBody>
      </p:sp>
      <p:sp>
        <p:nvSpPr>
          <p:cNvPr id="4" name="Slide Number Placeholder 3"/>
          <p:cNvSpPr>
            <a:spLocks noGrp="1"/>
          </p:cNvSpPr>
          <p:nvPr>
            <p:ph type="sldNum" sz="quarter" idx="5"/>
          </p:nvPr>
        </p:nvSpPr>
        <p:spPr/>
        <p:txBody>
          <a:bodyPr/>
          <a:lstStyle/>
          <a:p>
            <a:fld id="{4C91D622-28E2-4C07-8E71-B2404B137EC6}" type="slidenum">
              <a:rPr lang="en-US" smtClean="0"/>
              <a:t>65</a:t>
            </a:fld>
            <a:endParaRPr lang="en-US"/>
          </a:p>
        </p:txBody>
      </p:sp>
    </p:spTree>
    <p:extLst>
      <p:ext uri="{BB962C8B-B14F-4D97-AF65-F5344CB8AC3E}">
        <p14:creationId xmlns:p14="http://schemas.microsoft.com/office/powerpoint/2010/main" val="4887863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dirty="0"/>
              <a:t>Simplified integration:</a:t>
            </a:r>
            <a:r>
              <a:rPr lang="en-US" b="0" dirty="0"/>
              <a:t> Easily integrate with Azure services and software-as-a-service (SaaS) offerings.</a:t>
            </a:r>
            <a:endParaRPr lang="en-US" b="1" dirty="0"/>
          </a:p>
        </p:txBody>
      </p:sp>
      <p:sp>
        <p:nvSpPr>
          <p:cNvPr id="4" name="Slide Number Placeholder 3"/>
          <p:cNvSpPr>
            <a:spLocks noGrp="1"/>
          </p:cNvSpPr>
          <p:nvPr>
            <p:ph type="sldNum" sz="quarter" idx="5"/>
          </p:nvPr>
        </p:nvSpPr>
        <p:spPr/>
        <p:txBody>
          <a:bodyPr/>
          <a:lstStyle/>
          <a:p>
            <a:fld id="{4C91D622-28E2-4C07-8E71-B2404B137EC6}" type="slidenum">
              <a:rPr lang="en-US" smtClean="0"/>
              <a:t>66</a:t>
            </a:fld>
            <a:endParaRPr lang="en-US"/>
          </a:p>
        </p:txBody>
      </p:sp>
    </p:spTree>
    <p:extLst>
      <p:ext uri="{BB962C8B-B14F-4D97-AF65-F5344CB8AC3E}">
        <p14:creationId xmlns:p14="http://schemas.microsoft.com/office/powerpoint/2010/main" val="46913088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dirty="0"/>
              <a:t>Flexible development:</a:t>
            </a:r>
            <a:r>
              <a:rPr lang="en-US" b="0" dirty="0"/>
              <a:t> Set up continuous integration and deploy your code through GitHub, Azure DevOps Services, and other supported development tools.</a:t>
            </a:r>
            <a:endParaRPr lang="en-US" b="1" dirty="0"/>
          </a:p>
        </p:txBody>
      </p:sp>
      <p:sp>
        <p:nvSpPr>
          <p:cNvPr id="4" name="Slide Number Placeholder 3"/>
          <p:cNvSpPr>
            <a:spLocks noGrp="1"/>
          </p:cNvSpPr>
          <p:nvPr>
            <p:ph type="sldNum" sz="quarter" idx="5"/>
          </p:nvPr>
        </p:nvSpPr>
        <p:spPr/>
        <p:txBody>
          <a:bodyPr/>
          <a:lstStyle/>
          <a:p>
            <a:fld id="{4C91D622-28E2-4C07-8E71-B2404B137EC6}" type="slidenum">
              <a:rPr lang="en-US" smtClean="0"/>
              <a:t>67</a:t>
            </a:fld>
            <a:endParaRPr lang="en-US"/>
          </a:p>
        </p:txBody>
      </p:sp>
    </p:spTree>
    <p:extLst>
      <p:ext uri="{BB962C8B-B14F-4D97-AF65-F5344CB8AC3E}">
        <p14:creationId xmlns:p14="http://schemas.microsoft.com/office/powerpoint/2010/main" val="306375373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dirty="0"/>
              <a:t>Stateful serverless architecture:</a:t>
            </a:r>
            <a:r>
              <a:rPr lang="en-US" b="0" dirty="0"/>
              <a:t> Orchestrate serverless applications with Durable Functions.</a:t>
            </a:r>
            <a:endParaRPr lang="en-US" b="1" dirty="0"/>
          </a:p>
        </p:txBody>
      </p:sp>
      <p:sp>
        <p:nvSpPr>
          <p:cNvPr id="4" name="Slide Number Placeholder 3"/>
          <p:cNvSpPr>
            <a:spLocks noGrp="1"/>
          </p:cNvSpPr>
          <p:nvPr>
            <p:ph type="sldNum" sz="quarter" idx="5"/>
          </p:nvPr>
        </p:nvSpPr>
        <p:spPr/>
        <p:txBody>
          <a:bodyPr/>
          <a:lstStyle/>
          <a:p>
            <a:fld id="{4C91D622-28E2-4C07-8E71-B2404B137EC6}" type="slidenum">
              <a:rPr lang="en-US" smtClean="0"/>
              <a:t>68</a:t>
            </a:fld>
            <a:endParaRPr lang="en-US"/>
          </a:p>
        </p:txBody>
      </p:sp>
    </p:spTree>
    <p:extLst>
      <p:ext uri="{BB962C8B-B14F-4D97-AF65-F5344CB8AC3E}">
        <p14:creationId xmlns:p14="http://schemas.microsoft.com/office/powerpoint/2010/main" val="2954109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Elastic scalability of throughput and storage, worldwide</a:t>
            </a:r>
            <a:endParaRPr lang="en-US" b="0" u="none" dirty="0"/>
          </a:p>
          <a:p>
            <a:pPr marL="171450" indent="-171450">
              <a:buFont typeface="Arial" panose="020B0604020202020204" pitchFamily="34" charset="0"/>
              <a:buChar char="•"/>
            </a:pPr>
            <a:r>
              <a:rPr lang="en-US" b="0" u="none" dirty="0"/>
              <a:t>Designed with transparent horizontal partitioning and multi-master replication</a:t>
            </a:r>
          </a:p>
          <a:p>
            <a:pPr marL="171450" indent="-171450">
              <a:buFont typeface="Arial" panose="020B0604020202020204" pitchFamily="34" charset="0"/>
              <a:buChar char="•"/>
            </a:pPr>
            <a:r>
              <a:rPr lang="en-US" b="0" u="none" dirty="0"/>
              <a:t>Offers unprecedent elastic scalability for your writes and reads, all around the globe</a:t>
            </a:r>
          </a:p>
          <a:p>
            <a:pPr marL="171450" indent="-171450">
              <a:buFont typeface="Arial" panose="020B0604020202020204" pitchFamily="34" charset="0"/>
              <a:buChar char="•"/>
            </a:pPr>
            <a:r>
              <a:rPr lang="en-US" b="0" u="none" dirty="0"/>
              <a:t>Elastically scale up from thousands to hundreds of millions of requests per second around the global with a single API call and pay only for the throughput (and storage) you need</a:t>
            </a:r>
          </a:p>
          <a:p>
            <a:pPr marL="171450" indent="-171450">
              <a:buFont typeface="Arial" panose="020B0604020202020204" pitchFamily="34" charset="0"/>
              <a:buChar char="•"/>
            </a:pPr>
            <a:r>
              <a:rPr lang="en-US" b="0" u="none" dirty="0"/>
              <a:t>Helps you deal with unexpected spikes in your workloads without having to over-provision for the peak</a:t>
            </a:r>
            <a:endParaRPr lang="en-US" b="1" u="sng" dirty="0"/>
          </a:p>
          <a:p>
            <a:endParaRPr lang="en-US" dirty="0"/>
          </a:p>
        </p:txBody>
      </p:sp>
      <p:sp>
        <p:nvSpPr>
          <p:cNvPr id="4" name="Slide Number Placeholder 3"/>
          <p:cNvSpPr>
            <a:spLocks noGrp="1"/>
          </p:cNvSpPr>
          <p:nvPr>
            <p:ph type="sldNum" sz="quarter" idx="5"/>
          </p:nvPr>
        </p:nvSpPr>
        <p:spPr/>
        <p:txBody>
          <a:bodyPr/>
          <a:lstStyle/>
          <a:p>
            <a:fld id="{4C91D622-28E2-4C07-8E71-B2404B137EC6}" type="slidenum">
              <a:rPr lang="en-US" smtClean="0"/>
              <a:t>10</a:t>
            </a:fld>
            <a:endParaRPr lang="en-US"/>
          </a:p>
        </p:txBody>
      </p:sp>
    </p:spTree>
    <p:extLst>
      <p:ext uri="{BB962C8B-B14F-4D97-AF65-F5344CB8AC3E}">
        <p14:creationId xmlns:p14="http://schemas.microsoft.com/office/powerpoint/2010/main" val="3501815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dirty="0"/>
              <a:t>Open-source:</a:t>
            </a:r>
            <a:r>
              <a:rPr lang="en-US" b="0" dirty="0"/>
              <a:t> The Functions runtime is open-source and available on GitHub.</a:t>
            </a:r>
          </a:p>
        </p:txBody>
      </p:sp>
      <p:sp>
        <p:nvSpPr>
          <p:cNvPr id="4" name="Slide Number Placeholder 3"/>
          <p:cNvSpPr>
            <a:spLocks noGrp="1"/>
          </p:cNvSpPr>
          <p:nvPr>
            <p:ph type="sldNum" sz="quarter" idx="5"/>
          </p:nvPr>
        </p:nvSpPr>
        <p:spPr/>
        <p:txBody>
          <a:bodyPr/>
          <a:lstStyle/>
          <a:p>
            <a:fld id="{4C91D622-28E2-4C07-8E71-B2404B137EC6}" type="slidenum">
              <a:rPr lang="en-US" smtClean="0"/>
              <a:t>69</a:t>
            </a:fld>
            <a:endParaRPr lang="en-US"/>
          </a:p>
        </p:txBody>
      </p:sp>
    </p:spTree>
    <p:extLst>
      <p:ext uri="{BB962C8B-B14F-4D97-AF65-F5344CB8AC3E}">
        <p14:creationId xmlns:p14="http://schemas.microsoft.com/office/powerpoint/2010/main" val="372475635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dirty="0"/>
              <a:t>HTTP:</a:t>
            </a:r>
            <a:r>
              <a:rPr lang="en-US" b="0" dirty="0"/>
              <a:t> Run code based on HTTP requests</a:t>
            </a:r>
            <a:endParaRPr lang="en-US" b="1" dirty="0"/>
          </a:p>
        </p:txBody>
      </p:sp>
      <p:sp>
        <p:nvSpPr>
          <p:cNvPr id="4" name="Slide Number Placeholder 3"/>
          <p:cNvSpPr>
            <a:spLocks noGrp="1"/>
          </p:cNvSpPr>
          <p:nvPr>
            <p:ph type="sldNum" sz="quarter" idx="5"/>
          </p:nvPr>
        </p:nvSpPr>
        <p:spPr/>
        <p:txBody>
          <a:bodyPr/>
          <a:lstStyle/>
          <a:p>
            <a:fld id="{4C91D622-28E2-4C07-8E71-B2404B137EC6}" type="slidenum">
              <a:rPr lang="en-US" smtClean="0"/>
              <a:t>70</a:t>
            </a:fld>
            <a:endParaRPr lang="en-US"/>
          </a:p>
        </p:txBody>
      </p:sp>
    </p:spTree>
    <p:extLst>
      <p:ext uri="{BB962C8B-B14F-4D97-AF65-F5344CB8AC3E}">
        <p14:creationId xmlns:p14="http://schemas.microsoft.com/office/powerpoint/2010/main" val="375383175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dirty="0"/>
              <a:t>Timer:</a:t>
            </a:r>
            <a:r>
              <a:rPr lang="en-US" b="0" dirty="0"/>
              <a:t> Schedule code to run at predefined times</a:t>
            </a:r>
            <a:endParaRPr lang="en-US" b="1" dirty="0"/>
          </a:p>
        </p:txBody>
      </p:sp>
      <p:sp>
        <p:nvSpPr>
          <p:cNvPr id="4" name="Slide Number Placeholder 3"/>
          <p:cNvSpPr>
            <a:spLocks noGrp="1"/>
          </p:cNvSpPr>
          <p:nvPr>
            <p:ph type="sldNum" sz="quarter" idx="5"/>
          </p:nvPr>
        </p:nvSpPr>
        <p:spPr/>
        <p:txBody>
          <a:bodyPr/>
          <a:lstStyle/>
          <a:p>
            <a:fld id="{4C91D622-28E2-4C07-8E71-B2404B137EC6}" type="slidenum">
              <a:rPr lang="en-US" smtClean="0"/>
              <a:t>71</a:t>
            </a:fld>
            <a:endParaRPr lang="en-US"/>
          </a:p>
        </p:txBody>
      </p:sp>
    </p:spTree>
    <p:extLst>
      <p:ext uri="{BB962C8B-B14F-4D97-AF65-F5344CB8AC3E}">
        <p14:creationId xmlns:p14="http://schemas.microsoft.com/office/powerpoint/2010/main" val="155601624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dirty="0"/>
              <a:t>Blob storage:</a:t>
            </a:r>
            <a:r>
              <a:rPr lang="en-US" b="0" dirty="0"/>
              <a:t> Process new and modified Azure Storage blobs</a:t>
            </a:r>
            <a:endParaRPr lang="en-US" b="1" dirty="0"/>
          </a:p>
        </p:txBody>
      </p:sp>
      <p:sp>
        <p:nvSpPr>
          <p:cNvPr id="4" name="Slide Number Placeholder 3"/>
          <p:cNvSpPr>
            <a:spLocks noGrp="1"/>
          </p:cNvSpPr>
          <p:nvPr>
            <p:ph type="sldNum" sz="quarter" idx="5"/>
          </p:nvPr>
        </p:nvSpPr>
        <p:spPr/>
        <p:txBody>
          <a:bodyPr/>
          <a:lstStyle/>
          <a:p>
            <a:fld id="{4C91D622-28E2-4C07-8E71-B2404B137EC6}" type="slidenum">
              <a:rPr lang="en-US" smtClean="0"/>
              <a:t>72</a:t>
            </a:fld>
            <a:endParaRPr lang="en-US"/>
          </a:p>
        </p:txBody>
      </p:sp>
    </p:spTree>
    <p:extLst>
      <p:ext uri="{BB962C8B-B14F-4D97-AF65-F5344CB8AC3E}">
        <p14:creationId xmlns:p14="http://schemas.microsoft.com/office/powerpoint/2010/main" val="175204603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dirty="0"/>
              <a:t>Queue storage:</a:t>
            </a:r>
            <a:r>
              <a:rPr lang="en-US" b="0" dirty="0"/>
              <a:t> Respond to Azure Storage queue message</a:t>
            </a:r>
            <a:endParaRPr lang="en-US" b="1" dirty="0"/>
          </a:p>
        </p:txBody>
      </p:sp>
      <p:sp>
        <p:nvSpPr>
          <p:cNvPr id="4" name="Slide Number Placeholder 3"/>
          <p:cNvSpPr>
            <a:spLocks noGrp="1"/>
          </p:cNvSpPr>
          <p:nvPr>
            <p:ph type="sldNum" sz="quarter" idx="5"/>
          </p:nvPr>
        </p:nvSpPr>
        <p:spPr/>
        <p:txBody>
          <a:bodyPr/>
          <a:lstStyle/>
          <a:p>
            <a:fld id="{4C91D622-28E2-4C07-8E71-B2404B137EC6}" type="slidenum">
              <a:rPr lang="en-US" smtClean="0"/>
              <a:t>73</a:t>
            </a:fld>
            <a:endParaRPr lang="en-US"/>
          </a:p>
        </p:txBody>
      </p:sp>
    </p:spTree>
    <p:extLst>
      <p:ext uri="{BB962C8B-B14F-4D97-AF65-F5344CB8AC3E}">
        <p14:creationId xmlns:p14="http://schemas.microsoft.com/office/powerpoint/2010/main" val="153512093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dirty="0"/>
              <a:t>Event Grid:</a:t>
            </a:r>
            <a:r>
              <a:rPr lang="en-US" b="0" dirty="0"/>
              <a:t> Respond to Azure Event Grid events via subscriptions and filters</a:t>
            </a:r>
            <a:endParaRPr lang="en-US" b="1" dirty="0"/>
          </a:p>
        </p:txBody>
      </p:sp>
      <p:sp>
        <p:nvSpPr>
          <p:cNvPr id="4" name="Slide Number Placeholder 3"/>
          <p:cNvSpPr>
            <a:spLocks noGrp="1"/>
          </p:cNvSpPr>
          <p:nvPr>
            <p:ph type="sldNum" sz="quarter" idx="5"/>
          </p:nvPr>
        </p:nvSpPr>
        <p:spPr/>
        <p:txBody>
          <a:bodyPr/>
          <a:lstStyle/>
          <a:p>
            <a:fld id="{4C91D622-28E2-4C07-8E71-B2404B137EC6}" type="slidenum">
              <a:rPr lang="en-US" smtClean="0"/>
              <a:t>74</a:t>
            </a:fld>
            <a:endParaRPr lang="en-US"/>
          </a:p>
        </p:txBody>
      </p:sp>
    </p:spTree>
    <p:extLst>
      <p:ext uri="{BB962C8B-B14F-4D97-AF65-F5344CB8AC3E}">
        <p14:creationId xmlns:p14="http://schemas.microsoft.com/office/powerpoint/2010/main" val="132624867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dirty="0"/>
              <a:t>Event Hub:</a:t>
            </a:r>
            <a:r>
              <a:rPr lang="en-US" b="0" dirty="0"/>
              <a:t> Respond to high-volumes of Azure Event Hub events</a:t>
            </a:r>
            <a:endParaRPr lang="en-US" b="1" dirty="0"/>
          </a:p>
        </p:txBody>
      </p:sp>
      <p:sp>
        <p:nvSpPr>
          <p:cNvPr id="4" name="Slide Number Placeholder 3"/>
          <p:cNvSpPr>
            <a:spLocks noGrp="1"/>
          </p:cNvSpPr>
          <p:nvPr>
            <p:ph type="sldNum" sz="quarter" idx="5"/>
          </p:nvPr>
        </p:nvSpPr>
        <p:spPr/>
        <p:txBody>
          <a:bodyPr/>
          <a:lstStyle/>
          <a:p>
            <a:fld id="{4C91D622-28E2-4C07-8E71-B2404B137EC6}" type="slidenum">
              <a:rPr lang="en-US" smtClean="0"/>
              <a:t>75</a:t>
            </a:fld>
            <a:endParaRPr lang="en-US"/>
          </a:p>
        </p:txBody>
      </p:sp>
    </p:spTree>
    <p:extLst>
      <p:ext uri="{BB962C8B-B14F-4D97-AF65-F5344CB8AC3E}">
        <p14:creationId xmlns:p14="http://schemas.microsoft.com/office/powerpoint/2010/main" val="356570656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dirty="0"/>
              <a:t>Service Bus Queue:</a:t>
            </a:r>
            <a:r>
              <a:rPr lang="en-US" b="0" dirty="0"/>
              <a:t> Connect to other Azure or on-premises services by responding Service Bus queue messages</a:t>
            </a:r>
            <a:endParaRPr lang="en-US" b="1" dirty="0"/>
          </a:p>
        </p:txBody>
      </p:sp>
      <p:sp>
        <p:nvSpPr>
          <p:cNvPr id="4" name="Slide Number Placeholder 3"/>
          <p:cNvSpPr>
            <a:spLocks noGrp="1"/>
          </p:cNvSpPr>
          <p:nvPr>
            <p:ph type="sldNum" sz="quarter" idx="5"/>
          </p:nvPr>
        </p:nvSpPr>
        <p:spPr/>
        <p:txBody>
          <a:bodyPr/>
          <a:lstStyle/>
          <a:p>
            <a:fld id="{4C91D622-28E2-4C07-8E71-B2404B137EC6}" type="slidenum">
              <a:rPr lang="en-US" smtClean="0"/>
              <a:t>76</a:t>
            </a:fld>
            <a:endParaRPr lang="en-US"/>
          </a:p>
        </p:txBody>
      </p:sp>
    </p:spTree>
    <p:extLst>
      <p:ext uri="{BB962C8B-B14F-4D97-AF65-F5344CB8AC3E}">
        <p14:creationId xmlns:p14="http://schemas.microsoft.com/office/powerpoint/2010/main" val="152148128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dirty="0"/>
              <a:t>Service Bus Topic:</a:t>
            </a:r>
            <a:r>
              <a:rPr lang="en-US" b="0" dirty="0"/>
              <a:t> Connect other Azure services or on-premises services by responding to Service Bus topic messages</a:t>
            </a:r>
            <a:endParaRPr lang="en-US" b="1" dirty="0"/>
          </a:p>
        </p:txBody>
      </p:sp>
      <p:sp>
        <p:nvSpPr>
          <p:cNvPr id="4" name="Slide Number Placeholder 3"/>
          <p:cNvSpPr>
            <a:spLocks noGrp="1"/>
          </p:cNvSpPr>
          <p:nvPr>
            <p:ph type="sldNum" sz="quarter" idx="5"/>
          </p:nvPr>
        </p:nvSpPr>
        <p:spPr/>
        <p:txBody>
          <a:bodyPr/>
          <a:lstStyle/>
          <a:p>
            <a:fld id="{4C91D622-28E2-4C07-8E71-B2404B137EC6}" type="slidenum">
              <a:rPr lang="en-US" smtClean="0"/>
              <a:t>77</a:t>
            </a:fld>
            <a:endParaRPr lang="en-US"/>
          </a:p>
        </p:txBody>
      </p:sp>
    </p:spTree>
    <p:extLst>
      <p:ext uri="{BB962C8B-B14F-4D97-AF65-F5344CB8AC3E}">
        <p14:creationId xmlns:p14="http://schemas.microsoft.com/office/powerpoint/2010/main" val="86168914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dirty="0"/>
              <a:t>Azure Cosmos DB:</a:t>
            </a:r>
            <a:r>
              <a:rPr lang="en-US" b="0" dirty="0"/>
              <a:t> Process new and modified Azure Cosmos DB documents</a:t>
            </a:r>
            <a:endParaRPr lang="en-US" b="1" dirty="0"/>
          </a:p>
        </p:txBody>
      </p:sp>
      <p:sp>
        <p:nvSpPr>
          <p:cNvPr id="4" name="Slide Number Placeholder 3"/>
          <p:cNvSpPr>
            <a:spLocks noGrp="1"/>
          </p:cNvSpPr>
          <p:nvPr>
            <p:ph type="sldNum" sz="quarter" idx="5"/>
          </p:nvPr>
        </p:nvSpPr>
        <p:spPr/>
        <p:txBody>
          <a:bodyPr/>
          <a:lstStyle/>
          <a:p>
            <a:fld id="{4C91D622-28E2-4C07-8E71-B2404B137EC6}" type="slidenum">
              <a:rPr lang="en-US" smtClean="0"/>
              <a:t>78</a:t>
            </a:fld>
            <a:endParaRPr lang="en-US"/>
          </a:p>
        </p:txBody>
      </p:sp>
    </p:spTree>
    <p:extLst>
      <p:ext uri="{BB962C8B-B14F-4D97-AF65-F5344CB8AC3E}">
        <p14:creationId xmlns:p14="http://schemas.microsoft.com/office/powerpoint/2010/main" val="17577088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u="none" dirty="0"/>
              <a:t>NEXT: </a:t>
            </a:r>
            <a:r>
              <a:rPr lang="en-US" sz="1200" b="1" dirty="0"/>
              <a:t>Guaranteed low latency at the 99</a:t>
            </a:r>
            <a:r>
              <a:rPr lang="en-US" sz="1200" b="1" baseline="30000" dirty="0"/>
              <a:t>th</a:t>
            </a:r>
            <a:r>
              <a:rPr lang="en-US" sz="1200" b="1" dirty="0"/>
              <a:t> percentile</a:t>
            </a:r>
          </a:p>
        </p:txBody>
      </p:sp>
      <p:sp>
        <p:nvSpPr>
          <p:cNvPr id="4" name="Slide Number Placeholder 3"/>
          <p:cNvSpPr>
            <a:spLocks noGrp="1"/>
          </p:cNvSpPr>
          <p:nvPr>
            <p:ph type="sldNum" sz="quarter" idx="5"/>
          </p:nvPr>
        </p:nvSpPr>
        <p:spPr/>
        <p:txBody>
          <a:bodyPr/>
          <a:lstStyle/>
          <a:p>
            <a:fld id="{4C91D622-28E2-4C07-8E71-B2404B137EC6}" type="slidenum">
              <a:rPr lang="en-US" smtClean="0"/>
              <a:t>11</a:t>
            </a:fld>
            <a:endParaRPr lang="en-US"/>
          </a:p>
        </p:txBody>
      </p:sp>
    </p:spTree>
    <p:extLst>
      <p:ext uri="{BB962C8B-B14F-4D97-AF65-F5344CB8AC3E}">
        <p14:creationId xmlns:p14="http://schemas.microsoft.com/office/powerpoint/2010/main" val="143722486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With the Azure Functions trigger for Cosmos DB, you can leverage the Change Feed Processor’s scaling and reliable event detection functionality without the need to maintain any worker infrastructure.  Just focus on your Azure Function’s logic without worrying about the rest of the event-sourcing pipeline.  You can even mix the Trigger with any other Azure Functions bindings.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NOTE:</a:t>
            </a:r>
            <a:r>
              <a:rPr lang="en-US" b="0" dirty="0"/>
              <a:t> Currently, the Azure Functions trigger for Cosmos DB is supported for use with the Core (SQL) API only.</a:t>
            </a:r>
            <a:endParaRPr lang="en-US" b="1" dirty="0"/>
          </a:p>
          <a:p>
            <a:endParaRPr lang="en-US" dirty="0"/>
          </a:p>
          <a:p>
            <a:endParaRPr lang="en-US" dirty="0"/>
          </a:p>
        </p:txBody>
      </p:sp>
      <p:sp>
        <p:nvSpPr>
          <p:cNvPr id="4" name="Slide Number Placeholder 3"/>
          <p:cNvSpPr>
            <a:spLocks noGrp="1"/>
          </p:cNvSpPr>
          <p:nvPr>
            <p:ph type="sldNum" sz="quarter" idx="5"/>
          </p:nvPr>
        </p:nvSpPr>
        <p:spPr/>
        <p:txBody>
          <a:bodyPr/>
          <a:lstStyle/>
          <a:p>
            <a:fld id="{4C91D622-28E2-4C07-8E71-B2404B137EC6}" type="slidenum">
              <a:rPr lang="en-US" smtClean="0"/>
              <a:t>79</a:t>
            </a:fld>
            <a:endParaRPr lang="en-US"/>
          </a:p>
        </p:txBody>
      </p:sp>
    </p:spTree>
    <p:extLst>
      <p:ext uri="{BB962C8B-B14F-4D97-AF65-F5344CB8AC3E}">
        <p14:creationId xmlns:p14="http://schemas.microsoft.com/office/powerpoint/2010/main" val="190897619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Cosmos DB is well-suited for IoT, gaming, retail, and operational logging applications.  A common design pattern in these applications is to use changes to the data to trigger additional actions.</a:t>
            </a:r>
          </a:p>
          <a:p>
            <a:endParaRPr lang="en-US" dirty="0"/>
          </a:p>
          <a:p>
            <a:r>
              <a:rPr lang="en-US" dirty="0"/>
              <a:t>A common design pattern in these applications is to use the data to trigger additional actions.  Examples of additional actions include:</a:t>
            </a:r>
          </a:p>
          <a:p>
            <a:endParaRPr lang="en-US" dirty="0"/>
          </a:p>
          <a:p>
            <a:pPr marL="171450" indent="-171450">
              <a:buFont typeface="Arial" panose="020B0604020202020204" pitchFamily="34" charset="0"/>
              <a:buChar char="•"/>
            </a:pPr>
            <a:r>
              <a:rPr lang="en-US" dirty="0"/>
              <a:t>Triggering a notification or call to an API, when an item is inserted or updated.</a:t>
            </a:r>
          </a:p>
          <a:p>
            <a:pPr marL="171450" indent="-171450">
              <a:buFont typeface="Arial" panose="020B0604020202020204" pitchFamily="34" charset="0"/>
              <a:buChar char="•"/>
            </a:pPr>
            <a:r>
              <a:rPr lang="en-US" dirty="0"/>
              <a:t>Real-time stream processing for IoT or real-time analytics processing on operational data.</a:t>
            </a:r>
          </a:p>
          <a:p>
            <a:pPr marL="171450" indent="-171450">
              <a:buFont typeface="Arial" panose="020B0604020202020204" pitchFamily="34" charset="0"/>
              <a:buChar char="•"/>
            </a:pPr>
            <a:r>
              <a:rPr lang="en-US" dirty="0"/>
              <a:t>Data movement such as synchronizing with a cache, a search engine, a data warehouse, or cold storage.</a:t>
            </a:r>
          </a:p>
          <a:p>
            <a:endParaRPr lang="en-US" dirty="0"/>
          </a:p>
        </p:txBody>
      </p:sp>
      <p:sp>
        <p:nvSpPr>
          <p:cNvPr id="4" name="Slide Number Placeholder 3"/>
          <p:cNvSpPr>
            <a:spLocks noGrp="1"/>
          </p:cNvSpPr>
          <p:nvPr>
            <p:ph type="sldNum" sz="quarter" idx="5"/>
          </p:nvPr>
        </p:nvSpPr>
        <p:spPr/>
        <p:txBody>
          <a:bodyPr/>
          <a:lstStyle/>
          <a:p>
            <a:fld id="{4C91D622-28E2-4C07-8E71-B2404B137EC6}" type="slidenum">
              <a:rPr lang="en-US" smtClean="0"/>
              <a:t>80</a:t>
            </a:fld>
            <a:endParaRPr lang="en-US"/>
          </a:p>
        </p:txBody>
      </p:sp>
    </p:spTree>
    <p:extLst>
      <p:ext uri="{BB962C8B-B14F-4D97-AF65-F5344CB8AC3E}">
        <p14:creationId xmlns:p14="http://schemas.microsoft.com/office/powerpoint/2010/main" val="237884612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The change feed in Azure Cosmos DB enables you to build efficient and scalable solutions for each of these patterns, as shown here:</a:t>
            </a:r>
          </a:p>
          <a:p>
            <a:pPr marL="0" indent="0">
              <a:buFont typeface="Arial" panose="020B0604020202020204" pitchFamily="34" charset="0"/>
              <a:buNone/>
            </a:pPr>
            <a:endParaRPr lang="en-US" dirty="0"/>
          </a:p>
          <a:p>
            <a:pPr marL="0" indent="0">
              <a:buFont typeface="Arial" panose="020B0604020202020204" pitchFamily="34" charset="0"/>
              <a:buNone/>
            </a:pPr>
            <a:r>
              <a:rPr lang="en-US" b="1" dirty="0"/>
              <a:t>NEXT:</a:t>
            </a:r>
            <a:r>
              <a:rPr lang="en-US" b="0" dirty="0"/>
              <a:t> Event computing and notifications</a:t>
            </a:r>
            <a:endParaRPr lang="en-US" b="1" dirty="0"/>
          </a:p>
        </p:txBody>
      </p:sp>
      <p:sp>
        <p:nvSpPr>
          <p:cNvPr id="4" name="Slide Number Placeholder 3"/>
          <p:cNvSpPr>
            <a:spLocks noGrp="1"/>
          </p:cNvSpPr>
          <p:nvPr>
            <p:ph type="sldNum" sz="quarter" idx="5"/>
          </p:nvPr>
        </p:nvSpPr>
        <p:spPr/>
        <p:txBody>
          <a:bodyPr/>
          <a:lstStyle/>
          <a:p>
            <a:fld id="{4C91D622-28E2-4C07-8E71-B2404B137EC6}" type="slidenum">
              <a:rPr lang="en-US" smtClean="0"/>
              <a:t>81</a:t>
            </a:fld>
            <a:endParaRPr lang="en-US"/>
          </a:p>
        </p:txBody>
      </p:sp>
    </p:spTree>
    <p:extLst>
      <p:ext uri="{BB962C8B-B14F-4D97-AF65-F5344CB8AC3E}">
        <p14:creationId xmlns:p14="http://schemas.microsoft.com/office/powerpoint/2010/main" val="292848040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The change feed can simplify scenarios that need to trigger a notification or send a call to an API based on a certain event.  You can use the Change Feed Process Library to automatically poll your container for changes and call an external API each time there is a write or update.</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You can also selectively trigger a notification or send a call to an API based on specified criteria.  For example, if you are reading from the change feed using Azure Functions, you can put logic into the function to only send a notification if a specified criteria has been met.  While the Azure Function code would execute during each write and update, the notification would only be sent if specific criteria had been met.</a:t>
            </a:r>
          </a:p>
        </p:txBody>
      </p:sp>
      <p:sp>
        <p:nvSpPr>
          <p:cNvPr id="4" name="Slide Number Placeholder 3"/>
          <p:cNvSpPr>
            <a:spLocks noGrp="1"/>
          </p:cNvSpPr>
          <p:nvPr>
            <p:ph type="sldNum" sz="quarter" idx="5"/>
          </p:nvPr>
        </p:nvSpPr>
        <p:spPr/>
        <p:txBody>
          <a:bodyPr/>
          <a:lstStyle/>
          <a:p>
            <a:fld id="{4C91D622-28E2-4C07-8E71-B2404B137EC6}" type="slidenum">
              <a:rPr lang="en-US" smtClean="0"/>
              <a:t>82</a:t>
            </a:fld>
            <a:endParaRPr lang="en-US"/>
          </a:p>
        </p:txBody>
      </p:sp>
    </p:spTree>
    <p:extLst>
      <p:ext uri="{BB962C8B-B14F-4D97-AF65-F5344CB8AC3E}">
        <p14:creationId xmlns:p14="http://schemas.microsoft.com/office/powerpoint/2010/main" val="319488363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The Azure Cosmos DB change feed can be used for real-time stream processing for IoT or real-time analytics processing on operational data.  For example, you might receive and store event data from devices, sensors, infrastructure and applications, and process these events in real time, using Spark.</a:t>
            </a:r>
          </a:p>
          <a:p>
            <a:pPr marL="0" indent="0">
              <a:buFont typeface="Arial" panose="020B0604020202020204" pitchFamily="34" charset="0"/>
              <a:buNone/>
            </a:pPr>
            <a:endParaRPr lang="en-US" dirty="0"/>
          </a:p>
          <a:p>
            <a:pPr marL="0" indent="0">
              <a:buFont typeface="Arial" panose="020B0604020202020204" pitchFamily="34" charset="0"/>
              <a:buNone/>
            </a:pPr>
            <a:r>
              <a:rPr lang="en-US" b="1" dirty="0"/>
              <a:t>&lt;CLICK&gt;</a:t>
            </a:r>
            <a:r>
              <a:rPr lang="en-US" b="0" dirty="0"/>
              <a:t> </a:t>
            </a:r>
            <a:r>
              <a:rPr lang="en-US" dirty="0"/>
              <a:t>Here we can see how you can implement a lambda architecture using the Azure Cosmos DB via change feed.</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In many cases, stream processing implementations first receive a high volume of incoming data into a temporary message queue such as Azure Event Hub or Apache Kafka.  The change feed is a great alternative due to Azure Cosmos DB’s ability to support a sustained high rate of data ingestion with guaranteed low read and write latency.  The advantages of the Azure Cosmos DB change feed over a message queue include:</a:t>
            </a:r>
          </a:p>
          <a:p>
            <a:pPr marL="0" indent="0">
              <a:buFont typeface="Arial" panose="020B0604020202020204" pitchFamily="34" charset="0"/>
              <a:buNone/>
            </a:pPr>
            <a:endParaRPr lang="en-US" dirty="0"/>
          </a:p>
          <a:p>
            <a:pPr marL="171450" indent="-171450">
              <a:buFont typeface="Arial" panose="020B0604020202020204" pitchFamily="34" charset="0"/>
              <a:buChar char="•"/>
            </a:pPr>
            <a:r>
              <a:rPr lang="en-US" dirty="0"/>
              <a:t>Data persistence</a:t>
            </a:r>
          </a:p>
          <a:p>
            <a:pPr marL="171450" indent="-171450">
              <a:buFont typeface="Arial" panose="020B0604020202020204" pitchFamily="34" charset="0"/>
              <a:buChar char="•"/>
            </a:pPr>
            <a:r>
              <a:rPr lang="en-US" dirty="0"/>
              <a:t>Querying ability</a:t>
            </a:r>
          </a:p>
          <a:p>
            <a:pPr marL="171450" indent="-171450">
              <a:buFont typeface="Arial" panose="020B0604020202020204" pitchFamily="34" charset="0"/>
              <a:buChar char="•"/>
            </a:pPr>
            <a:r>
              <a:rPr lang="en-US" dirty="0"/>
              <a:t>High availability</a:t>
            </a:r>
          </a:p>
        </p:txBody>
      </p:sp>
      <p:sp>
        <p:nvSpPr>
          <p:cNvPr id="4" name="Slide Number Placeholder 3"/>
          <p:cNvSpPr>
            <a:spLocks noGrp="1"/>
          </p:cNvSpPr>
          <p:nvPr>
            <p:ph type="sldNum" sz="quarter" idx="5"/>
          </p:nvPr>
        </p:nvSpPr>
        <p:spPr/>
        <p:txBody>
          <a:bodyPr/>
          <a:lstStyle/>
          <a:p>
            <a:fld id="{4C91D622-28E2-4C07-8E71-B2404B137EC6}" type="slidenum">
              <a:rPr lang="en-US" smtClean="0"/>
              <a:t>83</a:t>
            </a:fld>
            <a:endParaRPr lang="en-US"/>
          </a:p>
        </p:txBody>
      </p:sp>
    </p:spTree>
    <p:extLst>
      <p:ext uri="{BB962C8B-B14F-4D97-AF65-F5344CB8AC3E}">
        <p14:creationId xmlns:p14="http://schemas.microsoft.com/office/powerpoint/2010/main" val="362908303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You can also read from the change feed for real-time data movement.</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For example, the change feed helps you perform the following tasks efficiently:</a:t>
            </a:r>
          </a:p>
          <a:p>
            <a:pPr marL="0" indent="0">
              <a:buFont typeface="Arial" panose="020B0604020202020204" pitchFamily="34" charset="0"/>
              <a:buNone/>
            </a:pPr>
            <a:endParaRPr lang="en-US" dirty="0"/>
          </a:p>
          <a:p>
            <a:pPr marL="171450" indent="-171450">
              <a:buFont typeface="Arial" panose="020B0604020202020204" pitchFamily="34" charset="0"/>
              <a:buChar char="•"/>
            </a:pPr>
            <a:r>
              <a:rPr lang="en-US" dirty="0"/>
              <a:t>Update a cache, search index, or data warehouse with data stored in Azure Cosmos DB</a:t>
            </a:r>
          </a:p>
          <a:p>
            <a:pPr marL="0" indent="0">
              <a:buFont typeface="Arial" panose="020B0604020202020204" pitchFamily="34" charset="0"/>
              <a:buNone/>
            </a:pPr>
            <a:endParaRPr lang="en-US" dirty="0"/>
          </a:p>
          <a:p>
            <a:pPr marL="171450" indent="-171450">
              <a:buFont typeface="Arial" panose="020B0604020202020204" pitchFamily="34" charset="0"/>
              <a:buChar char="•"/>
            </a:pPr>
            <a:r>
              <a:rPr lang="en-US" dirty="0"/>
              <a:t>Perform zero down-time migrations to another Azur Cosmos account or another Azure Cosmos container with a different logical partition key</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Implement an application-level data tiering and archival.  For example, you can store “hot data” in Azure Cosmos DB and age out “cold data” to other storage systems such as Azure Blob Storage.</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When you have to </a:t>
            </a:r>
            <a:r>
              <a:rPr lang="en-US" dirty="0" err="1"/>
              <a:t>denormalize</a:t>
            </a:r>
            <a:r>
              <a:rPr lang="en-US" dirty="0"/>
              <a:t> data across partitions and containers, you can read from your container’s change feed as a source for this data replication.  Real-time data replication with the change feed can only guarantee eventual consistency.  You can monitor how far the Change Feed Processor lags behind in processing changes in your Cosmos container.</a:t>
            </a:r>
          </a:p>
        </p:txBody>
      </p:sp>
      <p:sp>
        <p:nvSpPr>
          <p:cNvPr id="4" name="Slide Number Placeholder 3"/>
          <p:cNvSpPr>
            <a:spLocks noGrp="1"/>
          </p:cNvSpPr>
          <p:nvPr>
            <p:ph type="sldNum" sz="quarter" idx="5"/>
          </p:nvPr>
        </p:nvSpPr>
        <p:spPr/>
        <p:txBody>
          <a:bodyPr/>
          <a:lstStyle/>
          <a:p>
            <a:fld id="{4C91D622-28E2-4C07-8E71-B2404B137EC6}" type="slidenum">
              <a:rPr lang="en-US" smtClean="0"/>
              <a:t>84</a:t>
            </a:fld>
            <a:endParaRPr lang="en-US"/>
          </a:p>
        </p:txBody>
      </p:sp>
    </p:spTree>
    <p:extLst>
      <p:ext uri="{BB962C8B-B14F-4D97-AF65-F5344CB8AC3E}">
        <p14:creationId xmlns:p14="http://schemas.microsoft.com/office/powerpoint/2010/main" val="242922780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The event sourcing pattern involves using an append-only store to record the full series of actions on that data.  Azure Cosmos DB’s change feed is a great choice as a central store in event sourcing architectures where all data ingestion is modeled as writes (no updates or deletes).  In this case, each write to Azure Cosmos DB is an “event” and you will have a full record of past events in the change feed.  Typical uses of events published by the central event store are for maintaining materialized views or for integration with external services.  Because there is no time limit for retention in the change feed, you can replay all past events by reading from the beginning of your Cosmos container’s change feed.</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Azure Cosmos DB is a great central append-only persisted data store in the event sourcing pattern because of its strengths in horizontal scalability and high availability.  In addition, the Change Feed Processor Library offers an “at least once” guarantee, ensuring that you will not miss processing any events.</a:t>
            </a:r>
          </a:p>
        </p:txBody>
      </p:sp>
      <p:sp>
        <p:nvSpPr>
          <p:cNvPr id="4" name="Slide Number Placeholder 3"/>
          <p:cNvSpPr>
            <a:spLocks noGrp="1"/>
          </p:cNvSpPr>
          <p:nvPr>
            <p:ph type="sldNum" sz="quarter" idx="5"/>
          </p:nvPr>
        </p:nvSpPr>
        <p:spPr/>
        <p:txBody>
          <a:bodyPr/>
          <a:lstStyle/>
          <a:p>
            <a:fld id="{4C91D622-28E2-4C07-8E71-B2404B137EC6}" type="slidenum">
              <a:rPr lang="en-US" smtClean="0"/>
              <a:t>85</a:t>
            </a:fld>
            <a:endParaRPr lang="en-US"/>
          </a:p>
        </p:txBody>
      </p:sp>
    </p:spTree>
    <p:extLst>
      <p:ext uri="{BB962C8B-B14F-4D97-AF65-F5344CB8AC3E}">
        <p14:creationId xmlns:p14="http://schemas.microsoft.com/office/powerpoint/2010/main" val="256730029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Could also be used for graph databases where you want to related data keep together in the same container for performant queries</a:t>
            </a:r>
          </a:p>
        </p:txBody>
      </p:sp>
      <p:sp>
        <p:nvSpPr>
          <p:cNvPr id="4" name="Slide Number Placeholder 3"/>
          <p:cNvSpPr>
            <a:spLocks noGrp="1"/>
          </p:cNvSpPr>
          <p:nvPr>
            <p:ph type="sldNum" sz="quarter" idx="5"/>
          </p:nvPr>
        </p:nvSpPr>
        <p:spPr/>
        <p:txBody>
          <a:bodyPr/>
          <a:lstStyle/>
          <a:p>
            <a:fld id="{4C91D622-28E2-4C07-8E71-B2404B137EC6}" type="slidenum">
              <a:rPr lang="en-US" smtClean="0"/>
              <a:t>90</a:t>
            </a:fld>
            <a:endParaRPr lang="en-US"/>
          </a:p>
        </p:txBody>
      </p:sp>
    </p:spTree>
    <p:extLst>
      <p:ext uri="{BB962C8B-B14F-4D97-AF65-F5344CB8AC3E}">
        <p14:creationId xmlns:p14="http://schemas.microsoft.com/office/powerpoint/2010/main" val="235869206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spcAft>
                <a:spcPts val="1200"/>
              </a:spcAft>
              <a:buFont typeface="Arial" panose="020B0604020202020204" pitchFamily="34" charset="0"/>
              <a:buChar char="•"/>
            </a:pPr>
            <a:endParaRPr lang="en-US" sz="1200" dirty="0"/>
          </a:p>
        </p:txBody>
      </p:sp>
      <p:sp>
        <p:nvSpPr>
          <p:cNvPr id="4" name="Slide Number Placeholder 3"/>
          <p:cNvSpPr>
            <a:spLocks noGrp="1"/>
          </p:cNvSpPr>
          <p:nvPr>
            <p:ph type="sldNum" sz="quarter" idx="5"/>
          </p:nvPr>
        </p:nvSpPr>
        <p:spPr/>
        <p:txBody>
          <a:bodyPr/>
          <a:lstStyle/>
          <a:p>
            <a:fld id="{4C91D622-28E2-4C07-8E71-B2404B137EC6}" type="slidenum">
              <a:rPr lang="en-US" smtClean="0"/>
              <a:t>92</a:t>
            </a:fld>
            <a:endParaRPr lang="en-US"/>
          </a:p>
        </p:txBody>
      </p:sp>
    </p:spTree>
    <p:extLst>
      <p:ext uri="{BB962C8B-B14F-4D97-AF65-F5344CB8AC3E}">
        <p14:creationId xmlns:p14="http://schemas.microsoft.com/office/powerpoint/2010/main" val="398472932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spcAft>
                <a:spcPts val="1200"/>
              </a:spcAft>
              <a:buFont typeface="Arial" panose="020B0604020202020204" pitchFamily="34" charset="0"/>
              <a:buNone/>
            </a:pPr>
            <a:endParaRPr lang="en-US" sz="1200" dirty="0"/>
          </a:p>
        </p:txBody>
      </p:sp>
      <p:sp>
        <p:nvSpPr>
          <p:cNvPr id="4" name="Slide Number Placeholder 3"/>
          <p:cNvSpPr>
            <a:spLocks noGrp="1"/>
          </p:cNvSpPr>
          <p:nvPr>
            <p:ph type="sldNum" sz="quarter" idx="5"/>
          </p:nvPr>
        </p:nvSpPr>
        <p:spPr/>
        <p:txBody>
          <a:bodyPr/>
          <a:lstStyle/>
          <a:p>
            <a:fld id="{4C91D622-28E2-4C07-8E71-B2404B137EC6}" type="slidenum">
              <a:rPr lang="en-US" smtClean="0"/>
              <a:t>94</a:t>
            </a:fld>
            <a:endParaRPr lang="en-US"/>
          </a:p>
        </p:txBody>
      </p:sp>
    </p:spTree>
    <p:extLst>
      <p:ext uri="{BB962C8B-B14F-4D97-AF65-F5344CB8AC3E}">
        <p14:creationId xmlns:p14="http://schemas.microsoft.com/office/powerpoint/2010/main" val="8754459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Guaranteed low latency at 99</a:t>
            </a:r>
            <a:r>
              <a:rPr lang="en-US" b="1" u="sng" baseline="30000" dirty="0"/>
              <a:t>th</a:t>
            </a:r>
            <a:r>
              <a:rPr lang="en-US" b="1" u="sng" dirty="0"/>
              <a:t> percentile, worldwide</a:t>
            </a:r>
            <a:endParaRPr lang="en-US" b="0" u="none" dirty="0"/>
          </a:p>
          <a:p>
            <a:pPr marL="171450" indent="-171450">
              <a:buFont typeface="Arial" panose="020B0604020202020204" pitchFamily="34" charset="0"/>
              <a:buChar char="•"/>
            </a:pPr>
            <a:r>
              <a:rPr lang="en-US" b="0" u="none" dirty="0"/>
              <a:t>Using Cosmos DB, you can build highly responsive, planet scale applications</a:t>
            </a:r>
          </a:p>
          <a:p>
            <a:pPr marL="171450" indent="-171450">
              <a:buFont typeface="Arial" panose="020B0604020202020204" pitchFamily="34" charset="0"/>
              <a:buChar char="•"/>
            </a:pPr>
            <a:r>
              <a:rPr lang="en-US" b="0" u="none" dirty="0"/>
              <a:t>With its novel multi-master replication protocol and latch free and write-optimized database engine, Cosmos guarantees less than 10-ms latencies for both, reads (indexed) and writes at 99</a:t>
            </a:r>
            <a:r>
              <a:rPr lang="en-US" b="0" u="none" baseline="30000" dirty="0"/>
              <a:t>th</a:t>
            </a:r>
            <a:r>
              <a:rPr lang="en-US" b="0" u="none" dirty="0"/>
              <a:t> percentile, all around the world</a:t>
            </a:r>
          </a:p>
          <a:p>
            <a:pPr marL="171450" indent="-171450">
              <a:buFont typeface="Arial" panose="020B0604020202020204" pitchFamily="34" charset="0"/>
              <a:buChar char="•"/>
            </a:pPr>
            <a:r>
              <a:rPr lang="en-US" b="0" u="none" dirty="0"/>
              <a:t>Capability ensures sustained ingestion of data and blazing-fast queries for highly responsive apps</a:t>
            </a:r>
            <a:endParaRPr lang="en-US" b="1" u="sng" dirty="0"/>
          </a:p>
        </p:txBody>
      </p:sp>
      <p:sp>
        <p:nvSpPr>
          <p:cNvPr id="4" name="Slide Number Placeholder 3"/>
          <p:cNvSpPr>
            <a:spLocks noGrp="1"/>
          </p:cNvSpPr>
          <p:nvPr>
            <p:ph type="sldNum" sz="quarter" idx="5"/>
          </p:nvPr>
        </p:nvSpPr>
        <p:spPr/>
        <p:txBody>
          <a:bodyPr/>
          <a:lstStyle/>
          <a:p>
            <a:fld id="{4C91D622-28E2-4C07-8E71-B2404B137EC6}" type="slidenum">
              <a:rPr lang="en-US" smtClean="0"/>
              <a:t>12</a:t>
            </a:fld>
            <a:endParaRPr lang="en-US"/>
          </a:p>
        </p:txBody>
      </p:sp>
    </p:spTree>
    <p:extLst>
      <p:ext uri="{BB962C8B-B14F-4D97-AF65-F5344CB8AC3E}">
        <p14:creationId xmlns:p14="http://schemas.microsoft.com/office/powerpoint/2010/main" val="50800488"/>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globally distributed, massively scalable, multi-model database service</a:t>
            </a:r>
          </a:p>
        </p:txBody>
      </p:sp>
      <p:sp>
        <p:nvSpPr>
          <p:cNvPr id="4" name="Slide Number Placeholder 3"/>
          <p:cNvSpPr>
            <a:spLocks noGrp="1"/>
          </p:cNvSpPr>
          <p:nvPr>
            <p:ph type="sldNum" sz="quarter" idx="5"/>
          </p:nvPr>
        </p:nvSpPr>
        <p:spPr/>
        <p:txBody>
          <a:bodyPr/>
          <a:lstStyle/>
          <a:p>
            <a:fld id="{4C91D622-28E2-4C07-8E71-B2404B137EC6}" type="slidenum">
              <a:rPr lang="en-US" smtClean="0"/>
              <a:t>97</a:t>
            </a:fld>
            <a:endParaRPr lang="en-US"/>
          </a:p>
        </p:txBody>
      </p:sp>
    </p:spTree>
    <p:extLst>
      <p:ext uri="{BB962C8B-B14F-4D97-AF65-F5344CB8AC3E}">
        <p14:creationId xmlns:p14="http://schemas.microsoft.com/office/powerpoint/2010/main" val="2231318019"/>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change feed is the unsung hero of Azure Cosmos:</a:t>
            </a:r>
          </a:p>
          <a:p>
            <a:pPr marL="171450" indent="-171450">
              <a:buFont typeface="Arial" panose="020B0604020202020204" pitchFamily="34" charset="0"/>
              <a:buChar char="•"/>
            </a:pPr>
            <a:r>
              <a:rPr lang="en-US" dirty="0"/>
              <a:t>Enabled by default</a:t>
            </a:r>
          </a:p>
          <a:p>
            <a:pPr marL="171450" indent="-171450">
              <a:buFont typeface="Arial" panose="020B0604020202020204" pitchFamily="34" charset="0"/>
              <a:buChar char="•"/>
            </a:pPr>
            <a:r>
              <a:rPr lang="en-US" dirty="0"/>
              <a:t>Includes insert and update operations</a:t>
            </a:r>
          </a:p>
          <a:p>
            <a:pPr marL="171450" indent="-171450">
              <a:buFont typeface="Arial" panose="020B0604020202020204" pitchFamily="34" charset="0"/>
              <a:buChar char="•"/>
            </a:pPr>
            <a:r>
              <a:rPr lang="en-US" dirty="0"/>
              <a:t>Sorted by order of modification</a:t>
            </a:r>
          </a:p>
          <a:p>
            <a:pPr marL="171450" indent="-171450">
              <a:buFont typeface="Arial" panose="020B0604020202020204" pitchFamily="34" charset="0"/>
              <a:buChar char="•"/>
            </a:pPr>
            <a:r>
              <a:rPr lang="en-US" dirty="0"/>
              <a:t>Synchronized from any point-in-time</a:t>
            </a:r>
          </a:p>
          <a:p>
            <a:pPr marL="171450" indent="-171450">
              <a:buFont typeface="Arial" panose="020B0604020202020204" pitchFamily="34" charset="0"/>
              <a:buChar char="•"/>
            </a:pPr>
            <a:r>
              <a:rPr lang="en-US" dirty="0"/>
              <a:t>Changes available in parallel for logical partitions</a:t>
            </a:r>
          </a:p>
          <a:p>
            <a:pPr marL="171450" indent="-171450">
              <a:buFont typeface="Arial" panose="020B0604020202020204" pitchFamily="34" charset="0"/>
              <a:buChar char="•"/>
            </a:pPr>
            <a:r>
              <a:rPr lang="en-US" dirty="0"/>
              <a:t>Applications can request multiple change feeds</a:t>
            </a:r>
          </a:p>
        </p:txBody>
      </p:sp>
      <p:sp>
        <p:nvSpPr>
          <p:cNvPr id="4" name="Slide Number Placeholder 3"/>
          <p:cNvSpPr>
            <a:spLocks noGrp="1"/>
          </p:cNvSpPr>
          <p:nvPr>
            <p:ph type="sldNum" sz="quarter" idx="5"/>
          </p:nvPr>
        </p:nvSpPr>
        <p:spPr/>
        <p:txBody>
          <a:bodyPr/>
          <a:lstStyle/>
          <a:p>
            <a:fld id="{4C91D622-28E2-4C07-8E71-B2404B137EC6}" type="slidenum">
              <a:rPr lang="en-US" smtClean="0"/>
              <a:t>98</a:t>
            </a:fld>
            <a:endParaRPr lang="en-US"/>
          </a:p>
        </p:txBody>
      </p:sp>
    </p:spTree>
    <p:extLst>
      <p:ext uri="{BB962C8B-B14F-4D97-AF65-F5344CB8AC3E}">
        <p14:creationId xmlns:p14="http://schemas.microsoft.com/office/powerpoint/2010/main" val="2335229076"/>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Supported APIs:</a:t>
            </a:r>
          </a:p>
          <a:p>
            <a:pPr marL="171450" indent="-171450">
              <a:buFont typeface="Arial" panose="020B0604020202020204" pitchFamily="34" charset="0"/>
              <a:buChar char="•"/>
            </a:pPr>
            <a:r>
              <a:rPr lang="en-US" dirty="0"/>
              <a:t>SQL API</a:t>
            </a:r>
          </a:p>
          <a:p>
            <a:pPr marL="171450" indent="-171450">
              <a:buFont typeface="Arial" panose="020B0604020202020204" pitchFamily="34" charset="0"/>
              <a:buChar char="•"/>
            </a:pPr>
            <a:r>
              <a:rPr lang="en-US" dirty="0"/>
              <a:t>Cassandra</a:t>
            </a:r>
          </a:p>
          <a:p>
            <a:pPr marL="171450" indent="-171450">
              <a:buFont typeface="Arial" panose="020B0604020202020204" pitchFamily="34" charset="0"/>
              <a:buChar char="•"/>
            </a:pPr>
            <a:r>
              <a:rPr lang="en-US" dirty="0"/>
              <a:t>Mongo DB</a:t>
            </a:r>
          </a:p>
          <a:p>
            <a:pPr marL="171450" indent="-171450">
              <a:buFont typeface="Arial" panose="020B0604020202020204" pitchFamily="34" charset="0"/>
              <a:buChar char="•"/>
            </a:pPr>
            <a:r>
              <a:rPr lang="en-US" dirty="0"/>
              <a:t>Gremlin API</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Supported Client SDKs:</a:t>
            </a:r>
          </a:p>
          <a:p>
            <a:pPr marL="171450" indent="-171450">
              <a:buFont typeface="Arial" panose="020B0604020202020204" pitchFamily="34" charset="0"/>
              <a:buChar char="•"/>
            </a:pPr>
            <a:r>
              <a:rPr lang="en-US" dirty="0"/>
              <a:t>.NET</a:t>
            </a:r>
          </a:p>
          <a:p>
            <a:pPr marL="171450" indent="-171450">
              <a:buFont typeface="Arial" panose="020B0604020202020204" pitchFamily="34" charset="0"/>
              <a:buChar char="•"/>
            </a:pPr>
            <a:r>
              <a:rPr lang="en-US" dirty="0"/>
              <a:t>Java</a:t>
            </a:r>
          </a:p>
          <a:p>
            <a:pPr marL="171450" indent="-171450">
              <a:buFont typeface="Arial" panose="020B0604020202020204" pitchFamily="34" charset="0"/>
              <a:buChar char="•"/>
            </a:pPr>
            <a:r>
              <a:rPr lang="en-US" dirty="0"/>
              <a:t>Python</a:t>
            </a:r>
          </a:p>
          <a:p>
            <a:pPr marL="171450" indent="-171450">
              <a:buFont typeface="Arial" panose="020B0604020202020204" pitchFamily="34" charset="0"/>
              <a:buChar char="•"/>
            </a:pPr>
            <a:r>
              <a:rPr lang="en-US" dirty="0"/>
              <a:t>Node/JS</a:t>
            </a:r>
          </a:p>
        </p:txBody>
      </p:sp>
      <p:sp>
        <p:nvSpPr>
          <p:cNvPr id="4" name="Slide Number Placeholder 3"/>
          <p:cNvSpPr>
            <a:spLocks noGrp="1"/>
          </p:cNvSpPr>
          <p:nvPr>
            <p:ph type="sldNum" sz="quarter" idx="5"/>
          </p:nvPr>
        </p:nvSpPr>
        <p:spPr/>
        <p:txBody>
          <a:bodyPr/>
          <a:lstStyle/>
          <a:p>
            <a:fld id="{4C91D622-28E2-4C07-8E71-B2404B137EC6}" type="slidenum">
              <a:rPr lang="en-US" smtClean="0"/>
              <a:t>99</a:t>
            </a:fld>
            <a:endParaRPr lang="en-US"/>
          </a:p>
        </p:txBody>
      </p:sp>
    </p:spTree>
    <p:extLst>
      <p:ext uri="{BB962C8B-B14F-4D97-AF65-F5344CB8AC3E}">
        <p14:creationId xmlns:p14="http://schemas.microsoft.com/office/powerpoint/2010/main" val="143248140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C91D622-28E2-4C07-8E71-B2404B137EC6}" type="slidenum">
              <a:rPr lang="en-US" smtClean="0"/>
              <a:t>100</a:t>
            </a:fld>
            <a:endParaRPr lang="en-US"/>
          </a:p>
        </p:txBody>
      </p:sp>
    </p:spTree>
    <p:extLst>
      <p:ext uri="{BB962C8B-B14F-4D97-AF65-F5344CB8AC3E}">
        <p14:creationId xmlns:p14="http://schemas.microsoft.com/office/powerpoint/2010/main" val="845676504"/>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SDK (Azure </a:t>
            </a:r>
            <a:r>
              <a:rPr lang="en-US" dirty="0" err="1"/>
              <a:t>WebJobs</a:t>
            </a:r>
            <a:r>
              <a:rPr lang="en-US" dirty="0"/>
              <a:t>, Azure Virtual Machine, Azure Kubernetes Service, ASP.NET Hosted Service)</a:t>
            </a:r>
          </a:p>
          <a:p>
            <a:pPr marL="171450" indent="-171450">
              <a:buFont typeface="Arial" panose="020B0604020202020204" pitchFamily="34" charset="0"/>
              <a:buChar char="•"/>
            </a:pPr>
            <a:r>
              <a:rPr lang="en-US" dirty="0"/>
              <a:t>Change Feed Processor</a:t>
            </a:r>
          </a:p>
          <a:p>
            <a:pPr marL="171450" indent="-171450">
              <a:buFont typeface="Arial" panose="020B0604020202020204" pitchFamily="34" charset="0"/>
              <a:buChar char="•"/>
            </a:pPr>
            <a:r>
              <a:rPr lang="en-US" dirty="0"/>
              <a:t>Azure Functions – Only Core (SQL) API only</a:t>
            </a:r>
          </a:p>
        </p:txBody>
      </p:sp>
      <p:sp>
        <p:nvSpPr>
          <p:cNvPr id="4" name="Slide Number Placeholder 3"/>
          <p:cNvSpPr>
            <a:spLocks noGrp="1"/>
          </p:cNvSpPr>
          <p:nvPr>
            <p:ph type="sldNum" sz="quarter" idx="5"/>
          </p:nvPr>
        </p:nvSpPr>
        <p:spPr/>
        <p:txBody>
          <a:bodyPr/>
          <a:lstStyle/>
          <a:p>
            <a:fld id="{4C91D622-28E2-4C07-8E71-B2404B137EC6}" type="slidenum">
              <a:rPr lang="en-US" smtClean="0"/>
              <a:t>101</a:t>
            </a:fld>
            <a:endParaRPr lang="en-US"/>
          </a:p>
        </p:txBody>
      </p:sp>
    </p:spTree>
    <p:extLst>
      <p:ext uri="{BB962C8B-B14F-4D97-AF65-F5344CB8AC3E}">
        <p14:creationId xmlns:p14="http://schemas.microsoft.com/office/powerpoint/2010/main" val="4062084136"/>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Common patterns:</a:t>
            </a:r>
          </a:p>
          <a:p>
            <a:pPr marL="171450" indent="-171450">
              <a:buFont typeface="Arial" panose="020B0604020202020204" pitchFamily="34" charset="0"/>
              <a:buChar char="•"/>
            </a:pPr>
            <a:r>
              <a:rPr lang="en-US" dirty="0"/>
              <a:t>Event computing and notifications</a:t>
            </a:r>
          </a:p>
          <a:p>
            <a:pPr marL="171450" indent="-171450">
              <a:buFont typeface="Arial" panose="020B0604020202020204" pitchFamily="34" charset="0"/>
              <a:buChar char="•"/>
            </a:pPr>
            <a:r>
              <a:rPr lang="en-US" dirty="0"/>
              <a:t>Real-time stream processing</a:t>
            </a:r>
          </a:p>
          <a:p>
            <a:pPr marL="171450" indent="-171450">
              <a:buFont typeface="Arial" panose="020B0604020202020204" pitchFamily="34" charset="0"/>
              <a:buChar char="•"/>
            </a:pPr>
            <a:r>
              <a:rPr lang="en-US" dirty="0"/>
              <a:t>Data movement</a:t>
            </a:r>
          </a:p>
          <a:p>
            <a:pPr marL="171450" indent="-171450">
              <a:buFont typeface="Arial" panose="020B0604020202020204" pitchFamily="34" charset="0"/>
              <a:buChar char="•"/>
            </a:pPr>
            <a:r>
              <a:rPr lang="en-US" dirty="0"/>
              <a:t>Event Sourcing</a:t>
            </a:r>
          </a:p>
        </p:txBody>
      </p:sp>
      <p:sp>
        <p:nvSpPr>
          <p:cNvPr id="4" name="Slide Number Placeholder 3"/>
          <p:cNvSpPr>
            <a:spLocks noGrp="1"/>
          </p:cNvSpPr>
          <p:nvPr>
            <p:ph type="sldNum" sz="quarter" idx="5"/>
          </p:nvPr>
        </p:nvSpPr>
        <p:spPr/>
        <p:txBody>
          <a:bodyPr/>
          <a:lstStyle/>
          <a:p>
            <a:fld id="{4C91D622-28E2-4C07-8E71-B2404B137EC6}" type="slidenum">
              <a:rPr lang="en-US" smtClean="0"/>
              <a:t>102</a:t>
            </a:fld>
            <a:endParaRPr lang="en-US"/>
          </a:p>
        </p:txBody>
      </p:sp>
    </p:spTree>
    <p:extLst>
      <p:ext uri="{BB962C8B-B14F-4D97-AF65-F5344CB8AC3E}">
        <p14:creationId xmlns:p14="http://schemas.microsoft.com/office/powerpoint/2010/main" val="3854955382"/>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Demos:</a:t>
            </a:r>
          </a:p>
          <a:p>
            <a:pPr marL="171450" indent="-171450">
              <a:buFont typeface="Arial" panose="020B0604020202020204" pitchFamily="34" charset="0"/>
              <a:buChar char="•"/>
            </a:pPr>
            <a:r>
              <a:rPr lang="en-US" dirty="0"/>
              <a:t>Archival</a:t>
            </a:r>
          </a:p>
          <a:p>
            <a:pPr marL="171450" indent="-171450">
              <a:buFont typeface="Arial" panose="020B0604020202020204" pitchFamily="34" charset="0"/>
              <a:buChar char="•"/>
            </a:pPr>
            <a:r>
              <a:rPr lang="en-US" dirty="0"/>
              <a:t>Replicating containers</a:t>
            </a:r>
          </a:p>
          <a:p>
            <a:pPr marL="171450" indent="-171450">
              <a:buFont typeface="Arial" panose="020B0604020202020204" pitchFamily="34" charset="0"/>
              <a:buChar char="•"/>
            </a:pPr>
            <a:r>
              <a:rPr lang="en-US" dirty="0" err="1"/>
              <a:t>Denormalizing</a:t>
            </a:r>
            <a:r>
              <a:rPr lang="en-US" dirty="0"/>
              <a:t> data</a:t>
            </a:r>
          </a:p>
          <a:p>
            <a:pPr marL="171450" indent="-171450">
              <a:buFont typeface="Arial" panose="020B0604020202020204" pitchFamily="34" charset="0"/>
              <a:buChar char="•"/>
            </a:pPr>
            <a:r>
              <a:rPr lang="en-US" dirty="0"/>
              <a:t>Triggering APIs for event-driven architecture</a:t>
            </a:r>
          </a:p>
        </p:txBody>
      </p:sp>
      <p:sp>
        <p:nvSpPr>
          <p:cNvPr id="4" name="Slide Number Placeholder 3"/>
          <p:cNvSpPr>
            <a:spLocks noGrp="1"/>
          </p:cNvSpPr>
          <p:nvPr>
            <p:ph type="sldNum" sz="quarter" idx="5"/>
          </p:nvPr>
        </p:nvSpPr>
        <p:spPr/>
        <p:txBody>
          <a:bodyPr/>
          <a:lstStyle/>
          <a:p>
            <a:fld id="{4C91D622-28E2-4C07-8E71-B2404B137EC6}" type="slidenum">
              <a:rPr lang="en-US" smtClean="0"/>
              <a:t>103</a:t>
            </a:fld>
            <a:endParaRPr lang="en-US"/>
          </a:p>
        </p:txBody>
      </p:sp>
    </p:spTree>
    <p:extLst>
      <p:ext uri="{BB962C8B-B14F-4D97-AF65-F5344CB8AC3E}">
        <p14:creationId xmlns:p14="http://schemas.microsoft.com/office/powerpoint/2010/main" val="25383409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NEXT: </a:t>
            </a:r>
            <a:r>
              <a:rPr lang="en-US" sz="1200" b="1" dirty="0"/>
              <a:t>Five well-defined consistency models</a:t>
            </a:r>
          </a:p>
        </p:txBody>
      </p:sp>
      <p:sp>
        <p:nvSpPr>
          <p:cNvPr id="4" name="Slide Number Placeholder 3"/>
          <p:cNvSpPr>
            <a:spLocks noGrp="1"/>
          </p:cNvSpPr>
          <p:nvPr>
            <p:ph type="sldNum" sz="quarter" idx="5"/>
          </p:nvPr>
        </p:nvSpPr>
        <p:spPr/>
        <p:txBody>
          <a:bodyPr/>
          <a:lstStyle/>
          <a:p>
            <a:fld id="{4C91D622-28E2-4C07-8E71-B2404B137EC6}" type="slidenum">
              <a:rPr lang="en-US" smtClean="0"/>
              <a:t>13</a:t>
            </a:fld>
            <a:endParaRPr lang="en-US"/>
          </a:p>
        </p:txBody>
      </p:sp>
    </p:spTree>
    <p:extLst>
      <p:ext uri="{BB962C8B-B14F-4D97-AF65-F5344CB8AC3E}">
        <p14:creationId xmlns:p14="http://schemas.microsoft.com/office/powerpoint/2010/main" val="3663874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3506D5-5B22-4971-BF2E-505859BF483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13E0814-6523-4B81-9278-457E7DBDF53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7" name="Footer Placeholder 4">
            <a:extLst>
              <a:ext uri="{FF2B5EF4-FFF2-40B4-BE49-F238E27FC236}">
                <a16:creationId xmlns:a16="http://schemas.microsoft.com/office/drawing/2014/main" id="{52EC65A7-4D92-4FDA-B4E9-F5708EBC575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Ch-</a:t>
            </a:r>
            <a:r>
              <a:rPr lang="en-US" dirty="0" err="1"/>
              <a:t>ch</a:t>
            </a:r>
            <a:r>
              <a:rPr lang="en-US" dirty="0"/>
              <a:t>-</a:t>
            </a:r>
            <a:r>
              <a:rPr lang="en-US" dirty="0" err="1"/>
              <a:t>ch</a:t>
            </a:r>
            <a:r>
              <a:rPr lang="en-US" dirty="0"/>
              <a:t>-changes: Tracing Changes in Azure Cosmos DB</a:t>
            </a:r>
          </a:p>
        </p:txBody>
      </p:sp>
    </p:spTree>
    <p:extLst>
      <p:ext uri="{BB962C8B-B14F-4D97-AF65-F5344CB8AC3E}">
        <p14:creationId xmlns:p14="http://schemas.microsoft.com/office/powerpoint/2010/main" val="37171306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EF3AED8-4D4F-49E3-937D-44886321C460}"/>
              </a:ext>
            </a:extLst>
          </p:cNvPr>
          <p:cNvPicPr>
            <a:picLocks noChangeAspect="1"/>
          </p:cNvPicPr>
          <p:nvPr userDrawn="1"/>
        </p:nvPicPr>
        <p:blipFill>
          <a:blip r:embed="rId3">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55419" y="6566129"/>
            <a:ext cx="970684" cy="254927"/>
          </a:xfrm>
          <a:prstGeom prst="rect">
            <a:avLst/>
          </a:prstGeom>
        </p:spPr>
      </p:pic>
      <p:pic>
        <p:nvPicPr>
          <p:cNvPr id="10" name="Picture 9">
            <a:extLst>
              <a:ext uri="{FF2B5EF4-FFF2-40B4-BE49-F238E27FC236}">
                <a16:creationId xmlns:a16="http://schemas.microsoft.com/office/drawing/2014/main" id="{03664E8C-6153-4CB6-99AA-6334FEAD68F4}"/>
              </a:ext>
            </a:extLst>
          </p:cNvPr>
          <p:cNvPicPr>
            <a:picLocks noChangeAspect="1"/>
          </p:cNvPicPr>
          <p:nvPr userDrawn="1"/>
        </p:nvPicPr>
        <p:blipFill>
          <a:blip r:embed="rId4">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1215328" y="6522118"/>
            <a:ext cx="1103096" cy="289702"/>
          </a:xfrm>
          <a:prstGeom prst="rect">
            <a:avLst/>
          </a:prstGeom>
        </p:spPr>
      </p:pic>
    </p:spTree>
    <p:extLst>
      <p:ext uri="{BB962C8B-B14F-4D97-AF65-F5344CB8AC3E}">
        <p14:creationId xmlns:p14="http://schemas.microsoft.com/office/powerpoint/2010/main" val="31369420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C3FC4-ECC2-4B19-812C-73C89E905F45}"/>
              </a:ext>
            </a:extLst>
          </p:cNvPr>
          <p:cNvSpPr>
            <a:spLocks noGrp="1"/>
          </p:cNvSpPr>
          <p:nvPr>
            <p:ph type="ctrTitle"/>
          </p:nvPr>
        </p:nvSpPr>
        <p:spPr>
          <a:xfrm>
            <a:off x="276225" y="895350"/>
            <a:ext cx="5591175" cy="2614613"/>
          </a:xfrm>
          <a:prstGeom prst="rect">
            <a:avLst/>
          </a:prstGeom>
          <a:solidFill>
            <a:srgbClr val="E74331"/>
          </a:solidFill>
        </p:spPr>
        <p:txBody>
          <a:bodyPr anchor="ctr"/>
          <a:lstStyle>
            <a:lvl1pPr algn="ctr">
              <a:defRPr sz="6000">
                <a:solidFill>
                  <a:schemeClr val="bg1"/>
                </a:solidFill>
                <a:latin typeface="Kamerik205 8" panose="020B0803030600020004" pitchFamily="34" charset="0"/>
              </a:defRPr>
            </a:lvl1pPr>
          </a:lstStyle>
          <a:p>
            <a:r>
              <a:rPr lang="en-US" dirty="0"/>
              <a:t>Click to edit Master title style</a:t>
            </a:r>
          </a:p>
        </p:txBody>
      </p:sp>
      <p:sp>
        <p:nvSpPr>
          <p:cNvPr id="3" name="Subtitle 2">
            <a:extLst>
              <a:ext uri="{FF2B5EF4-FFF2-40B4-BE49-F238E27FC236}">
                <a16:creationId xmlns:a16="http://schemas.microsoft.com/office/drawing/2014/main" id="{385CFEEC-A492-401E-A778-A026B29D52CD}"/>
              </a:ext>
            </a:extLst>
          </p:cNvPr>
          <p:cNvSpPr>
            <a:spLocks noGrp="1"/>
          </p:cNvSpPr>
          <p:nvPr>
            <p:ph type="subTitle" idx="1" hasCustomPrompt="1"/>
          </p:nvPr>
        </p:nvSpPr>
        <p:spPr>
          <a:xfrm>
            <a:off x="276225" y="3602038"/>
            <a:ext cx="5591175" cy="969962"/>
          </a:xfrm>
          <a:prstGeom prst="rect">
            <a:avLst/>
          </a:prstGeom>
          <a:solidFill>
            <a:srgbClr val="2B4370"/>
          </a:solidFill>
        </p:spPr>
        <p:txBody>
          <a:bodyPr/>
          <a:lstStyle>
            <a:lvl1pPr marL="0" indent="0" algn="ctr">
              <a:buNone/>
              <a:defRPr sz="3200">
                <a:solidFill>
                  <a:srgbClr val="E7433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Ch-</a:t>
            </a:r>
            <a:r>
              <a:rPr lang="en-US" dirty="0" err="1"/>
              <a:t>ch</a:t>
            </a:r>
            <a:r>
              <a:rPr lang="en-US" dirty="0"/>
              <a:t>-</a:t>
            </a:r>
            <a:r>
              <a:rPr lang="en-US" dirty="0" err="1"/>
              <a:t>ch</a:t>
            </a:r>
            <a:r>
              <a:rPr lang="en-US" dirty="0"/>
              <a:t>-changes: Tracing Changes in Azure Cosmos DB</a:t>
            </a:r>
          </a:p>
        </p:txBody>
      </p:sp>
      <p:pic>
        <p:nvPicPr>
          <p:cNvPr id="8" name="Picture 7">
            <a:extLst>
              <a:ext uri="{FF2B5EF4-FFF2-40B4-BE49-F238E27FC236}">
                <a16:creationId xmlns:a16="http://schemas.microsoft.com/office/drawing/2014/main" id="{63DD3485-8E19-49FD-96CB-74BE64171696}"/>
              </a:ext>
            </a:extLst>
          </p:cNvPr>
          <p:cNvPicPr>
            <a:picLocks noChangeAspect="1"/>
          </p:cNvPicPr>
          <p:nvPr userDrawn="1"/>
        </p:nvPicPr>
        <p:blipFill>
          <a:blip r:embed="rId3">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55419" y="6566129"/>
            <a:ext cx="970684" cy="254927"/>
          </a:xfrm>
          <a:prstGeom prst="rect">
            <a:avLst/>
          </a:prstGeom>
        </p:spPr>
      </p:pic>
      <p:pic>
        <p:nvPicPr>
          <p:cNvPr id="10" name="Picture 9">
            <a:extLst>
              <a:ext uri="{FF2B5EF4-FFF2-40B4-BE49-F238E27FC236}">
                <a16:creationId xmlns:a16="http://schemas.microsoft.com/office/drawing/2014/main" id="{5FAED798-1D7D-4596-A9FC-608595E3BA7B}"/>
              </a:ext>
            </a:extLst>
          </p:cNvPr>
          <p:cNvPicPr>
            <a:picLocks noChangeAspect="1"/>
          </p:cNvPicPr>
          <p:nvPr userDrawn="1"/>
        </p:nvPicPr>
        <p:blipFill>
          <a:blip r:embed="rId4">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1215328" y="6522118"/>
            <a:ext cx="1103096" cy="289702"/>
          </a:xfrm>
          <a:prstGeom prst="rect">
            <a:avLst/>
          </a:prstGeom>
        </p:spPr>
      </p:pic>
    </p:spTree>
    <p:extLst>
      <p:ext uri="{BB962C8B-B14F-4D97-AF65-F5344CB8AC3E}">
        <p14:creationId xmlns:p14="http://schemas.microsoft.com/office/powerpoint/2010/main" val="413969705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925698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4A8621-FC46-485F-888B-D812966BF1AB}"/>
              </a:ext>
            </a:extLst>
          </p:cNvPr>
          <p:cNvSpPr>
            <a:spLocks noGrp="1"/>
          </p:cNvSpPr>
          <p:nvPr>
            <p:ph type="title"/>
          </p:nvPr>
        </p:nvSpPr>
        <p:spPr/>
        <p:txBody>
          <a:bodyPr anchor="t"/>
          <a:lstStyle/>
          <a:p>
            <a:r>
              <a:rPr lang="en-US" dirty="0"/>
              <a:t>Click to edit Master title style</a:t>
            </a:r>
          </a:p>
        </p:txBody>
      </p:sp>
      <p:sp>
        <p:nvSpPr>
          <p:cNvPr id="3" name="Content Placeholder 2">
            <a:extLst>
              <a:ext uri="{FF2B5EF4-FFF2-40B4-BE49-F238E27FC236}">
                <a16:creationId xmlns:a16="http://schemas.microsoft.com/office/drawing/2014/main" id="{403C4C9E-843B-4F6C-9D30-79C05D80EB72}"/>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4">
            <a:extLst>
              <a:ext uri="{FF2B5EF4-FFF2-40B4-BE49-F238E27FC236}">
                <a16:creationId xmlns:a16="http://schemas.microsoft.com/office/drawing/2014/main" id="{8D9DD4E8-CF5D-4569-9296-9F76FF5AC67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Ch-</a:t>
            </a:r>
            <a:r>
              <a:rPr lang="en-US" dirty="0" err="1"/>
              <a:t>ch</a:t>
            </a:r>
            <a:r>
              <a:rPr lang="en-US" dirty="0"/>
              <a:t>-</a:t>
            </a:r>
            <a:r>
              <a:rPr lang="en-US" dirty="0" err="1"/>
              <a:t>ch</a:t>
            </a:r>
            <a:r>
              <a:rPr lang="en-US" dirty="0"/>
              <a:t>-changes: Tracing Changes in Azure Cosmos DB</a:t>
            </a:r>
          </a:p>
        </p:txBody>
      </p:sp>
      <p:sp>
        <p:nvSpPr>
          <p:cNvPr id="10" name="Text Placeholder 9">
            <a:extLst>
              <a:ext uri="{FF2B5EF4-FFF2-40B4-BE49-F238E27FC236}">
                <a16:creationId xmlns:a16="http://schemas.microsoft.com/office/drawing/2014/main" id="{BFD58BE0-F212-4A8B-816F-FD4ECD59FFF0}"/>
              </a:ext>
            </a:extLst>
          </p:cNvPr>
          <p:cNvSpPr>
            <a:spLocks noGrp="1"/>
          </p:cNvSpPr>
          <p:nvPr>
            <p:ph type="body" sz="quarter" idx="10"/>
          </p:nvPr>
        </p:nvSpPr>
        <p:spPr>
          <a:xfrm>
            <a:off x="67469" y="616745"/>
            <a:ext cx="12124531" cy="297655"/>
          </a:xfrm>
        </p:spPr>
        <p:txBody>
          <a:bodyPr>
            <a:normAutofit/>
          </a:bodyPr>
          <a:lstStyle>
            <a:lvl1pPr marL="0" indent="0">
              <a:buNone/>
              <a:defRPr sz="1600" b="1">
                <a:solidFill>
                  <a:srgbClr val="2B4370"/>
                </a:solidFill>
                <a:latin typeface="+mn-lt"/>
              </a:defRPr>
            </a:lvl1pPr>
          </a:lstStyle>
          <a:p>
            <a:pPr lvl="0"/>
            <a:r>
              <a:rPr lang="en-US" dirty="0"/>
              <a:t>Click to edit Master text styles</a:t>
            </a:r>
          </a:p>
        </p:txBody>
      </p:sp>
    </p:spTree>
    <p:extLst>
      <p:ext uri="{BB962C8B-B14F-4D97-AF65-F5344CB8AC3E}">
        <p14:creationId xmlns:p14="http://schemas.microsoft.com/office/powerpoint/2010/main" val="5788742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325FE-C05D-4B3A-850D-75142BB9405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DA6368B-A0B4-4400-AAD2-38108D20E8C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Footer Placeholder 4">
            <a:extLst>
              <a:ext uri="{FF2B5EF4-FFF2-40B4-BE49-F238E27FC236}">
                <a16:creationId xmlns:a16="http://schemas.microsoft.com/office/drawing/2014/main" id="{5D034511-3562-4F76-B187-AD3A4300DF0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Ch-</a:t>
            </a:r>
            <a:r>
              <a:rPr lang="en-US" dirty="0" err="1"/>
              <a:t>ch</a:t>
            </a:r>
            <a:r>
              <a:rPr lang="en-US" dirty="0"/>
              <a:t>-</a:t>
            </a:r>
            <a:r>
              <a:rPr lang="en-US" dirty="0" err="1"/>
              <a:t>ch</a:t>
            </a:r>
            <a:r>
              <a:rPr lang="en-US" dirty="0"/>
              <a:t>-changes: Tracing Changes in Azure Cosmos DB</a:t>
            </a:r>
          </a:p>
        </p:txBody>
      </p:sp>
    </p:spTree>
    <p:extLst>
      <p:ext uri="{BB962C8B-B14F-4D97-AF65-F5344CB8AC3E}">
        <p14:creationId xmlns:p14="http://schemas.microsoft.com/office/powerpoint/2010/main" val="26728422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FA82C67-DF29-4227-B4AD-EEBEB097A0C6}"/>
              </a:ext>
            </a:extLst>
          </p:cNvPr>
          <p:cNvSpPr>
            <a:spLocks noGrp="1"/>
          </p:cNvSpPr>
          <p:nvPr>
            <p:ph sz="half" idx="1"/>
          </p:nvPr>
        </p:nvSpPr>
        <p:spPr>
          <a:xfrm>
            <a:off x="304800" y="1093787"/>
            <a:ext cx="5715000" cy="5083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A33A1F4-A30E-46A5-AE94-F4CD9C6C8AC1}"/>
              </a:ext>
            </a:extLst>
          </p:cNvPr>
          <p:cNvSpPr>
            <a:spLocks noGrp="1"/>
          </p:cNvSpPr>
          <p:nvPr>
            <p:ph sz="half" idx="2"/>
          </p:nvPr>
        </p:nvSpPr>
        <p:spPr>
          <a:xfrm>
            <a:off x="6172199" y="1093787"/>
            <a:ext cx="5714999" cy="5083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4">
            <a:extLst>
              <a:ext uri="{FF2B5EF4-FFF2-40B4-BE49-F238E27FC236}">
                <a16:creationId xmlns:a16="http://schemas.microsoft.com/office/drawing/2014/main" id="{0607F3D2-A0BA-4686-A7DD-D945C396BD5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Ch-</a:t>
            </a:r>
            <a:r>
              <a:rPr lang="en-US" dirty="0" err="1"/>
              <a:t>ch</a:t>
            </a:r>
            <a:r>
              <a:rPr lang="en-US" dirty="0"/>
              <a:t>-</a:t>
            </a:r>
            <a:r>
              <a:rPr lang="en-US" dirty="0" err="1"/>
              <a:t>ch</a:t>
            </a:r>
            <a:r>
              <a:rPr lang="en-US" dirty="0"/>
              <a:t>-changes: Tracing Changes in Azure Cosmos DB</a:t>
            </a:r>
          </a:p>
        </p:txBody>
      </p:sp>
      <p:sp>
        <p:nvSpPr>
          <p:cNvPr id="14" name="Title 1">
            <a:extLst>
              <a:ext uri="{FF2B5EF4-FFF2-40B4-BE49-F238E27FC236}">
                <a16:creationId xmlns:a16="http://schemas.microsoft.com/office/drawing/2014/main" id="{02412162-AE1F-4FFB-A10E-E3C94325A031}"/>
              </a:ext>
            </a:extLst>
          </p:cNvPr>
          <p:cNvSpPr>
            <a:spLocks noGrp="1"/>
          </p:cNvSpPr>
          <p:nvPr>
            <p:ph type="title"/>
          </p:nvPr>
        </p:nvSpPr>
        <p:spPr>
          <a:xfrm>
            <a:off x="0" y="18255"/>
            <a:ext cx="12192000" cy="896145"/>
          </a:xfrm>
        </p:spPr>
        <p:txBody>
          <a:bodyPr anchor="t"/>
          <a:lstStyle/>
          <a:p>
            <a:r>
              <a:rPr lang="en-US" dirty="0"/>
              <a:t>Click to edit Master title style</a:t>
            </a:r>
          </a:p>
        </p:txBody>
      </p:sp>
      <p:sp>
        <p:nvSpPr>
          <p:cNvPr id="15" name="Text Placeholder 9">
            <a:extLst>
              <a:ext uri="{FF2B5EF4-FFF2-40B4-BE49-F238E27FC236}">
                <a16:creationId xmlns:a16="http://schemas.microsoft.com/office/drawing/2014/main" id="{7FDCAE95-4A2C-4AD9-9B30-03F209A31D2F}"/>
              </a:ext>
            </a:extLst>
          </p:cNvPr>
          <p:cNvSpPr>
            <a:spLocks noGrp="1"/>
          </p:cNvSpPr>
          <p:nvPr>
            <p:ph type="body" sz="quarter" idx="10"/>
          </p:nvPr>
        </p:nvSpPr>
        <p:spPr>
          <a:xfrm>
            <a:off x="67469" y="616745"/>
            <a:ext cx="12124531" cy="297655"/>
          </a:xfrm>
        </p:spPr>
        <p:txBody>
          <a:bodyPr>
            <a:normAutofit/>
          </a:bodyPr>
          <a:lstStyle>
            <a:lvl1pPr marL="0" indent="0">
              <a:buNone/>
              <a:defRPr sz="1600" b="1">
                <a:solidFill>
                  <a:srgbClr val="2B4370"/>
                </a:solidFill>
                <a:latin typeface="+mn-lt"/>
              </a:defRPr>
            </a:lvl1pPr>
          </a:lstStyle>
          <a:p>
            <a:pPr lvl="0"/>
            <a:r>
              <a:rPr lang="en-US" dirty="0"/>
              <a:t>Click to edit Master text styles</a:t>
            </a:r>
          </a:p>
        </p:txBody>
      </p:sp>
    </p:spTree>
    <p:extLst>
      <p:ext uri="{BB962C8B-B14F-4D97-AF65-F5344CB8AC3E}">
        <p14:creationId xmlns:p14="http://schemas.microsoft.com/office/powerpoint/2010/main" val="14726463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B16A0B-4646-4C12-8408-F968030551ED}"/>
              </a:ext>
            </a:extLst>
          </p:cNvPr>
          <p:cNvSpPr>
            <a:spLocks noGrp="1"/>
          </p:cNvSpPr>
          <p:nvPr>
            <p:ph type="title"/>
          </p:nvPr>
        </p:nvSpPr>
        <p:spPr>
          <a:xfrm>
            <a:off x="0" y="5555"/>
            <a:ext cx="12192000" cy="908845"/>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A5EF9984-9D37-4EF4-B896-3DC0CAA5BF1D}"/>
              </a:ext>
            </a:extLst>
          </p:cNvPr>
          <p:cNvSpPr>
            <a:spLocks noGrp="1"/>
          </p:cNvSpPr>
          <p:nvPr>
            <p:ph type="body" idx="1"/>
          </p:nvPr>
        </p:nvSpPr>
        <p:spPr>
          <a:xfrm>
            <a:off x="258618" y="1043862"/>
            <a:ext cx="5738957" cy="823912"/>
          </a:xfrm>
        </p:spPr>
        <p:txBody>
          <a:bodyPr anchor="b"/>
          <a:lstStyle>
            <a:lvl1pPr marL="0" indent="0">
              <a:buNone/>
              <a:defRPr sz="2400" b="1">
                <a:latin typeface="Kamerik205 8" panose="020B08030306000200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C04B6EFA-3E65-4A2E-A5D6-1C824E05A660}"/>
              </a:ext>
            </a:extLst>
          </p:cNvPr>
          <p:cNvSpPr>
            <a:spLocks noGrp="1"/>
          </p:cNvSpPr>
          <p:nvPr>
            <p:ph sz="half" idx="2"/>
          </p:nvPr>
        </p:nvSpPr>
        <p:spPr>
          <a:xfrm>
            <a:off x="258618" y="1924050"/>
            <a:ext cx="5738957" cy="426561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4D37D6F1-46A8-4DEB-A2DE-C5417497ABE9}"/>
              </a:ext>
            </a:extLst>
          </p:cNvPr>
          <p:cNvSpPr>
            <a:spLocks noGrp="1"/>
          </p:cNvSpPr>
          <p:nvPr>
            <p:ph type="body" sz="quarter" idx="3"/>
          </p:nvPr>
        </p:nvSpPr>
        <p:spPr>
          <a:xfrm>
            <a:off x="6172200" y="1043862"/>
            <a:ext cx="5738956" cy="823912"/>
          </a:xfrm>
        </p:spPr>
        <p:txBody>
          <a:bodyPr anchor="b"/>
          <a:lstStyle>
            <a:lvl1pPr marL="0" indent="0">
              <a:buNone/>
              <a:defRPr sz="2400" b="1">
                <a:latin typeface="Kamerik205 8" panose="020B08030306000200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483A655C-7E2C-433F-80BB-9F637E75B77B}"/>
              </a:ext>
            </a:extLst>
          </p:cNvPr>
          <p:cNvSpPr>
            <a:spLocks noGrp="1"/>
          </p:cNvSpPr>
          <p:nvPr>
            <p:ph sz="quarter" idx="4"/>
          </p:nvPr>
        </p:nvSpPr>
        <p:spPr>
          <a:xfrm>
            <a:off x="6172199" y="1924050"/>
            <a:ext cx="5738955" cy="426561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Footer Placeholder 4">
            <a:extLst>
              <a:ext uri="{FF2B5EF4-FFF2-40B4-BE49-F238E27FC236}">
                <a16:creationId xmlns:a16="http://schemas.microsoft.com/office/drawing/2014/main" id="{0DF3D3AA-C23B-4556-9174-BF660BB15F74}"/>
              </a:ext>
            </a:extLst>
          </p:cNvPr>
          <p:cNvSpPr>
            <a:spLocks noGrp="1"/>
          </p:cNvSpPr>
          <p:nvPr>
            <p:ph type="ftr" sz="quarter" idx="10"/>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Ch-</a:t>
            </a:r>
            <a:r>
              <a:rPr lang="en-US" dirty="0" err="1"/>
              <a:t>ch</a:t>
            </a:r>
            <a:r>
              <a:rPr lang="en-US" dirty="0"/>
              <a:t>-</a:t>
            </a:r>
            <a:r>
              <a:rPr lang="en-US" dirty="0" err="1"/>
              <a:t>ch</a:t>
            </a:r>
            <a:r>
              <a:rPr lang="en-US" dirty="0"/>
              <a:t>-changes: Tracing Changes in Azure Cosmos DB</a:t>
            </a:r>
          </a:p>
        </p:txBody>
      </p:sp>
      <p:sp>
        <p:nvSpPr>
          <p:cNvPr id="12" name="Text Placeholder 9">
            <a:extLst>
              <a:ext uri="{FF2B5EF4-FFF2-40B4-BE49-F238E27FC236}">
                <a16:creationId xmlns:a16="http://schemas.microsoft.com/office/drawing/2014/main" id="{25D8AB44-8417-4379-B651-3192832830FB}"/>
              </a:ext>
            </a:extLst>
          </p:cNvPr>
          <p:cNvSpPr>
            <a:spLocks noGrp="1"/>
          </p:cNvSpPr>
          <p:nvPr>
            <p:ph type="body" sz="quarter" idx="11"/>
          </p:nvPr>
        </p:nvSpPr>
        <p:spPr>
          <a:xfrm>
            <a:off x="67469" y="616745"/>
            <a:ext cx="12124531" cy="297655"/>
          </a:xfrm>
        </p:spPr>
        <p:txBody>
          <a:bodyPr>
            <a:normAutofit/>
          </a:bodyPr>
          <a:lstStyle>
            <a:lvl1pPr marL="0" indent="0">
              <a:buNone/>
              <a:defRPr sz="1600" b="1">
                <a:solidFill>
                  <a:srgbClr val="2B4370"/>
                </a:solidFill>
                <a:latin typeface="+mn-lt"/>
              </a:defRPr>
            </a:lvl1pPr>
          </a:lstStyle>
          <a:p>
            <a:pPr lvl="0"/>
            <a:r>
              <a:rPr lang="en-US" dirty="0"/>
              <a:t>Click to edit Master text styles</a:t>
            </a:r>
          </a:p>
        </p:txBody>
      </p:sp>
    </p:spTree>
    <p:extLst>
      <p:ext uri="{BB962C8B-B14F-4D97-AF65-F5344CB8AC3E}">
        <p14:creationId xmlns:p14="http://schemas.microsoft.com/office/powerpoint/2010/main" val="240039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FD6BB-D8D5-4104-8923-688F91842045}"/>
              </a:ext>
            </a:extLst>
          </p:cNvPr>
          <p:cNvSpPr>
            <a:spLocks noGrp="1"/>
          </p:cNvSpPr>
          <p:nvPr>
            <p:ph type="title"/>
          </p:nvPr>
        </p:nvSpPr>
        <p:spPr/>
        <p:txBody>
          <a:bodyPr/>
          <a:lstStyle/>
          <a:p>
            <a:r>
              <a:rPr lang="en-US" dirty="0"/>
              <a:t>Click to edit Master title style</a:t>
            </a:r>
          </a:p>
        </p:txBody>
      </p:sp>
      <p:sp>
        <p:nvSpPr>
          <p:cNvPr id="6" name="Footer Placeholder 4">
            <a:extLst>
              <a:ext uri="{FF2B5EF4-FFF2-40B4-BE49-F238E27FC236}">
                <a16:creationId xmlns:a16="http://schemas.microsoft.com/office/drawing/2014/main" id="{D23EABBC-DC34-4FEA-8ED3-E15B2B20883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Ch-</a:t>
            </a:r>
            <a:r>
              <a:rPr lang="en-US" dirty="0" err="1"/>
              <a:t>ch</a:t>
            </a:r>
            <a:r>
              <a:rPr lang="en-US" dirty="0"/>
              <a:t>-</a:t>
            </a:r>
            <a:r>
              <a:rPr lang="en-US" dirty="0" err="1"/>
              <a:t>ch</a:t>
            </a:r>
            <a:r>
              <a:rPr lang="en-US" dirty="0"/>
              <a:t>-changes: Tracing Changes in Azure Cosmos DB</a:t>
            </a:r>
          </a:p>
        </p:txBody>
      </p:sp>
      <p:sp>
        <p:nvSpPr>
          <p:cNvPr id="8" name="Text Placeholder 9">
            <a:extLst>
              <a:ext uri="{FF2B5EF4-FFF2-40B4-BE49-F238E27FC236}">
                <a16:creationId xmlns:a16="http://schemas.microsoft.com/office/drawing/2014/main" id="{7C74C8F4-A58F-4730-BF46-3407F263797D}"/>
              </a:ext>
            </a:extLst>
          </p:cNvPr>
          <p:cNvSpPr>
            <a:spLocks noGrp="1"/>
          </p:cNvSpPr>
          <p:nvPr>
            <p:ph type="body" sz="quarter" idx="10"/>
          </p:nvPr>
        </p:nvSpPr>
        <p:spPr>
          <a:xfrm>
            <a:off x="67469" y="616745"/>
            <a:ext cx="12124531" cy="297655"/>
          </a:xfrm>
        </p:spPr>
        <p:txBody>
          <a:bodyPr>
            <a:normAutofit/>
          </a:bodyPr>
          <a:lstStyle>
            <a:lvl1pPr marL="0" indent="0">
              <a:buNone/>
              <a:defRPr sz="1600" b="1">
                <a:solidFill>
                  <a:srgbClr val="2B4370"/>
                </a:solidFill>
                <a:latin typeface="+mn-lt"/>
              </a:defRPr>
            </a:lvl1pPr>
          </a:lstStyle>
          <a:p>
            <a:pPr lvl="0"/>
            <a:r>
              <a:rPr lang="en-US" dirty="0"/>
              <a:t>Click to edit Master text styles</a:t>
            </a:r>
          </a:p>
        </p:txBody>
      </p:sp>
    </p:spTree>
    <p:extLst>
      <p:ext uri="{BB962C8B-B14F-4D97-AF65-F5344CB8AC3E}">
        <p14:creationId xmlns:p14="http://schemas.microsoft.com/office/powerpoint/2010/main" val="1700853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205195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11CDD0-D110-4CE8-A808-81C953DAB13C}"/>
              </a:ext>
            </a:extLst>
          </p:cNvPr>
          <p:cNvSpPr>
            <a:spLocks noGrp="1"/>
          </p:cNvSpPr>
          <p:nvPr>
            <p:ph type="title"/>
          </p:nvPr>
        </p:nvSpPr>
        <p:spPr>
          <a:xfrm>
            <a:off x="839788" y="457200"/>
            <a:ext cx="3932237" cy="1600200"/>
          </a:xfrm>
        </p:spPr>
        <p:txBody>
          <a:bodyPr anchor="b"/>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D8AAFB4B-34B0-47E5-A70C-4FE59018ECB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D7E24185-5A03-41F3-83A8-3DB1248E2BB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Footer Placeholder 4">
            <a:extLst>
              <a:ext uri="{FF2B5EF4-FFF2-40B4-BE49-F238E27FC236}">
                <a16:creationId xmlns:a16="http://schemas.microsoft.com/office/drawing/2014/main" id="{02B077B9-5AA4-498F-8E92-0794A6D731F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Ch-</a:t>
            </a:r>
            <a:r>
              <a:rPr lang="en-US" dirty="0" err="1"/>
              <a:t>ch</a:t>
            </a:r>
            <a:r>
              <a:rPr lang="en-US" dirty="0"/>
              <a:t>-</a:t>
            </a:r>
            <a:r>
              <a:rPr lang="en-US" dirty="0" err="1"/>
              <a:t>ch</a:t>
            </a:r>
            <a:r>
              <a:rPr lang="en-US" dirty="0"/>
              <a:t>-changes: Tracing Changes in Azure Cosmos DB</a:t>
            </a:r>
          </a:p>
        </p:txBody>
      </p:sp>
    </p:spTree>
    <p:extLst>
      <p:ext uri="{BB962C8B-B14F-4D97-AF65-F5344CB8AC3E}">
        <p14:creationId xmlns:p14="http://schemas.microsoft.com/office/powerpoint/2010/main" val="28575805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F407A1-92B0-4265-94E4-4443F61F9EC1}"/>
              </a:ext>
            </a:extLst>
          </p:cNvPr>
          <p:cNvSpPr>
            <a:spLocks noGrp="1"/>
          </p:cNvSpPr>
          <p:nvPr>
            <p:ph type="title"/>
          </p:nvPr>
        </p:nvSpPr>
        <p:spPr>
          <a:xfrm>
            <a:off x="839788" y="457200"/>
            <a:ext cx="3932237" cy="1600200"/>
          </a:xfrm>
        </p:spPr>
        <p:txBody>
          <a:bodyPr anchor="b"/>
          <a:lstStyle>
            <a:lvl1pPr>
              <a:defRPr sz="3200"/>
            </a:lvl1pPr>
          </a:lstStyle>
          <a:p>
            <a:r>
              <a:rPr lang="en-US" dirty="0"/>
              <a:t>Click to edit Master title style</a:t>
            </a:r>
          </a:p>
        </p:txBody>
      </p:sp>
      <p:sp>
        <p:nvSpPr>
          <p:cNvPr id="3" name="Picture Placeholder 2">
            <a:extLst>
              <a:ext uri="{FF2B5EF4-FFF2-40B4-BE49-F238E27FC236}">
                <a16:creationId xmlns:a16="http://schemas.microsoft.com/office/drawing/2014/main" id="{2346D7AD-DD61-4488-9925-CE1716AB133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90CAFC9-D09B-41C8-AF38-987F7E84119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Footer Placeholder 4">
            <a:extLst>
              <a:ext uri="{FF2B5EF4-FFF2-40B4-BE49-F238E27FC236}">
                <a16:creationId xmlns:a16="http://schemas.microsoft.com/office/drawing/2014/main" id="{47F8C67B-E52B-4334-ADB6-6280AF476AC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Ch-</a:t>
            </a:r>
            <a:r>
              <a:rPr lang="en-US" dirty="0" err="1"/>
              <a:t>ch</a:t>
            </a:r>
            <a:r>
              <a:rPr lang="en-US" dirty="0"/>
              <a:t>-</a:t>
            </a:r>
            <a:r>
              <a:rPr lang="en-US" dirty="0" err="1"/>
              <a:t>ch</a:t>
            </a:r>
            <a:r>
              <a:rPr lang="en-US" dirty="0"/>
              <a:t>-changes: Tracing Changes in Azure Cosmos DB</a:t>
            </a:r>
          </a:p>
        </p:txBody>
      </p:sp>
    </p:spTree>
    <p:extLst>
      <p:ext uri="{BB962C8B-B14F-4D97-AF65-F5344CB8AC3E}">
        <p14:creationId xmlns:p14="http://schemas.microsoft.com/office/powerpoint/2010/main" val="16719971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3.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slideLayout" Target="../slideLayouts/slideLayout11.xml"/><Relationship Id="rId1" Type="http://schemas.openxmlformats.org/officeDocument/2006/relationships/slideLayout" Target="../slideLayouts/slideLayout10.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2504CBB-A6F7-4CAE-B438-916C55D29D01}"/>
              </a:ext>
            </a:extLst>
          </p:cNvPr>
          <p:cNvSpPr>
            <a:spLocks noGrp="1"/>
          </p:cNvSpPr>
          <p:nvPr>
            <p:ph type="title"/>
          </p:nvPr>
        </p:nvSpPr>
        <p:spPr>
          <a:xfrm>
            <a:off x="0" y="18255"/>
            <a:ext cx="12192000" cy="896145"/>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a:extLst>
              <a:ext uri="{FF2B5EF4-FFF2-40B4-BE49-F238E27FC236}">
                <a16:creationId xmlns:a16="http://schemas.microsoft.com/office/drawing/2014/main" id="{5FBD1845-4C98-4018-A5E3-3F0BDDC3F7B7}"/>
              </a:ext>
            </a:extLst>
          </p:cNvPr>
          <p:cNvSpPr>
            <a:spLocks noGrp="1"/>
          </p:cNvSpPr>
          <p:nvPr>
            <p:ph type="body" idx="1"/>
          </p:nvPr>
        </p:nvSpPr>
        <p:spPr>
          <a:xfrm>
            <a:off x="230909" y="1145309"/>
            <a:ext cx="11767127" cy="503165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3802D621-773C-4390-BB75-0B4ABBD28A0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Ch-</a:t>
            </a:r>
            <a:r>
              <a:rPr lang="en-US" dirty="0" err="1"/>
              <a:t>ch</a:t>
            </a:r>
            <a:r>
              <a:rPr lang="en-US" dirty="0"/>
              <a:t>-</a:t>
            </a:r>
            <a:r>
              <a:rPr lang="en-US" dirty="0" err="1"/>
              <a:t>ch</a:t>
            </a:r>
            <a:r>
              <a:rPr lang="en-US" dirty="0"/>
              <a:t>-changes: Tracing Changes in Azure Cosmos DB</a:t>
            </a:r>
          </a:p>
        </p:txBody>
      </p:sp>
      <p:pic>
        <p:nvPicPr>
          <p:cNvPr id="8" name="Picture 7">
            <a:extLst>
              <a:ext uri="{FF2B5EF4-FFF2-40B4-BE49-F238E27FC236}">
                <a16:creationId xmlns:a16="http://schemas.microsoft.com/office/drawing/2014/main" id="{01B6C585-A5C0-4CEC-9C93-4F06C6907C7D}"/>
              </a:ext>
            </a:extLst>
          </p:cNvPr>
          <p:cNvPicPr>
            <a:picLocks noChangeAspect="1"/>
          </p:cNvPicPr>
          <p:nvPr userDrawn="1"/>
        </p:nvPicPr>
        <p:blipFill>
          <a:blip r:embed="rId12">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55419" y="6566129"/>
            <a:ext cx="970684" cy="254927"/>
          </a:xfrm>
          <a:prstGeom prst="rect">
            <a:avLst/>
          </a:prstGeom>
        </p:spPr>
      </p:pic>
      <p:pic>
        <p:nvPicPr>
          <p:cNvPr id="10" name="Picture 9">
            <a:extLst>
              <a:ext uri="{FF2B5EF4-FFF2-40B4-BE49-F238E27FC236}">
                <a16:creationId xmlns:a16="http://schemas.microsoft.com/office/drawing/2014/main" id="{C0524396-068E-4D77-A0F6-36B17F82B5C0}"/>
              </a:ext>
            </a:extLst>
          </p:cNvPr>
          <p:cNvPicPr>
            <a:picLocks noChangeAspect="1"/>
          </p:cNvPicPr>
          <p:nvPr userDrawn="1"/>
        </p:nvPicPr>
        <p:blipFill>
          <a:blip r:embed="rId13">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1215328" y="6522118"/>
            <a:ext cx="1103096" cy="289702"/>
          </a:xfrm>
          <a:prstGeom prst="rect">
            <a:avLst/>
          </a:prstGeom>
        </p:spPr>
      </p:pic>
    </p:spTree>
    <p:extLst>
      <p:ext uri="{BB962C8B-B14F-4D97-AF65-F5344CB8AC3E}">
        <p14:creationId xmlns:p14="http://schemas.microsoft.com/office/powerpoint/2010/main" val="28651384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txStyles>
    <p:titleStyle>
      <a:lvl1pPr algn="l" defTabSz="914400" rtl="0" eaLnBrk="1" latinLnBrk="0" hangingPunct="1">
        <a:lnSpc>
          <a:spcPct val="90000"/>
        </a:lnSpc>
        <a:spcBef>
          <a:spcPct val="0"/>
        </a:spcBef>
        <a:buNone/>
        <a:defRPr sz="4400" kern="1200">
          <a:solidFill>
            <a:schemeClr val="bg1"/>
          </a:solidFill>
          <a:latin typeface="Kamerik205 8" panose="020B08030306000200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72732732"/>
      </p:ext>
    </p:extLst>
  </p:cSld>
  <p:clrMap bg1="lt1" tx1="dk1" bg2="lt2" tx2="dk2" accent1="accent1" accent2="accent2" accent3="accent3" accent4="accent4" accent5="accent5" accent6="accent6" hlink="hlink" folHlink="folHlink"/>
  <p:sldLayoutIdLst>
    <p:sldLayoutId id="2147483663" r:id="rId1"/>
    <p:sldLayoutId id="2147483661" r:id="rId2"/>
    <p:sldLayoutId id="2147483664"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1.png"/><Relationship Id="rId1" Type="http://schemas.openxmlformats.org/officeDocument/2006/relationships/slideLayout" Target="../slideLayouts/slideLayout1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34.png"/><Relationship Id="rId3" Type="http://schemas.openxmlformats.org/officeDocument/2006/relationships/image" Target="../media/image24.png"/><Relationship Id="rId7" Type="http://schemas.openxmlformats.org/officeDocument/2006/relationships/image" Target="../media/image28.png"/><Relationship Id="rId12" Type="http://schemas.openxmlformats.org/officeDocument/2006/relationships/image" Target="../media/image33.png"/><Relationship Id="rId2" Type="http://schemas.openxmlformats.org/officeDocument/2006/relationships/image" Target="../media/image19.png"/><Relationship Id="rId1" Type="http://schemas.openxmlformats.org/officeDocument/2006/relationships/slideLayout" Target="../slideLayouts/slideLayout6.xml"/><Relationship Id="rId6" Type="http://schemas.openxmlformats.org/officeDocument/2006/relationships/image" Target="../media/image27.png"/><Relationship Id="rId11" Type="http://schemas.openxmlformats.org/officeDocument/2006/relationships/image" Target="../media/image32.png"/><Relationship Id="rId5" Type="http://schemas.openxmlformats.org/officeDocument/2006/relationships/image" Target="../media/image26.pn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png"/></Relationships>
</file>

<file path=ppt/slides/_rels/slide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image" Target="../media/image35.png"/></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6.png"/><Relationship Id="rId7" Type="http://schemas.openxmlformats.org/officeDocument/2006/relationships/image" Target="../media/image39.svg"/><Relationship Id="rId2" Type="http://schemas.openxmlformats.org/officeDocument/2006/relationships/image" Target="../media/image19.png"/><Relationship Id="rId1" Type="http://schemas.openxmlformats.org/officeDocument/2006/relationships/slideLayout" Target="../slideLayouts/slideLayout6.xml"/><Relationship Id="rId6" Type="http://schemas.openxmlformats.org/officeDocument/2006/relationships/image" Target="../media/image38.png"/><Relationship Id="rId5" Type="http://schemas.microsoft.com/office/2007/relationships/hdphoto" Target="../media/hdphoto1.wdp"/><Relationship Id="rId4" Type="http://schemas.openxmlformats.org/officeDocument/2006/relationships/image" Target="../media/image37.png"/><Relationship Id="rId9" Type="http://schemas.openxmlformats.org/officeDocument/2006/relationships/image" Target="../media/image41.sv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2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8" Type="http://schemas.openxmlformats.org/officeDocument/2006/relationships/image" Target="../media/image49.png"/><Relationship Id="rId13" Type="http://schemas.openxmlformats.org/officeDocument/2006/relationships/image" Target="../media/image54.png"/><Relationship Id="rId3" Type="http://schemas.openxmlformats.org/officeDocument/2006/relationships/image" Target="../media/image44.png"/><Relationship Id="rId7" Type="http://schemas.openxmlformats.org/officeDocument/2006/relationships/image" Target="../media/image48.svg"/><Relationship Id="rId12" Type="http://schemas.openxmlformats.org/officeDocument/2006/relationships/image" Target="../media/image53.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47.png"/><Relationship Id="rId11" Type="http://schemas.openxmlformats.org/officeDocument/2006/relationships/image" Target="../media/image52.png"/><Relationship Id="rId5" Type="http://schemas.openxmlformats.org/officeDocument/2006/relationships/image" Target="../media/image46.png"/><Relationship Id="rId10" Type="http://schemas.openxmlformats.org/officeDocument/2006/relationships/image" Target="../media/image51.svg"/><Relationship Id="rId4" Type="http://schemas.openxmlformats.org/officeDocument/2006/relationships/image" Target="../media/image45.svg"/><Relationship Id="rId9" Type="http://schemas.openxmlformats.org/officeDocument/2006/relationships/image" Target="../media/image50.png"/><Relationship Id="rId14" Type="http://schemas.openxmlformats.org/officeDocument/2006/relationships/image" Target="../media/image55.png"/></Relationships>
</file>

<file path=ppt/slides/_rels/slide4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45.sv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1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 Id="rId9" Type="http://schemas.openxmlformats.org/officeDocument/2006/relationships/image" Target="../media/image18.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1.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6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1.xml"/><Relationship Id="rId1" Type="http://schemas.openxmlformats.org/officeDocument/2006/relationships/slideLayout" Target="../slideLayouts/slideLayout6.xml"/><Relationship Id="rId5" Type="http://schemas.openxmlformats.org/officeDocument/2006/relationships/image" Target="../media/image59.png"/><Relationship Id="rId4" Type="http://schemas.openxmlformats.org/officeDocument/2006/relationships/image" Target="../media/image58.png"/></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1.xml"/></Relationships>
</file>

<file path=ppt/slides/_rels/slide8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7.xml.rels><?xml version="1.0" encoding="UTF-8" standalone="yes"?>
<Relationships xmlns="http://schemas.openxmlformats.org/package/2006/relationships"><Relationship Id="rId3" Type="http://schemas.openxmlformats.org/officeDocument/2006/relationships/image" Target="../media/image64.svg"/><Relationship Id="rId2" Type="http://schemas.openxmlformats.org/officeDocument/2006/relationships/image" Target="../media/image63.png"/><Relationship Id="rId1" Type="http://schemas.openxmlformats.org/officeDocument/2006/relationships/slideLayout" Target="../slideLayouts/slideLayout6.xml"/><Relationship Id="rId6" Type="http://schemas.openxmlformats.org/officeDocument/2006/relationships/image" Target="../media/image66.svg"/><Relationship Id="rId5" Type="http://schemas.openxmlformats.org/officeDocument/2006/relationships/image" Target="../media/image65.png"/><Relationship Id="rId4" Type="http://schemas.openxmlformats.org/officeDocument/2006/relationships/image" Target="../media/image43.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8" Type="http://schemas.openxmlformats.org/officeDocument/2006/relationships/image" Target="../media/image68.svg"/><Relationship Id="rId3" Type="http://schemas.openxmlformats.org/officeDocument/2006/relationships/image" Target="../media/image64.svg"/><Relationship Id="rId7" Type="http://schemas.openxmlformats.org/officeDocument/2006/relationships/image" Target="../media/image67.png"/><Relationship Id="rId2" Type="http://schemas.openxmlformats.org/officeDocument/2006/relationships/image" Target="../media/image63.png"/><Relationship Id="rId1" Type="http://schemas.openxmlformats.org/officeDocument/2006/relationships/slideLayout" Target="../slideLayouts/slideLayout6.xml"/><Relationship Id="rId6" Type="http://schemas.openxmlformats.org/officeDocument/2006/relationships/image" Target="../media/image66.svg"/><Relationship Id="rId5" Type="http://schemas.openxmlformats.org/officeDocument/2006/relationships/image" Target="../media/image65.png"/><Relationship Id="rId4" Type="http://schemas.openxmlformats.org/officeDocument/2006/relationships/image" Target="../media/image43.pn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3" Type="http://schemas.openxmlformats.org/officeDocument/2006/relationships/image" Target="../media/image64.svg"/><Relationship Id="rId2" Type="http://schemas.openxmlformats.org/officeDocument/2006/relationships/image" Target="../media/image63.png"/><Relationship Id="rId1" Type="http://schemas.openxmlformats.org/officeDocument/2006/relationships/slideLayout" Target="../slideLayouts/slideLayout6.xml"/><Relationship Id="rId6" Type="http://schemas.openxmlformats.org/officeDocument/2006/relationships/image" Target="../media/image66.svg"/><Relationship Id="rId5" Type="http://schemas.openxmlformats.org/officeDocument/2006/relationships/image" Target="../media/image65.png"/><Relationship Id="rId4" Type="http://schemas.openxmlformats.org/officeDocument/2006/relationships/image" Target="../media/image43.png"/></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3" Type="http://schemas.openxmlformats.org/officeDocument/2006/relationships/image" Target="../media/image64.svg"/><Relationship Id="rId2" Type="http://schemas.openxmlformats.org/officeDocument/2006/relationships/image" Target="../media/image63.png"/><Relationship Id="rId1" Type="http://schemas.openxmlformats.org/officeDocument/2006/relationships/slideLayout" Target="../slideLayouts/slideLayout6.xml"/><Relationship Id="rId6" Type="http://schemas.openxmlformats.org/officeDocument/2006/relationships/image" Target="../media/image66.svg"/><Relationship Id="rId5" Type="http://schemas.openxmlformats.org/officeDocument/2006/relationships/image" Target="../media/image65.png"/><Relationship Id="rId4" Type="http://schemas.openxmlformats.org/officeDocument/2006/relationships/image" Target="../media/image43.png"/></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3" Type="http://schemas.openxmlformats.org/officeDocument/2006/relationships/image" Target="../media/image64.svg"/><Relationship Id="rId2" Type="http://schemas.openxmlformats.org/officeDocument/2006/relationships/image" Target="../media/image63.png"/><Relationship Id="rId1" Type="http://schemas.openxmlformats.org/officeDocument/2006/relationships/slideLayout" Target="../slideLayouts/slideLayout6.xml"/><Relationship Id="rId6" Type="http://schemas.openxmlformats.org/officeDocument/2006/relationships/image" Target="../media/image66.svg"/><Relationship Id="rId5" Type="http://schemas.openxmlformats.org/officeDocument/2006/relationships/image" Target="../media/image65.png"/><Relationship Id="rId4" Type="http://schemas.openxmlformats.org/officeDocument/2006/relationships/image" Target="../media/image43.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B9E6681C-B0C1-4F55-A699-805F6B00FB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82352" y="0"/>
            <a:ext cx="795472" cy="7954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37681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1D7DB-34D1-4ADB-BA17-C5925F0D6751}"/>
              </a:ext>
            </a:extLst>
          </p:cNvPr>
          <p:cNvSpPr>
            <a:spLocks noGrp="1"/>
          </p:cNvSpPr>
          <p:nvPr>
            <p:ph type="title"/>
          </p:nvPr>
        </p:nvSpPr>
        <p:spPr/>
        <p:txBody>
          <a:bodyPr/>
          <a:lstStyle/>
          <a:p>
            <a:r>
              <a:rPr lang="en-US" dirty="0"/>
              <a:t>Azure Cosmos DB</a:t>
            </a:r>
          </a:p>
        </p:txBody>
      </p:sp>
      <p:sp>
        <p:nvSpPr>
          <p:cNvPr id="3" name="Text Placeholder 2">
            <a:extLst>
              <a:ext uri="{FF2B5EF4-FFF2-40B4-BE49-F238E27FC236}">
                <a16:creationId xmlns:a16="http://schemas.microsoft.com/office/drawing/2014/main" id="{8F0E29AA-B16F-41D3-92BE-EF1B9A9F4390}"/>
              </a:ext>
            </a:extLst>
          </p:cNvPr>
          <p:cNvSpPr>
            <a:spLocks noGrp="1"/>
          </p:cNvSpPr>
          <p:nvPr>
            <p:ph type="body" sz="quarter" idx="10"/>
          </p:nvPr>
        </p:nvSpPr>
        <p:spPr/>
        <p:txBody>
          <a:bodyPr>
            <a:normAutofit lnSpcReduction="10000"/>
          </a:bodyPr>
          <a:lstStyle/>
          <a:p>
            <a:r>
              <a:rPr lang="en-US" dirty="0"/>
              <a:t>A globally distributed, massively scalable, multi-model database service</a:t>
            </a:r>
          </a:p>
        </p:txBody>
      </p:sp>
      <p:pic>
        <p:nvPicPr>
          <p:cNvPr id="4" name="Picture 3">
            <a:extLst>
              <a:ext uri="{FF2B5EF4-FFF2-40B4-BE49-F238E27FC236}">
                <a16:creationId xmlns:a16="http://schemas.microsoft.com/office/drawing/2014/main" id="{81143F09-5B44-4F05-A247-49EBE9D95E19}"/>
              </a:ext>
            </a:extLst>
          </p:cNvPr>
          <p:cNvPicPr>
            <a:picLocks noChangeAspect="1"/>
          </p:cNvPicPr>
          <p:nvPr/>
        </p:nvPicPr>
        <p:blipFill rotWithShape="1">
          <a:blip r:embed="rId3"/>
          <a:srcRect b="68768"/>
          <a:stretch/>
        </p:blipFill>
        <p:spPr>
          <a:xfrm>
            <a:off x="1133426" y="5547982"/>
            <a:ext cx="9925148" cy="1310018"/>
          </a:xfrm>
          <a:prstGeom prst="rect">
            <a:avLst/>
          </a:prstGeom>
        </p:spPr>
      </p:pic>
      <p:sp>
        <p:nvSpPr>
          <p:cNvPr id="5" name="Freeform: Shape 4">
            <a:extLst>
              <a:ext uri="{FF2B5EF4-FFF2-40B4-BE49-F238E27FC236}">
                <a16:creationId xmlns:a16="http://schemas.microsoft.com/office/drawing/2014/main" id="{7B8C8ADB-38D3-48DB-ABCC-78FDFD307C67}"/>
              </a:ext>
            </a:extLst>
          </p:cNvPr>
          <p:cNvSpPr/>
          <p:nvPr/>
        </p:nvSpPr>
        <p:spPr>
          <a:xfrm>
            <a:off x="1349" y="5144324"/>
            <a:ext cx="12189302" cy="17455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6" name="Group 5">
            <a:extLst>
              <a:ext uri="{FF2B5EF4-FFF2-40B4-BE49-F238E27FC236}">
                <a16:creationId xmlns:a16="http://schemas.microsoft.com/office/drawing/2014/main" id="{162A3B2A-6663-4CBB-8D04-05F0E2786F10}"/>
              </a:ext>
            </a:extLst>
          </p:cNvPr>
          <p:cNvGrpSpPr/>
          <p:nvPr/>
        </p:nvGrpSpPr>
        <p:grpSpPr>
          <a:xfrm>
            <a:off x="9278176" y="6154848"/>
            <a:ext cx="223240" cy="433634"/>
            <a:chOff x="9576336" y="6019901"/>
            <a:chExt cx="223240" cy="433634"/>
          </a:xfrm>
        </p:grpSpPr>
        <p:sp>
          <p:nvSpPr>
            <p:cNvPr id="7" name="Freeform: Shape 411">
              <a:extLst>
                <a:ext uri="{FF2B5EF4-FFF2-40B4-BE49-F238E27FC236}">
                  <a16:creationId xmlns:a16="http://schemas.microsoft.com/office/drawing/2014/main" id="{9C188D5F-7714-42E8-BE4E-2E3FD50E8C78}"/>
                </a:ext>
              </a:extLst>
            </p:cNvPr>
            <p:cNvSpPr/>
            <p:nvPr/>
          </p:nvSpPr>
          <p:spPr>
            <a:xfrm>
              <a:off x="9620313"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8" name="Group 7">
              <a:extLst>
                <a:ext uri="{FF2B5EF4-FFF2-40B4-BE49-F238E27FC236}">
                  <a16:creationId xmlns:a16="http://schemas.microsoft.com/office/drawing/2014/main" id="{D2C56839-469D-459A-BEEE-4304E248B85C}"/>
                </a:ext>
              </a:extLst>
            </p:cNvPr>
            <p:cNvGrpSpPr/>
            <p:nvPr/>
          </p:nvGrpSpPr>
          <p:grpSpPr>
            <a:xfrm>
              <a:off x="9576336" y="6019901"/>
              <a:ext cx="223240" cy="357070"/>
              <a:chOff x="9523117" y="5842588"/>
              <a:chExt cx="329677" cy="527319"/>
            </a:xfrm>
          </p:grpSpPr>
          <p:sp>
            <p:nvSpPr>
              <p:cNvPr id="9" name="Oval 903">
                <a:extLst>
                  <a:ext uri="{FF2B5EF4-FFF2-40B4-BE49-F238E27FC236}">
                    <a16:creationId xmlns:a16="http://schemas.microsoft.com/office/drawing/2014/main" id="{45976793-270B-4D54-952C-B1180390170D}"/>
                  </a:ext>
                </a:extLst>
              </p:cNvPr>
              <p:cNvSpPr/>
              <p:nvPr/>
            </p:nvSpPr>
            <p:spPr>
              <a:xfrm>
                <a:off x="9591504"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0" name="Freeform 5">
                <a:extLst>
                  <a:ext uri="{FF2B5EF4-FFF2-40B4-BE49-F238E27FC236}">
                    <a16:creationId xmlns:a16="http://schemas.microsoft.com/office/drawing/2014/main" id="{451E75AE-14FE-4C51-B23C-E84A1624CEC9}"/>
                  </a:ext>
                </a:extLst>
              </p:cNvPr>
              <p:cNvSpPr>
                <a:spLocks noEditPoints="1"/>
              </p:cNvSpPr>
              <p:nvPr/>
            </p:nvSpPr>
            <p:spPr bwMode="auto">
              <a:xfrm>
                <a:off x="9523117"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1" name="Group 10">
            <a:extLst>
              <a:ext uri="{FF2B5EF4-FFF2-40B4-BE49-F238E27FC236}">
                <a16:creationId xmlns:a16="http://schemas.microsoft.com/office/drawing/2014/main" id="{DF485521-9691-4BD4-AB89-183A4143AA7B}"/>
              </a:ext>
            </a:extLst>
          </p:cNvPr>
          <p:cNvGrpSpPr/>
          <p:nvPr/>
        </p:nvGrpSpPr>
        <p:grpSpPr>
          <a:xfrm>
            <a:off x="7468054" y="6382515"/>
            <a:ext cx="223240" cy="431604"/>
            <a:chOff x="7468054" y="6382515"/>
            <a:chExt cx="223240" cy="431604"/>
          </a:xfrm>
        </p:grpSpPr>
        <p:sp>
          <p:nvSpPr>
            <p:cNvPr id="12" name="Freeform: Shape 411">
              <a:extLst>
                <a:ext uri="{FF2B5EF4-FFF2-40B4-BE49-F238E27FC236}">
                  <a16:creationId xmlns:a16="http://schemas.microsoft.com/office/drawing/2014/main" id="{2AEDC58F-84CB-47F6-8D9C-3218598F050C}"/>
                </a:ext>
              </a:extLst>
            </p:cNvPr>
            <p:cNvSpPr/>
            <p:nvPr/>
          </p:nvSpPr>
          <p:spPr>
            <a:xfrm>
              <a:off x="7512031" y="6678832"/>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3" name="Group 12">
              <a:extLst>
                <a:ext uri="{FF2B5EF4-FFF2-40B4-BE49-F238E27FC236}">
                  <a16:creationId xmlns:a16="http://schemas.microsoft.com/office/drawing/2014/main" id="{BD9A07F7-E14E-4F50-88FB-99D8E79AC177}"/>
                </a:ext>
              </a:extLst>
            </p:cNvPr>
            <p:cNvGrpSpPr/>
            <p:nvPr/>
          </p:nvGrpSpPr>
          <p:grpSpPr>
            <a:xfrm>
              <a:off x="7468054" y="6382515"/>
              <a:ext cx="223240" cy="357070"/>
              <a:chOff x="7414835" y="6205202"/>
              <a:chExt cx="329677" cy="527319"/>
            </a:xfrm>
          </p:grpSpPr>
          <p:sp>
            <p:nvSpPr>
              <p:cNvPr id="14" name="Oval 13">
                <a:extLst>
                  <a:ext uri="{FF2B5EF4-FFF2-40B4-BE49-F238E27FC236}">
                    <a16:creationId xmlns:a16="http://schemas.microsoft.com/office/drawing/2014/main" id="{7B7B6500-E4EF-432F-8950-24F954A09CF8}"/>
                  </a:ext>
                </a:extLst>
              </p:cNvPr>
              <p:cNvSpPr/>
              <p:nvPr/>
            </p:nvSpPr>
            <p:spPr>
              <a:xfrm>
                <a:off x="7483222" y="6265690"/>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5" name="Freeform 5">
                <a:extLst>
                  <a:ext uri="{FF2B5EF4-FFF2-40B4-BE49-F238E27FC236}">
                    <a16:creationId xmlns:a16="http://schemas.microsoft.com/office/drawing/2014/main" id="{611FA3EC-7B4F-4AB0-83A5-6A203388E7FF}"/>
                  </a:ext>
                </a:extLst>
              </p:cNvPr>
              <p:cNvSpPr>
                <a:spLocks noEditPoints="1"/>
              </p:cNvSpPr>
              <p:nvPr/>
            </p:nvSpPr>
            <p:spPr bwMode="auto">
              <a:xfrm>
                <a:off x="7414835" y="6205202"/>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6" name="Group 15">
            <a:extLst>
              <a:ext uri="{FF2B5EF4-FFF2-40B4-BE49-F238E27FC236}">
                <a16:creationId xmlns:a16="http://schemas.microsoft.com/office/drawing/2014/main" id="{5336D209-F693-4279-9C5F-E73846CF80C8}"/>
              </a:ext>
            </a:extLst>
          </p:cNvPr>
          <p:cNvGrpSpPr/>
          <p:nvPr/>
        </p:nvGrpSpPr>
        <p:grpSpPr>
          <a:xfrm>
            <a:off x="6207483" y="5803084"/>
            <a:ext cx="223240" cy="433634"/>
            <a:chOff x="6393022" y="6019901"/>
            <a:chExt cx="223240" cy="433634"/>
          </a:xfrm>
        </p:grpSpPr>
        <p:sp>
          <p:nvSpPr>
            <p:cNvPr id="17" name="Freeform: Shape 411">
              <a:extLst>
                <a:ext uri="{FF2B5EF4-FFF2-40B4-BE49-F238E27FC236}">
                  <a16:creationId xmlns:a16="http://schemas.microsoft.com/office/drawing/2014/main" id="{A5B4045A-B578-43F9-92E7-A6DF8EFEE8A8}"/>
                </a:ext>
              </a:extLst>
            </p:cNvPr>
            <p:cNvSpPr/>
            <p:nvPr/>
          </p:nvSpPr>
          <p:spPr>
            <a:xfrm>
              <a:off x="6436999"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8" name="Group 17">
              <a:extLst>
                <a:ext uri="{FF2B5EF4-FFF2-40B4-BE49-F238E27FC236}">
                  <a16:creationId xmlns:a16="http://schemas.microsoft.com/office/drawing/2014/main" id="{7DB3AFEC-AD0E-4F33-B895-DDBC3886982A}"/>
                </a:ext>
              </a:extLst>
            </p:cNvPr>
            <p:cNvGrpSpPr/>
            <p:nvPr/>
          </p:nvGrpSpPr>
          <p:grpSpPr>
            <a:xfrm>
              <a:off x="6393022" y="6019901"/>
              <a:ext cx="223240" cy="357070"/>
              <a:chOff x="6339803" y="5842588"/>
              <a:chExt cx="329677" cy="527319"/>
            </a:xfrm>
          </p:grpSpPr>
          <p:sp>
            <p:nvSpPr>
              <p:cNvPr id="19" name="Oval 27">
                <a:extLst>
                  <a:ext uri="{FF2B5EF4-FFF2-40B4-BE49-F238E27FC236}">
                    <a16:creationId xmlns:a16="http://schemas.microsoft.com/office/drawing/2014/main" id="{5749A51C-6597-40C1-9135-CEFE8D81987A}"/>
                  </a:ext>
                </a:extLst>
              </p:cNvPr>
              <p:cNvSpPr/>
              <p:nvPr/>
            </p:nvSpPr>
            <p:spPr>
              <a:xfrm>
                <a:off x="6408190"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0" name="Freeform 5">
                <a:extLst>
                  <a:ext uri="{FF2B5EF4-FFF2-40B4-BE49-F238E27FC236}">
                    <a16:creationId xmlns:a16="http://schemas.microsoft.com/office/drawing/2014/main" id="{BDAE30C2-58CC-4115-8C3B-E2A857A3927F}"/>
                  </a:ext>
                </a:extLst>
              </p:cNvPr>
              <p:cNvSpPr>
                <a:spLocks noEditPoints="1"/>
              </p:cNvSpPr>
              <p:nvPr/>
            </p:nvSpPr>
            <p:spPr bwMode="auto">
              <a:xfrm>
                <a:off x="6339803"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1" name="Group 20">
            <a:extLst>
              <a:ext uri="{FF2B5EF4-FFF2-40B4-BE49-F238E27FC236}">
                <a16:creationId xmlns:a16="http://schemas.microsoft.com/office/drawing/2014/main" id="{2DE803FF-375B-45AC-8AF4-7C44D43DF599}"/>
              </a:ext>
            </a:extLst>
          </p:cNvPr>
          <p:cNvGrpSpPr/>
          <p:nvPr/>
        </p:nvGrpSpPr>
        <p:grpSpPr>
          <a:xfrm>
            <a:off x="2183561" y="6187406"/>
            <a:ext cx="223240" cy="450322"/>
            <a:chOff x="2418475" y="6242316"/>
            <a:chExt cx="223240" cy="450322"/>
          </a:xfrm>
        </p:grpSpPr>
        <p:sp>
          <p:nvSpPr>
            <p:cNvPr id="22" name="Freeform: Shape 411">
              <a:extLst>
                <a:ext uri="{FF2B5EF4-FFF2-40B4-BE49-F238E27FC236}">
                  <a16:creationId xmlns:a16="http://schemas.microsoft.com/office/drawing/2014/main" id="{3E396B78-A3DB-4864-B35A-782ED2C79B3B}"/>
                </a:ext>
              </a:extLst>
            </p:cNvPr>
            <p:cNvSpPr/>
            <p:nvPr/>
          </p:nvSpPr>
          <p:spPr>
            <a:xfrm>
              <a:off x="2462452" y="6557351"/>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3" name="Group 22">
              <a:extLst>
                <a:ext uri="{FF2B5EF4-FFF2-40B4-BE49-F238E27FC236}">
                  <a16:creationId xmlns:a16="http://schemas.microsoft.com/office/drawing/2014/main" id="{DE2E2C2B-C6C9-4AF3-B7A7-926E5B50EBF5}"/>
                </a:ext>
              </a:extLst>
            </p:cNvPr>
            <p:cNvGrpSpPr/>
            <p:nvPr/>
          </p:nvGrpSpPr>
          <p:grpSpPr>
            <a:xfrm>
              <a:off x="2418475" y="6242316"/>
              <a:ext cx="223240" cy="357070"/>
              <a:chOff x="2365256" y="6065003"/>
              <a:chExt cx="329677" cy="527319"/>
            </a:xfrm>
          </p:grpSpPr>
          <p:sp>
            <p:nvSpPr>
              <p:cNvPr id="24" name="Oval 6">
                <a:extLst>
                  <a:ext uri="{FF2B5EF4-FFF2-40B4-BE49-F238E27FC236}">
                    <a16:creationId xmlns:a16="http://schemas.microsoft.com/office/drawing/2014/main" id="{1DD91B2A-EDC4-42DE-B8E6-869BEEBFA6AD}"/>
                  </a:ext>
                </a:extLst>
              </p:cNvPr>
              <p:cNvSpPr/>
              <p:nvPr/>
            </p:nvSpPr>
            <p:spPr>
              <a:xfrm>
                <a:off x="2433643" y="6144209"/>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5" name="Freeform 5">
                <a:extLst>
                  <a:ext uri="{FF2B5EF4-FFF2-40B4-BE49-F238E27FC236}">
                    <a16:creationId xmlns:a16="http://schemas.microsoft.com/office/drawing/2014/main" id="{C0C5A358-A9AE-40CB-BB1E-465101E49D4F}"/>
                  </a:ext>
                </a:extLst>
              </p:cNvPr>
              <p:cNvSpPr>
                <a:spLocks noEditPoints="1"/>
              </p:cNvSpPr>
              <p:nvPr/>
            </p:nvSpPr>
            <p:spPr bwMode="auto">
              <a:xfrm>
                <a:off x="2365256" y="6065003"/>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sp>
        <p:nvSpPr>
          <p:cNvPr id="26" name="TextBox 25">
            <a:extLst>
              <a:ext uri="{FF2B5EF4-FFF2-40B4-BE49-F238E27FC236}">
                <a16:creationId xmlns:a16="http://schemas.microsoft.com/office/drawing/2014/main" id="{054B3876-05BA-4645-84CA-B8CDEB56F865}"/>
              </a:ext>
            </a:extLst>
          </p:cNvPr>
          <p:cNvSpPr txBox="1"/>
          <p:nvPr/>
        </p:nvSpPr>
        <p:spPr>
          <a:xfrm>
            <a:off x="2924533" y="1865746"/>
            <a:ext cx="6565900" cy="1754326"/>
          </a:xfrm>
          <a:prstGeom prst="rect">
            <a:avLst/>
          </a:prstGeom>
          <a:noFill/>
        </p:spPr>
        <p:txBody>
          <a:bodyPr wrap="square" rtlCol="0">
            <a:spAutoFit/>
          </a:bodyPr>
          <a:lstStyle/>
          <a:p>
            <a:pPr algn="ctr"/>
            <a:r>
              <a:rPr lang="en-US" sz="5400" b="1" dirty="0">
                <a:solidFill>
                  <a:srgbClr val="2B4370"/>
                </a:solidFill>
              </a:rPr>
              <a:t>Elastic scale out of storage &amp; throughput</a:t>
            </a:r>
          </a:p>
        </p:txBody>
      </p:sp>
      <p:sp>
        <p:nvSpPr>
          <p:cNvPr id="27" name="TextBox 26">
            <a:extLst>
              <a:ext uri="{FF2B5EF4-FFF2-40B4-BE49-F238E27FC236}">
                <a16:creationId xmlns:a16="http://schemas.microsoft.com/office/drawing/2014/main" id="{3DD96B38-1CCB-45BA-8129-2FCC0F6E3C18}"/>
              </a:ext>
            </a:extLst>
          </p:cNvPr>
          <p:cNvSpPr txBox="1"/>
          <p:nvPr/>
        </p:nvSpPr>
        <p:spPr>
          <a:xfrm>
            <a:off x="530669" y="5332684"/>
            <a:ext cx="111761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Turnkey global </a:t>
            </a:r>
            <a:b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distribution</a:t>
            </a:r>
          </a:p>
        </p:txBody>
      </p:sp>
    </p:spTree>
    <p:extLst>
      <p:ext uri="{BB962C8B-B14F-4D97-AF65-F5344CB8AC3E}">
        <p14:creationId xmlns:p14="http://schemas.microsoft.com/office/powerpoint/2010/main" val="2904323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91EFCA-BFC4-4A9B-95A5-95D9BC9B9227}"/>
              </a:ext>
            </a:extLst>
          </p:cNvPr>
          <p:cNvSpPr>
            <a:spLocks noGrp="1"/>
          </p:cNvSpPr>
          <p:nvPr>
            <p:ph type="title"/>
          </p:nvPr>
        </p:nvSpPr>
        <p:spPr/>
        <p:txBody>
          <a:bodyPr/>
          <a:lstStyle/>
          <a:p>
            <a:r>
              <a:rPr lang="en-US" dirty="0"/>
              <a:t>Wrap-Up</a:t>
            </a:r>
          </a:p>
        </p:txBody>
      </p:sp>
      <p:sp>
        <p:nvSpPr>
          <p:cNvPr id="3" name="Content Placeholder 2">
            <a:extLst>
              <a:ext uri="{FF2B5EF4-FFF2-40B4-BE49-F238E27FC236}">
                <a16:creationId xmlns:a16="http://schemas.microsoft.com/office/drawing/2014/main" id="{F2CF0577-78EF-4E6B-96BC-891F84C37D93}"/>
              </a:ext>
            </a:extLst>
          </p:cNvPr>
          <p:cNvSpPr>
            <a:spLocks noGrp="1"/>
          </p:cNvSpPr>
          <p:nvPr>
            <p:ph idx="1"/>
          </p:nvPr>
        </p:nvSpPr>
        <p:spPr/>
        <p:txBody>
          <a:bodyPr>
            <a:normAutofit/>
          </a:bodyPr>
          <a:lstStyle/>
          <a:p>
            <a:r>
              <a:rPr lang="en-US" sz="3200" dirty="0"/>
              <a:t>Azure Cosmos DB</a:t>
            </a:r>
          </a:p>
          <a:p>
            <a:r>
              <a:rPr lang="en-US" sz="3200" dirty="0"/>
              <a:t>Change feed is the unsung here of Cosmos DB</a:t>
            </a:r>
          </a:p>
          <a:p>
            <a:r>
              <a:rPr lang="en-US" sz="3200" dirty="0"/>
              <a:t>Supported APIs and client SDKs</a:t>
            </a:r>
          </a:p>
          <a:p>
            <a:r>
              <a:rPr lang="en-US" sz="3200" dirty="0"/>
              <a:t>Current limitations</a:t>
            </a:r>
          </a:p>
          <a:p>
            <a:pPr lvl="1"/>
            <a:r>
              <a:rPr lang="en-US" sz="3200" dirty="0"/>
              <a:t>Intermediate Updates</a:t>
            </a:r>
          </a:p>
          <a:p>
            <a:pPr lvl="1"/>
            <a:r>
              <a:rPr lang="en-US" sz="3200" dirty="0"/>
              <a:t>Guaranteed Order</a:t>
            </a:r>
          </a:p>
          <a:p>
            <a:pPr lvl="1"/>
            <a:r>
              <a:rPr lang="en-US" sz="3200" dirty="0"/>
              <a:t>Deletes</a:t>
            </a:r>
          </a:p>
        </p:txBody>
      </p:sp>
      <p:sp>
        <p:nvSpPr>
          <p:cNvPr id="4" name="Text Placeholder 3">
            <a:extLst>
              <a:ext uri="{FF2B5EF4-FFF2-40B4-BE49-F238E27FC236}">
                <a16:creationId xmlns:a16="http://schemas.microsoft.com/office/drawing/2014/main" id="{90939711-49E4-471D-A845-A6DFDE51C3A7}"/>
              </a:ext>
            </a:extLst>
          </p:cNvPr>
          <p:cNvSpPr>
            <a:spLocks noGrp="1"/>
          </p:cNvSpPr>
          <p:nvPr>
            <p:ph type="body" sz="quarter" idx="10"/>
          </p:nvPr>
        </p:nvSpPr>
        <p:spPr/>
        <p:txBody>
          <a:bodyPr>
            <a:normAutofit lnSpcReduction="10000"/>
          </a:bodyPr>
          <a:lstStyle/>
          <a:p>
            <a:r>
              <a:rPr lang="en-US" dirty="0"/>
              <a:t>Ch-</a:t>
            </a:r>
            <a:r>
              <a:rPr lang="en-US" dirty="0" err="1"/>
              <a:t>ch</a:t>
            </a:r>
            <a:r>
              <a:rPr lang="en-US" dirty="0"/>
              <a:t>-</a:t>
            </a:r>
            <a:r>
              <a:rPr lang="en-US" dirty="0" err="1"/>
              <a:t>ch</a:t>
            </a:r>
            <a:r>
              <a:rPr lang="en-US" dirty="0"/>
              <a:t>-changes: Tracing Changes in Azure Cosmos DB</a:t>
            </a:r>
          </a:p>
        </p:txBody>
      </p:sp>
    </p:spTree>
    <p:extLst>
      <p:ext uri="{BB962C8B-B14F-4D97-AF65-F5344CB8AC3E}">
        <p14:creationId xmlns:p14="http://schemas.microsoft.com/office/powerpoint/2010/main" val="4210843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500"/>
                                        <p:tgtEl>
                                          <p:spTgt spid="3">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fade">
                                      <p:cBhvr>
                                        <p:cTn id="12" dur="500"/>
                                        <p:tgtEl>
                                          <p:spTgt spid="3">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animEffect transition="in" filter="fade">
                                      <p:cBhvr>
                                        <p:cTn id="17" dur="500"/>
                                        <p:tgtEl>
                                          <p:spTgt spid="3">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91EFCA-BFC4-4A9B-95A5-95D9BC9B9227}"/>
              </a:ext>
            </a:extLst>
          </p:cNvPr>
          <p:cNvSpPr>
            <a:spLocks noGrp="1"/>
          </p:cNvSpPr>
          <p:nvPr>
            <p:ph type="title"/>
          </p:nvPr>
        </p:nvSpPr>
        <p:spPr/>
        <p:txBody>
          <a:bodyPr/>
          <a:lstStyle/>
          <a:p>
            <a:r>
              <a:rPr lang="en-US" dirty="0"/>
              <a:t>Wrap-Up</a:t>
            </a:r>
          </a:p>
        </p:txBody>
      </p:sp>
      <p:sp>
        <p:nvSpPr>
          <p:cNvPr id="3" name="Content Placeholder 2">
            <a:extLst>
              <a:ext uri="{FF2B5EF4-FFF2-40B4-BE49-F238E27FC236}">
                <a16:creationId xmlns:a16="http://schemas.microsoft.com/office/drawing/2014/main" id="{F2CF0577-78EF-4E6B-96BC-891F84C37D93}"/>
              </a:ext>
            </a:extLst>
          </p:cNvPr>
          <p:cNvSpPr>
            <a:spLocks noGrp="1"/>
          </p:cNvSpPr>
          <p:nvPr>
            <p:ph idx="1"/>
          </p:nvPr>
        </p:nvSpPr>
        <p:spPr/>
        <p:txBody>
          <a:bodyPr>
            <a:normAutofit/>
          </a:bodyPr>
          <a:lstStyle/>
          <a:p>
            <a:r>
              <a:rPr lang="en-US" sz="3200" dirty="0"/>
              <a:t>Azure Cosmos DB</a:t>
            </a:r>
          </a:p>
          <a:p>
            <a:r>
              <a:rPr lang="en-US" sz="3200" dirty="0"/>
              <a:t>Change feed is the unsung here of Cosmos DB</a:t>
            </a:r>
          </a:p>
          <a:p>
            <a:r>
              <a:rPr lang="en-US" sz="3200" dirty="0"/>
              <a:t>Supported APIs and client SDKs</a:t>
            </a:r>
          </a:p>
          <a:p>
            <a:r>
              <a:rPr lang="en-US" sz="3200" dirty="0"/>
              <a:t>Current limitations</a:t>
            </a:r>
          </a:p>
          <a:p>
            <a:pPr lvl="1"/>
            <a:r>
              <a:rPr lang="en-US" sz="3200" dirty="0"/>
              <a:t>Intermediate Updates</a:t>
            </a:r>
          </a:p>
          <a:p>
            <a:pPr lvl="1"/>
            <a:r>
              <a:rPr lang="en-US" sz="3200" dirty="0"/>
              <a:t>Guaranteed Order</a:t>
            </a:r>
          </a:p>
          <a:p>
            <a:pPr lvl="1"/>
            <a:r>
              <a:rPr lang="en-US" sz="3200" dirty="0"/>
              <a:t>Deletes</a:t>
            </a:r>
          </a:p>
          <a:p>
            <a:r>
              <a:rPr lang="en-US" sz="3200" dirty="0"/>
              <a:t>Three processes for reading the change feed</a:t>
            </a:r>
          </a:p>
        </p:txBody>
      </p:sp>
      <p:sp>
        <p:nvSpPr>
          <p:cNvPr id="4" name="Text Placeholder 3">
            <a:extLst>
              <a:ext uri="{FF2B5EF4-FFF2-40B4-BE49-F238E27FC236}">
                <a16:creationId xmlns:a16="http://schemas.microsoft.com/office/drawing/2014/main" id="{90939711-49E4-471D-A845-A6DFDE51C3A7}"/>
              </a:ext>
            </a:extLst>
          </p:cNvPr>
          <p:cNvSpPr>
            <a:spLocks noGrp="1"/>
          </p:cNvSpPr>
          <p:nvPr>
            <p:ph type="body" sz="quarter" idx="10"/>
          </p:nvPr>
        </p:nvSpPr>
        <p:spPr/>
        <p:txBody>
          <a:bodyPr>
            <a:normAutofit lnSpcReduction="10000"/>
          </a:bodyPr>
          <a:lstStyle/>
          <a:p>
            <a:r>
              <a:rPr lang="en-US" dirty="0"/>
              <a:t>Ch-</a:t>
            </a:r>
            <a:r>
              <a:rPr lang="en-US" dirty="0" err="1"/>
              <a:t>ch</a:t>
            </a:r>
            <a:r>
              <a:rPr lang="en-US" dirty="0"/>
              <a:t>-</a:t>
            </a:r>
            <a:r>
              <a:rPr lang="en-US" dirty="0" err="1"/>
              <a:t>ch</a:t>
            </a:r>
            <a:r>
              <a:rPr lang="en-US" dirty="0"/>
              <a:t>-changes: Tracing Changes in Azure Cosmos DB</a:t>
            </a:r>
          </a:p>
        </p:txBody>
      </p:sp>
    </p:spTree>
    <p:extLst>
      <p:ext uri="{BB962C8B-B14F-4D97-AF65-F5344CB8AC3E}">
        <p14:creationId xmlns:p14="http://schemas.microsoft.com/office/powerpoint/2010/main" val="528947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animEffect transition="in" filter="fade">
                                      <p:cBhvr>
                                        <p:cTn id="7"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91EFCA-BFC4-4A9B-95A5-95D9BC9B9227}"/>
              </a:ext>
            </a:extLst>
          </p:cNvPr>
          <p:cNvSpPr>
            <a:spLocks noGrp="1"/>
          </p:cNvSpPr>
          <p:nvPr>
            <p:ph type="title"/>
          </p:nvPr>
        </p:nvSpPr>
        <p:spPr/>
        <p:txBody>
          <a:bodyPr/>
          <a:lstStyle/>
          <a:p>
            <a:r>
              <a:rPr lang="en-US" dirty="0"/>
              <a:t>Wrap-Up</a:t>
            </a:r>
          </a:p>
        </p:txBody>
      </p:sp>
      <p:sp>
        <p:nvSpPr>
          <p:cNvPr id="3" name="Content Placeholder 2">
            <a:extLst>
              <a:ext uri="{FF2B5EF4-FFF2-40B4-BE49-F238E27FC236}">
                <a16:creationId xmlns:a16="http://schemas.microsoft.com/office/drawing/2014/main" id="{F2CF0577-78EF-4E6B-96BC-891F84C37D93}"/>
              </a:ext>
            </a:extLst>
          </p:cNvPr>
          <p:cNvSpPr>
            <a:spLocks noGrp="1"/>
          </p:cNvSpPr>
          <p:nvPr>
            <p:ph idx="1"/>
          </p:nvPr>
        </p:nvSpPr>
        <p:spPr/>
        <p:txBody>
          <a:bodyPr>
            <a:normAutofit/>
          </a:bodyPr>
          <a:lstStyle/>
          <a:p>
            <a:r>
              <a:rPr lang="en-US" sz="3200" dirty="0"/>
              <a:t>Azure Cosmos DB</a:t>
            </a:r>
          </a:p>
          <a:p>
            <a:r>
              <a:rPr lang="en-US" sz="3200" dirty="0"/>
              <a:t>Change feed is the unsung here of Cosmos DB</a:t>
            </a:r>
          </a:p>
          <a:p>
            <a:r>
              <a:rPr lang="en-US" sz="3200" dirty="0"/>
              <a:t>Supported APIs and client SDKs</a:t>
            </a:r>
          </a:p>
          <a:p>
            <a:r>
              <a:rPr lang="en-US" sz="3200" dirty="0"/>
              <a:t>Current limitations</a:t>
            </a:r>
          </a:p>
          <a:p>
            <a:pPr lvl="1"/>
            <a:r>
              <a:rPr lang="en-US" sz="3200" dirty="0"/>
              <a:t>Intermediate Updates</a:t>
            </a:r>
          </a:p>
          <a:p>
            <a:pPr lvl="1"/>
            <a:r>
              <a:rPr lang="en-US" sz="3200" dirty="0"/>
              <a:t>Guaranteed Order</a:t>
            </a:r>
          </a:p>
          <a:p>
            <a:pPr lvl="1"/>
            <a:r>
              <a:rPr lang="en-US" sz="3200" dirty="0"/>
              <a:t>Deletes</a:t>
            </a:r>
          </a:p>
          <a:p>
            <a:r>
              <a:rPr lang="en-US" sz="3200" dirty="0"/>
              <a:t>Three processes for reading the change feed</a:t>
            </a:r>
          </a:p>
          <a:p>
            <a:r>
              <a:rPr lang="en-US" sz="3200" dirty="0"/>
              <a:t>Common patterns</a:t>
            </a:r>
          </a:p>
        </p:txBody>
      </p:sp>
      <p:sp>
        <p:nvSpPr>
          <p:cNvPr id="4" name="Text Placeholder 3">
            <a:extLst>
              <a:ext uri="{FF2B5EF4-FFF2-40B4-BE49-F238E27FC236}">
                <a16:creationId xmlns:a16="http://schemas.microsoft.com/office/drawing/2014/main" id="{90939711-49E4-471D-A845-A6DFDE51C3A7}"/>
              </a:ext>
            </a:extLst>
          </p:cNvPr>
          <p:cNvSpPr>
            <a:spLocks noGrp="1"/>
          </p:cNvSpPr>
          <p:nvPr>
            <p:ph type="body" sz="quarter" idx="10"/>
          </p:nvPr>
        </p:nvSpPr>
        <p:spPr/>
        <p:txBody>
          <a:bodyPr>
            <a:normAutofit lnSpcReduction="10000"/>
          </a:bodyPr>
          <a:lstStyle/>
          <a:p>
            <a:r>
              <a:rPr lang="en-US" dirty="0"/>
              <a:t>Ch-</a:t>
            </a:r>
            <a:r>
              <a:rPr lang="en-US" dirty="0" err="1"/>
              <a:t>ch</a:t>
            </a:r>
            <a:r>
              <a:rPr lang="en-US" dirty="0"/>
              <a:t>-</a:t>
            </a:r>
            <a:r>
              <a:rPr lang="en-US" dirty="0" err="1"/>
              <a:t>ch</a:t>
            </a:r>
            <a:r>
              <a:rPr lang="en-US" dirty="0"/>
              <a:t>-changes: Tracing Changes in Azure Cosmos DB</a:t>
            </a:r>
          </a:p>
        </p:txBody>
      </p:sp>
    </p:spTree>
    <p:extLst>
      <p:ext uri="{BB962C8B-B14F-4D97-AF65-F5344CB8AC3E}">
        <p14:creationId xmlns:p14="http://schemas.microsoft.com/office/powerpoint/2010/main" val="903768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8" end="8"/>
                                            </p:txEl>
                                          </p:spTgt>
                                        </p:tgtEl>
                                        <p:attrNameLst>
                                          <p:attrName>style.visibility</p:attrName>
                                        </p:attrNameLst>
                                      </p:cBhvr>
                                      <p:to>
                                        <p:strVal val="visible"/>
                                      </p:to>
                                    </p:set>
                                    <p:animEffect transition="in" filter="fade">
                                      <p:cBhvr>
                                        <p:cTn id="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91EFCA-BFC4-4A9B-95A5-95D9BC9B9227}"/>
              </a:ext>
            </a:extLst>
          </p:cNvPr>
          <p:cNvSpPr>
            <a:spLocks noGrp="1"/>
          </p:cNvSpPr>
          <p:nvPr>
            <p:ph type="title"/>
          </p:nvPr>
        </p:nvSpPr>
        <p:spPr/>
        <p:txBody>
          <a:bodyPr/>
          <a:lstStyle/>
          <a:p>
            <a:r>
              <a:rPr lang="en-US" dirty="0"/>
              <a:t>Wrap-Up</a:t>
            </a:r>
          </a:p>
        </p:txBody>
      </p:sp>
      <p:sp>
        <p:nvSpPr>
          <p:cNvPr id="3" name="Content Placeholder 2">
            <a:extLst>
              <a:ext uri="{FF2B5EF4-FFF2-40B4-BE49-F238E27FC236}">
                <a16:creationId xmlns:a16="http://schemas.microsoft.com/office/drawing/2014/main" id="{F2CF0577-78EF-4E6B-96BC-891F84C37D93}"/>
              </a:ext>
            </a:extLst>
          </p:cNvPr>
          <p:cNvSpPr>
            <a:spLocks noGrp="1"/>
          </p:cNvSpPr>
          <p:nvPr>
            <p:ph idx="1"/>
          </p:nvPr>
        </p:nvSpPr>
        <p:spPr/>
        <p:txBody>
          <a:bodyPr>
            <a:noAutofit/>
          </a:bodyPr>
          <a:lstStyle/>
          <a:p>
            <a:r>
              <a:rPr lang="en-US" sz="3200" dirty="0"/>
              <a:t>Azure Cosmos DB</a:t>
            </a:r>
          </a:p>
          <a:p>
            <a:r>
              <a:rPr lang="en-US" sz="3200" dirty="0"/>
              <a:t>Change feed is the unsung here of Cosmos DB</a:t>
            </a:r>
          </a:p>
          <a:p>
            <a:r>
              <a:rPr lang="en-US" sz="3200" dirty="0"/>
              <a:t>Supported APIs and client SDKs</a:t>
            </a:r>
          </a:p>
          <a:p>
            <a:r>
              <a:rPr lang="en-US" sz="3200" dirty="0"/>
              <a:t>Current limitations</a:t>
            </a:r>
          </a:p>
          <a:p>
            <a:pPr lvl="1"/>
            <a:r>
              <a:rPr lang="en-US" sz="3200" dirty="0"/>
              <a:t>Intermediate Updates</a:t>
            </a:r>
          </a:p>
          <a:p>
            <a:pPr lvl="1"/>
            <a:r>
              <a:rPr lang="en-US" sz="3200" dirty="0"/>
              <a:t>Guaranteed Order</a:t>
            </a:r>
          </a:p>
          <a:p>
            <a:pPr lvl="1"/>
            <a:r>
              <a:rPr lang="en-US" sz="3200" dirty="0"/>
              <a:t>Deletes</a:t>
            </a:r>
          </a:p>
          <a:p>
            <a:r>
              <a:rPr lang="en-US" sz="3200" dirty="0"/>
              <a:t>Three processes for reading the change feed</a:t>
            </a:r>
          </a:p>
          <a:p>
            <a:r>
              <a:rPr lang="en-US" sz="3200" dirty="0"/>
              <a:t>Common patterns</a:t>
            </a:r>
          </a:p>
          <a:p>
            <a:r>
              <a:rPr lang="en-US" sz="3200" dirty="0"/>
              <a:t>Demos</a:t>
            </a:r>
          </a:p>
        </p:txBody>
      </p:sp>
      <p:sp>
        <p:nvSpPr>
          <p:cNvPr id="4" name="Text Placeholder 3">
            <a:extLst>
              <a:ext uri="{FF2B5EF4-FFF2-40B4-BE49-F238E27FC236}">
                <a16:creationId xmlns:a16="http://schemas.microsoft.com/office/drawing/2014/main" id="{90939711-49E4-471D-A845-A6DFDE51C3A7}"/>
              </a:ext>
            </a:extLst>
          </p:cNvPr>
          <p:cNvSpPr>
            <a:spLocks noGrp="1"/>
          </p:cNvSpPr>
          <p:nvPr>
            <p:ph type="body" sz="quarter" idx="10"/>
          </p:nvPr>
        </p:nvSpPr>
        <p:spPr/>
        <p:txBody>
          <a:bodyPr>
            <a:normAutofit lnSpcReduction="10000"/>
          </a:bodyPr>
          <a:lstStyle/>
          <a:p>
            <a:r>
              <a:rPr lang="en-US" dirty="0"/>
              <a:t>Ch-</a:t>
            </a:r>
            <a:r>
              <a:rPr lang="en-US" dirty="0" err="1"/>
              <a:t>ch</a:t>
            </a:r>
            <a:r>
              <a:rPr lang="en-US" dirty="0"/>
              <a:t>-</a:t>
            </a:r>
            <a:r>
              <a:rPr lang="en-US" dirty="0" err="1"/>
              <a:t>ch</a:t>
            </a:r>
            <a:r>
              <a:rPr lang="en-US" dirty="0"/>
              <a:t>-changes: Tracing Changes in Azure Cosmos DB</a:t>
            </a:r>
          </a:p>
        </p:txBody>
      </p:sp>
    </p:spTree>
    <p:extLst>
      <p:ext uri="{BB962C8B-B14F-4D97-AF65-F5344CB8AC3E}">
        <p14:creationId xmlns:p14="http://schemas.microsoft.com/office/powerpoint/2010/main" val="2495609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9" end="9"/>
                                            </p:txEl>
                                          </p:spTgt>
                                        </p:tgtEl>
                                        <p:attrNameLst>
                                          <p:attrName>style.visibility</p:attrName>
                                        </p:attrNameLst>
                                      </p:cBhvr>
                                      <p:to>
                                        <p:strVal val="visible"/>
                                      </p:to>
                                    </p:set>
                                    <p:animEffect transition="in" filter="fade">
                                      <p:cBhvr>
                                        <p:cTn id="7"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24366C0-59EF-4E43-A8EE-8997155BAB52}"/>
              </a:ext>
            </a:extLst>
          </p:cNvPr>
          <p:cNvPicPr>
            <a:picLocks noChangeAspect="1"/>
          </p:cNvPicPr>
          <p:nvPr/>
        </p:nvPicPr>
        <p:blipFill>
          <a:blip r:embed="rId3">
            <a:extLst>
              <a:ext uri="{28A0092B-C50C-407E-A947-70E740481C1C}">
                <a14:useLocalDpi xmlns:a14="http://schemas.microsoft.com/office/drawing/2010/main" val="0"/>
              </a:ext>
            </a:extLst>
          </a:blip>
          <a:srcRect t="112" b="112"/>
          <a:stretch/>
        </p:blipFill>
        <p:spPr>
          <a:xfrm>
            <a:off x="6715125" y="-133350"/>
            <a:ext cx="5172075" cy="6883608"/>
          </a:xfrm>
          <a:prstGeom prst="rect">
            <a:avLst/>
          </a:prstGeom>
        </p:spPr>
      </p:pic>
      <p:sp>
        <p:nvSpPr>
          <p:cNvPr id="4" name="Title 1">
            <a:extLst>
              <a:ext uri="{FF2B5EF4-FFF2-40B4-BE49-F238E27FC236}">
                <a16:creationId xmlns:a16="http://schemas.microsoft.com/office/drawing/2014/main" id="{1DA2A7C8-4CCC-478D-B23A-26DFA805B249}"/>
              </a:ext>
            </a:extLst>
          </p:cNvPr>
          <p:cNvSpPr txBox="1">
            <a:spLocks/>
          </p:cNvSpPr>
          <p:nvPr/>
        </p:nvSpPr>
        <p:spPr>
          <a:xfrm>
            <a:off x="219076" y="955675"/>
            <a:ext cx="10515600" cy="70167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bg1"/>
                </a:solidFill>
                <a:latin typeface="Kamerik205 8" panose="020B0803030600020004" pitchFamily="34" charset="0"/>
              </a:rPr>
              <a:t>Thank You!</a:t>
            </a:r>
          </a:p>
        </p:txBody>
      </p:sp>
      <p:sp>
        <p:nvSpPr>
          <p:cNvPr id="6" name="Content Placeholder 2">
            <a:extLst>
              <a:ext uri="{FF2B5EF4-FFF2-40B4-BE49-F238E27FC236}">
                <a16:creationId xmlns:a16="http://schemas.microsoft.com/office/drawing/2014/main" id="{B9CC05A0-1A68-440E-A2D7-0818DD779AAA}"/>
              </a:ext>
            </a:extLst>
          </p:cNvPr>
          <p:cNvSpPr txBox="1">
            <a:spLocks/>
          </p:cNvSpPr>
          <p:nvPr/>
        </p:nvSpPr>
        <p:spPr>
          <a:xfrm>
            <a:off x="765175" y="2447777"/>
            <a:ext cx="6177967" cy="359612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dirty="0">
                <a:solidFill>
                  <a:schemeClr val="tx1"/>
                </a:solidFill>
              </a:rPr>
              <a:t>chadgreen@chadgreen.com</a:t>
            </a:r>
          </a:p>
          <a:p>
            <a:pPr marL="0" indent="0">
              <a:buFont typeface="Arial" panose="020B0604020202020204" pitchFamily="34" charset="0"/>
              <a:buNone/>
            </a:pPr>
            <a:r>
              <a:rPr lang="en-US" sz="4000" dirty="0">
                <a:solidFill>
                  <a:schemeClr val="tx1"/>
                </a:solidFill>
              </a:rPr>
              <a:t>TaleLearnCode</a:t>
            </a:r>
          </a:p>
          <a:p>
            <a:pPr marL="0" indent="0">
              <a:buFont typeface="Arial" panose="020B0604020202020204" pitchFamily="34" charset="0"/>
              <a:buNone/>
            </a:pPr>
            <a:r>
              <a:rPr lang="en-US" sz="4000" dirty="0"/>
              <a:t>ChadGreen.com</a:t>
            </a:r>
          </a:p>
          <a:p>
            <a:pPr marL="0" indent="0">
              <a:buFont typeface="Arial" panose="020B0604020202020204" pitchFamily="34" charset="0"/>
              <a:buNone/>
            </a:pPr>
            <a:r>
              <a:rPr lang="en-US" sz="4000" dirty="0" err="1"/>
              <a:t>ChadGreen</a:t>
            </a:r>
            <a:r>
              <a:rPr lang="en-US" sz="4000" dirty="0"/>
              <a:t> &amp; TaleLearnCode</a:t>
            </a:r>
          </a:p>
          <a:p>
            <a:pPr marL="0" indent="0">
              <a:buFont typeface="Arial" panose="020B0604020202020204" pitchFamily="34" charset="0"/>
              <a:buNone/>
            </a:pPr>
            <a:r>
              <a:rPr lang="en-US" sz="4000" dirty="0" err="1"/>
              <a:t>ChadwickEGreen</a:t>
            </a:r>
            <a:endParaRPr lang="en-US" sz="4000" dirty="0"/>
          </a:p>
        </p:txBody>
      </p:sp>
      <p:pic>
        <p:nvPicPr>
          <p:cNvPr id="8" name="Picture 7">
            <a:extLst>
              <a:ext uri="{FF2B5EF4-FFF2-40B4-BE49-F238E27FC236}">
                <a16:creationId xmlns:a16="http://schemas.microsoft.com/office/drawing/2014/main" id="{00910CCB-4AAF-4A84-A5AB-711C85253D6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2550" y="2558614"/>
            <a:ext cx="489978" cy="450483"/>
          </a:xfrm>
          <a:prstGeom prst="rect">
            <a:avLst/>
          </a:prstGeom>
        </p:spPr>
      </p:pic>
      <p:pic>
        <p:nvPicPr>
          <p:cNvPr id="10" name="Picture 9">
            <a:extLst>
              <a:ext uri="{FF2B5EF4-FFF2-40B4-BE49-F238E27FC236}">
                <a16:creationId xmlns:a16="http://schemas.microsoft.com/office/drawing/2014/main" id="{24BB7D7B-662D-4D81-A3F5-A8325C9E87A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1786" y="3244688"/>
            <a:ext cx="480742" cy="480742"/>
          </a:xfrm>
          <a:prstGeom prst="rect">
            <a:avLst/>
          </a:prstGeom>
        </p:spPr>
      </p:pic>
      <p:pic>
        <p:nvPicPr>
          <p:cNvPr id="12" name="Picture 11">
            <a:extLst>
              <a:ext uri="{FF2B5EF4-FFF2-40B4-BE49-F238E27FC236}">
                <a16:creationId xmlns:a16="http://schemas.microsoft.com/office/drawing/2014/main" id="{691D90D5-3EF0-48AB-8F70-9AB18C7B498A}"/>
              </a:ext>
            </a:extLst>
          </p:cNvPr>
          <p:cNvPicPr>
            <a:picLocks noChangeAspect="1"/>
          </p:cNvPicPr>
          <p:nvPr/>
        </p:nvPicPr>
        <p:blipFill>
          <a:blip r:embed="rId6">
            <a:lum bright="70000" contrast="-70000"/>
            <a:extLst>
              <a:ext uri="{28A0092B-C50C-407E-A947-70E740481C1C}">
                <a14:useLocalDpi xmlns:a14="http://schemas.microsoft.com/office/drawing/2010/main" val="0"/>
              </a:ext>
            </a:extLst>
          </a:blip>
          <a:stretch>
            <a:fillRect/>
          </a:stretch>
        </p:blipFill>
        <p:spPr>
          <a:xfrm>
            <a:off x="261786" y="3820964"/>
            <a:ext cx="489978" cy="489978"/>
          </a:xfrm>
          <a:prstGeom prst="rect">
            <a:avLst/>
          </a:prstGeom>
          <a:ln>
            <a:noFill/>
          </a:ln>
        </p:spPr>
      </p:pic>
      <p:pic>
        <p:nvPicPr>
          <p:cNvPr id="14" name="Picture 13">
            <a:extLst>
              <a:ext uri="{FF2B5EF4-FFF2-40B4-BE49-F238E27FC236}">
                <a16:creationId xmlns:a16="http://schemas.microsoft.com/office/drawing/2014/main" id="{543FF3A3-3703-4055-8076-5149F81E4028}"/>
              </a:ext>
            </a:extLst>
          </p:cNvPr>
          <p:cNvPicPr>
            <a:picLocks noChangeAspect="1"/>
          </p:cNvPicPr>
          <p:nvPr/>
        </p:nvPicPr>
        <p:blipFill>
          <a:blip r:embed="rId7">
            <a:lum bright="70000" contrast="-70000"/>
            <a:extLst>
              <a:ext uri="{28A0092B-C50C-407E-A947-70E740481C1C}">
                <a14:useLocalDpi xmlns:a14="http://schemas.microsoft.com/office/drawing/2010/main" val="0"/>
              </a:ext>
            </a:extLst>
          </a:blip>
          <a:stretch>
            <a:fillRect/>
          </a:stretch>
        </p:blipFill>
        <p:spPr>
          <a:xfrm>
            <a:off x="261786" y="4537297"/>
            <a:ext cx="480742" cy="480742"/>
          </a:xfrm>
          <a:prstGeom prst="rect">
            <a:avLst/>
          </a:prstGeom>
        </p:spPr>
      </p:pic>
      <p:pic>
        <p:nvPicPr>
          <p:cNvPr id="16" name="Picture 15">
            <a:extLst>
              <a:ext uri="{FF2B5EF4-FFF2-40B4-BE49-F238E27FC236}">
                <a16:creationId xmlns:a16="http://schemas.microsoft.com/office/drawing/2014/main" id="{374DE75B-461A-4DC6-BD6A-95D84BC6AE4D}"/>
              </a:ext>
            </a:extLst>
          </p:cNvPr>
          <p:cNvPicPr>
            <a:picLocks noChangeAspect="1"/>
          </p:cNvPicPr>
          <p:nvPr/>
        </p:nvPicPr>
        <p:blipFill>
          <a:blip r:embed="rId8">
            <a:lum bright="70000" contrast="-70000"/>
            <a:extLst>
              <a:ext uri="{28A0092B-C50C-407E-A947-70E740481C1C}">
                <a14:useLocalDpi xmlns:a14="http://schemas.microsoft.com/office/drawing/2010/main" val="0"/>
              </a:ext>
            </a:extLst>
          </a:blip>
          <a:stretch>
            <a:fillRect/>
          </a:stretch>
        </p:blipFill>
        <p:spPr>
          <a:xfrm>
            <a:off x="274711" y="5175417"/>
            <a:ext cx="445655" cy="445655"/>
          </a:xfrm>
          <a:prstGeom prst="rect">
            <a:avLst/>
          </a:prstGeom>
        </p:spPr>
      </p:pic>
    </p:spTree>
    <p:extLst>
      <p:ext uri="{BB962C8B-B14F-4D97-AF65-F5344CB8AC3E}">
        <p14:creationId xmlns:p14="http://schemas.microsoft.com/office/powerpoint/2010/main" val="18063959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E67C4A-6041-4A3D-A012-B4D406C3C340}"/>
              </a:ext>
            </a:extLst>
          </p:cNvPr>
          <p:cNvSpPr>
            <a:spLocks noGrp="1"/>
          </p:cNvSpPr>
          <p:nvPr>
            <p:ph type="title"/>
          </p:nvPr>
        </p:nvSpPr>
        <p:spPr/>
        <p:txBody>
          <a:bodyPr/>
          <a:lstStyle/>
          <a:p>
            <a:r>
              <a:rPr lang="en-US" dirty="0"/>
              <a:t>Azure Cosmos DB</a:t>
            </a:r>
          </a:p>
        </p:txBody>
      </p:sp>
      <p:sp>
        <p:nvSpPr>
          <p:cNvPr id="3" name="Text Placeholder 2">
            <a:extLst>
              <a:ext uri="{FF2B5EF4-FFF2-40B4-BE49-F238E27FC236}">
                <a16:creationId xmlns:a16="http://schemas.microsoft.com/office/drawing/2014/main" id="{B5C2A7E8-7180-4653-A513-36D6F8A6166A}"/>
              </a:ext>
            </a:extLst>
          </p:cNvPr>
          <p:cNvSpPr>
            <a:spLocks noGrp="1"/>
          </p:cNvSpPr>
          <p:nvPr>
            <p:ph type="body" sz="quarter" idx="10"/>
          </p:nvPr>
        </p:nvSpPr>
        <p:spPr/>
        <p:txBody>
          <a:bodyPr>
            <a:normAutofit lnSpcReduction="10000"/>
          </a:bodyPr>
          <a:lstStyle/>
          <a:p>
            <a:r>
              <a:rPr lang="en-US" dirty="0"/>
              <a:t>A globally distributed, massively scalable, multi-model database service</a:t>
            </a:r>
          </a:p>
        </p:txBody>
      </p:sp>
      <p:pic>
        <p:nvPicPr>
          <p:cNvPr id="4" name="Picture 3">
            <a:extLst>
              <a:ext uri="{FF2B5EF4-FFF2-40B4-BE49-F238E27FC236}">
                <a16:creationId xmlns:a16="http://schemas.microsoft.com/office/drawing/2014/main" id="{D670AD1D-63BA-47B3-B7E5-FFA1D79BFBD7}"/>
              </a:ext>
            </a:extLst>
          </p:cNvPr>
          <p:cNvPicPr>
            <a:picLocks noChangeAspect="1"/>
          </p:cNvPicPr>
          <p:nvPr/>
        </p:nvPicPr>
        <p:blipFill rotWithShape="1">
          <a:blip r:embed="rId3"/>
          <a:srcRect b="68768"/>
          <a:stretch/>
        </p:blipFill>
        <p:spPr>
          <a:xfrm>
            <a:off x="1133426" y="5547982"/>
            <a:ext cx="9925148" cy="1310018"/>
          </a:xfrm>
          <a:prstGeom prst="rect">
            <a:avLst/>
          </a:prstGeom>
        </p:spPr>
      </p:pic>
      <p:sp>
        <p:nvSpPr>
          <p:cNvPr id="5" name="Freeform: Shape 4">
            <a:extLst>
              <a:ext uri="{FF2B5EF4-FFF2-40B4-BE49-F238E27FC236}">
                <a16:creationId xmlns:a16="http://schemas.microsoft.com/office/drawing/2014/main" id="{36288DF2-B986-4DD6-97D7-273DB5487327}"/>
              </a:ext>
            </a:extLst>
          </p:cNvPr>
          <p:cNvSpPr/>
          <p:nvPr/>
        </p:nvSpPr>
        <p:spPr>
          <a:xfrm>
            <a:off x="1349" y="5144324"/>
            <a:ext cx="12189302" cy="17455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6" name="Group 5">
            <a:extLst>
              <a:ext uri="{FF2B5EF4-FFF2-40B4-BE49-F238E27FC236}">
                <a16:creationId xmlns:a16="http://schemas.microsoft.com/office/drawing/2014/main" id="{E4338CA2-C426-4753-86C1-46DFD6F648D5}"/>
              </a:ext>
            </a:extLst>
          </p:cNvPr>
          <p:cNvGrpSpPr/>
          <p:nvPr/>
        </p:nvGrpSpPr>
        <p:grpSpPr>
          <a:xfrm>
            <a:off x="9278176" y="6154848"/>
            <a:ext cx="223240" cy="433634"/>
            <a:chOff x="9576336" y="6019901"/>
            <a:chExt cx="223240" cy="433634"/>
          </a:xfrm>
        </p:grpSpPr>
        <p:sp>
          <p:nvSpPr>
            <p:cNvPr id="7" name="Freeform: Shape 411">
              <a:extLst>
                <a:ext uri="{FF2B5EF4-FFF2-40B4-BE49-F238E27FC236}">
                  <a16:creationId xmlns:a16="http://schemas.microsoft.com/office/drawing/2014/main" id="{37C76A10-FCF0-4EB1-9A1B-F7CAAAD679BA}"/>
                </a:ext>
              </a:extLst>
            </p:cNvPr>
            <p:cNvSpPr/>
            <p:nvPr/>
          </p:nvSpPr>
          <p:spPr>
            <a:xfrm>
              <a:off x="9620313"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8" name="Group 7">
              <a:extLst>
                <a:ext uri="{FF2B5EF4-FFF2-40B4-BE49-F238E27FC236}">
                  <a16:creationId xmlns:a16="http://schemas.microsoft.com/office/drawing/2014/main" id="{49E97BA4-EAF8-4211-8ECA-5B8C9061AE41}"/>
                </a:ext>
              </a:extLst>
            </p:cNvPr>
            <p:cNvGrpSpPr/>
            <p:nvPr/>
          </p:nvGrpSpPr>
          <p:grpSpPr>
            <a:xfrm>
              <a:off x="9576336" y="6019901"/>
              <a:ext cx="223240" cy="357070"/>
              <a:chOff x="9523117" y="5842588"/>
              <a:chExt cx="329677" cy="527319"/>
            </a:xfrm>
          </p:grpSpPr>
          <p:sp>
            <p:nvSpPr>
              <p:cNvPr id="9" name="Oval 903">
                <a:extLst>
                  <a:ext uri="{FF2B5EF4-FFF2-40B4-BE49-F238E27FC236}">
                    <a16:creationId xmlns:a16="http://schemas.microsoft.com/office/drawing/2014/main" id="{8A78111B-5061-4835-B4D8-D05D5EBA9477}"/>
                  </a:ext>
                </a:extLst>
              </p:cNvPr>
              <p:cNvSpPr/>
              <p:nvPr/>
            </p:nvSpPr>
            <p:spPr>
              <a:xfrm>
                <a:off x="9591504"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0" name="Freeform 5">
                <a:extLst>
                  <a:ext uri="{FF2B5EF4-FFF2-40B4-BE49-F238E27FC236}">
                    <a16:creationId xmlns:a16="http://schemas.microsoft.com/office/drawing/2014/main" id="{DA610994-AE30-4B96-BDD8-AA5FEF91742F}"/>
                  </a:ext>
                </a:extLst>
              </p:cNvPr>
              <p:cNvSpPr>
                <a:spLocks noEditPoints="1"/>
              </p:cNvSpPr>
              <p:nvPr/>
            </p:nvSpPr>
            <p:spPr bwMode="auto">
              <a:xfrm>
                <a:off x="9523117"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1" name="Group 10">
            <a:extLst>
              <a:ext uri="{FF2B5EF4-FFF2-40B4-BE49-F238E27FC236}">
                <a16:creationId xmlns:a16="http://schemas.microsoft.com/office/drawing/2014/main" id="{CF54BCA8-5121-4007-9616-5F7A4DB995F4}"/>
              </a:ext>
            </a:extLst>
          </p:cNvPr>
          <p:cNvGrpSpPr/>
          <p:nvPr/>
        </p:nvGrpSpPr>
        <p:grpSpPr>
          <a:xfrm>
            <a:off x="7468054" y="6382515"/>
            <a:ext cx="223240" cy="431604"/>
            <a:chOff x="7468054" y="6382515"/>
            <a:chExt cx="223240" cy="431604"/>
          </a:xfrm>
        </p:grpSpPr>
        <p:sp>
          <p:nvSpPr>
            <p:cNvPr id="12" name="Freeform: Shape 411">
              <a:extLst>
                <a:ext uri="{FF2B5EF4-FFF2-40B4-BE49-F238E27FC236}">
                  <a16:creationId xmlns:a16="http://schemas.microsoft.com/office/drawing/2014/main" id="{607347E8-2799-412D-83D8-3A1110D19144}"/>
                </a:ext>
              </a:extLst>
            </p:cNvPr>
            <p:cNvSpPr/>
            <p:nvPr/>
          </p:nvSpPr>
          <p:spPr>
            <a:xfrm>
              <a:off x="7512031" y="6678832"/>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3" name="Group 12">
              <a:extLst>
                <a:ext uri="{FF2B5EF4-FFF2-40B4-BE49-F238E27FC236}">
                  <a16:creationId xmlns:a16="http://schemas.microsoft.com/office/drawing/2014/main" id="{53FE5A37-8926-4EFE-A2A2-A2F431C40C25}"/>
                </a:ext>
              </a:extLst>
            </p:cNvPr>
            <p:cNvGrpSpPr/>
            <p:nvPr/>
          </p:nvGrpSpPr>
          <p:grpSpPr>
            <a:xfrm>
              <a:off x="7468054" y="6382515"/>
              <a:ext cx="223240" cy="357070"/>
              <a:chOff x="7414835" y="6205202"/>
              <a:chExt cx="329677" cy="527319"/>
            </a:xfrm>
          </p:grpSpPr>
          <p:sp>
            <p:nvSpPr>
              <p:cNvPr id="14" name="Oval 13">
                <a:extLst>
                  <a:ext uri="{FF2B5EF4-FFF2-40B4-BE49-F238E27FC236}">
                    <a16:creationId xmlns:a16="http://schemas.microsoft.com/office/drawing/2014/main" id="{9147C6EC-B4DC-41E8-9154-5B95DD0C140A}"/>
                  </a:ext>
                </a:extLst>
              </p:cNvPr>
              <p:cNvSpPr/>
              <p:nvPr/>
            </p:nvSpPr>
            <p:spPr>
              <a:xfrm>
                <a:off x="7483222" y="6265690"/>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5" name="Freeform 5">
                <a:extLst>
                  <a:ext uri="{FF2B5EF4-FFF2-40B4-BE49-F238E27FC236}">
                    <a16:creationId xmlns:a16="http://schemas.microsoft.com/office/drawing/2014/main" id="{9F064575-575D-4517-B1CC-457CB5F8A708}"/>
                  </a:ext>
                </a:extLst>
              </p:cNvPr>
              <p:cNvSpPr>
                <a:spLocks noEditPoints="1"/>
              </p:cNvSpPr>
              <p:nvPr/>
            </p:nvSpPr>
            <p:spPr bwMode="auto">
              <a:xfrm>
                <a:off x="7414835" y="6205202"/>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6" name="Group 15">
            <a:extLst>
              <a:ext uri="{FF2B5EF4-FFF2-40B4-BE49-F238E27FC236}">
                <a16:creationId xmlns:a16="http://schemas.microsoft.com/office/drawing/2014/main" id="{1FC59D86-811E-4164-98CB-1E58B18829E9}"/>
              </a:ext>
            </a:extLst>
          </p:cNvPr>
          <p:cNvGrpSpPr/>
          <p:nvPr/>
        </p:nvGrpSpPr>
        <p:grpSpPr>
          <a:xfrm>
            <a:off x="6207483" y="5803084"/>
            <a:ext cx="223240" cy="433634"/>
            <a:chOff x="6393022" y="6019901"/>
            <a:chExt cx="223240" cy="433634"/>
          </a:xfrm>
        </p:grpSpPr>
        <p:sp>
          <p:nvSpPr>
            <p:cNvPr id="17" name="Freeform: Shape 411">
              <a:extLst>
                <a:ext uri="{FF2B5EF4-FFF2-40B4-BE49-F238E27FC236}">
                  <a16:creationId xmlns:a16="http://schemas.microsoft.com/office/drawing/2014/main" id="{01EBEEDA-AAE9-4E92-87B5-E2F11989FDD8}"/>
                </a:ext>
              </a:extLst>
            </p:cNvPr>
            <p:cNvSpPr/>
            <p:nvPr/>
          </p:nvSpPr>
          <p:spPr>
            <a:xfrm>
              <a:off x="6436999"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8" name="Group 17">
              <a:extLst>
                <a:ext uri="{FF2B5EF4-FFF2-40B4-BE49-F238E27FC236}">
                  <a16:creationId xmlns:a16="http://schemas.microsoft.com/office/drawing/2014/main" id="{03B09709-2CE3-40E3-8C27-49E263B48E53}"/>
                </a:ext>
              </a:extLst>
            </p:cNvPr>
            <p:cNvGrpSpPr/>
            <p:nvPr/>
          </p:nvGrpSpPr>
          <p:grpSpPr>
            <a:xfrm>
              <a:off x="6393022" y="6019901"/>
              <a:ext cx="223240" cy="357070"/>
              <a:chOff x="6339803" y="5842588"/>
              <a:chExt cx="329677" cy="527319"/>
            </a:xfrm>
          </p:grpSpPr>
          <p:sp>
            <p:nvSpPr>
              <p:cNvPr id="19" name="Oval 27">
                <a:extLst>
                  <a:ext uri="{FF2B5EF4-FFF2-40B4-BE49-F238E27FC236}">
                    <a16:creationId xmlns:a16="http://schemas.microsoft.com/office/drawing/2014/main" id="{C504FDDC-EBFA-4EFF-AEFB-8A6C7CA17923}"/>
                  </a:ext>
                </a:extLst>
              </p:cNvPr>
              <p:cNvSpPr/>
              <p:nvPr/>
            </p:nvSpPr>
            <p:spPr>
              <a:xfrm>
                <a:off x="6408190"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0" name="Freeform 5">
                <a:extLst>
                  <a:ext uri="{FF2B5EF4-FFF2-40B4-BE49-F238E27FC236}">
                    <a16:creationId xmlns:a16="http://schemas.microsoft.com/office/drawing/2014/main" id="{3CAA7B34-2A56-4DC5-8B42-871168BABD3C}"/>
                  </a:ext>
                </a:extLst>
              </p:cNvPr>
              <p:cNvSpPr>
                <a:spLocks noEditPoints="1"/>
              </p:cNvSpPr>
              <p:nvPr/>
            </p:nvSpPr>
            <p:spPr bwMode="auto">
              <a:xfrm>
                <a:off x="6339803"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1" name="Group 20">
            <a:extLst>
              <a:ext uri="{FF2B5EF4-FFF2-40B4-BE49-F238E27FC236}">
                <a16:creationId xmlns:a16="http://schemas.microsoft.com/office/drawing/2014/main" id="{62037728-C206-4ECE-A642-43E006533BB1}"/>
              </a:ext>
            </a:extLst>
          </p:cNvPr>
          <p:cNvGrpSpPr/>
          <p:nvPr/>
        </p:nvGrpSpPr>
        <p:grpSpPr>
          <a:xfrm>
            <a:off x="2183561" y="6187406"/>
            <a:ext cx="223240" cy="450322"/>
            <a:chOff x="2418475" y="6242316"/>
            <a:chExt cx="223240" cy="450322"/>
          </a:xfrm>
        </p:grpSpPr>
        <p:sp>
          <p:nvSpPr>
            <p:cNvPr id="22" name="Freeform: Shape 411">
              <a:extLst>
                <a:ext uri="{FF2B5EF4-FFF2-40B4-BE49-F238E27FC236}">
                  <a16:creationId xmlns:a16="http://schemas.microsoft.com/office/drawing/2014/main" id="{360D509C-0BA2-4B0A-AA5E-1C0D954BAA0E}"/>
                </a:ext>
              </a:extLst>
            </p:cNvPr>
            <p:cNvSpPr/>
            <p:nvPr/>
          </p:nvSpPr>
          <p:spPr>
            <a:xfrm>
              <a:off x="2462452" y="6557351"/>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3" name="Group 22">
              <a:extLst>
                <a:ext uri="{FF2B5EF4-FFF2-40B4-BE49-F238E27FC236}">
                  <a16:creationId xmlns:a16="http://schemas.microsoft.com/office/drawing/2014/main" id="{4585F8C9-2970-45A8-A6D0-2A466FAD6150}"/>
                </a:ext>
              </a:extLst>
            </p:cNvPr>
            <p:cNvGrpSpPr/>
            <p:nvPr/>
          </p:nvGrpSpPr>
          <p:grpSpPr>
            <a:xfrm>
              <a:off x="2418475" y="6242316"/>
              <a:ext cx="223240" cy="357070"/>
              <a:chOff x="2365256" y="6065003"/>
              <a:chExt cx="329677" cy="527319"/>
            </a:xfrm>
          </p:grpSpPr>
          <p:sp>
            <p:nvSpPr>
              <p:cNvPr id="24" name="Oval 6">
                <a:extLst>
                  <a:ext uri="{FF2B5EF4-FFF2-40B4-BE49-F238E27FC236}">
                    <a16:creationId xmlns:a16="http://schemas.microsoft.com/office/drawing/2014/main" id="{28228371-5EFB-47AE-B4DC-35E3EA494E44}"/>
                  </a:ext>
                </a:extLst>
              </p:cNvPr>
              <p:cNvSpPr/>
              <p:nvPr/>
            </p:nvSpPr>
            <p:spPr>
              <a:xfrm>
                <a:off x="2433643" y="6144209"/>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5" name="Freeform 5">
                <a:extLst>
                  <a:ext uri="{FF2B5EF4-FFF2-40B4-BE49-F238E27FC236}">
                    <a16:creationId xmlns:a16="http://schemas.microsoft.com/office/drawing/2014/main" id="{A55FDF7A-538C-4D79-8752-2C489EADC877}"/>
                  </a:ext>
                </a:extLst>
              </p:cNvPr>
              <p:cNvSpPr>
                <a:spLocks noEditPoints="1"/>
              </p:cNvSpPr>
              <p:nvPr/>
            </p:nvSpPr>
            <p:spPr bwMode="auto">
              <a:xfrm>
                <a:off x="2365256" y="6065003"/>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sp>
        <p:nvSpPr>
          <p:cNvPr id="26" name="TextBox 25">
            <a:extLst>
              <a:ext uri="{FF2B5EF4-FFF2-40B4-BE49-F238E27FC236}">
                <a16:creationId xmlns:a16="http://schemas.microsoft.com/office/drawing/2014/main" id="{E72809FF-31A8-49EF-ADD0-7F592113DB63}"/>
              </a:ext>
            </a:extLst>
          </p:cNvPr>
          <p:cNvSpPr txBox="1"/>
          <p:nvPr/>
        </p:nvSpPr>
        <p:spPr>
          <a:xfrm>
            <a:off x="2924533" y="1865746"/>
            <a:ext cx="6565900" cy="1754326"/>
          </a:xfrm>
          <a:prstGeom prst="rect">
            <a:avLst/>
          </a:prstGeom>
          <a:noFill/>
        </p:spPr>
        <p:txBody>
          <a:bodyPr wrap="square" rtlCol="0">
            <a:spAutoFit/>
          </a:bodyPr>
          <a:lstStyle/>
          <a:p>
            <a:pPr algn="ctr"/>
            <a:r>
              <a:rPr lang="en-US" sz="5400" b="1" dirty="0">
                <a:solidFill>
                  <a:srgbClr val="2B4370"/>
                </a:solidFill>
              </a:rPr>
              <a:t>Elastic scale out of storage &amp; throughput</a:t>
            </a:r>
          </a:p>
        </p:txBody>
      </p:sp>
      <p:sp>
        <p:nvSpPr>
          <p:cNvPr id="27" name="TextBox 26">
            <a:extLst>
              <a:ext uri="{FF2B5EF4-FFF2-40B4-BE49-F238E27FC236}">
                <a16:creationId xmlns:a16="http://schemas.microsoft.com/office/drawing/2014/main" id="{F739C023-6456-4510-9D58-F0F32D1ED7AF}"/>
              </a:ext>
            </a:extLst>
          </p:cNvPr>
          <p:cNvSpPr txBox="1"/>
          <p:nvPr/>
        </p:nvSpPr>
        <p:spPr>
          <a:xfrm>
            <a:off x="530669" y="5332684"/>
            <a:ext cx="111761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Turnkey global </a:t>
            </a:r>
            <a:b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distribution</a:t>
            </a:r>
          </a:p>
        </p:txBody>
      </p:sp>
    </p:spTree>
    <p:extLst>
      <p:ext uri="{BB962C8B-B14F-4D97-AF65-F5344CB8AC3E}">
        <p14:creationId xmlns:p14="http://schemas.microsoft.com/office/powerpoint/2010/main" val="1614279311"/>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4.79167E-6 -1.11111E-6 L -0.23111 0.31968 " pathEditMode="relative" rAng="0" ptsTypes="AA">
                                      <p:cBhvr>
                                        <p:cTn id="6" dur="1000" fill="hold"/>
                                        <p:tgtEl>
                                          <p:spTgt spid="26">
                                            <p:txEl>
                                              <p:pRg st="0" end="0"/>
                                            </p:txEl>
                                          </p:spTgt>
                                        </p:tgtEl>
                                        <p:attrNameLst>
                                          <p:attrName>ppt_x</p:attrName>
                                          <p:attrName>ppt_y</p:attrName>
                                        </p:attrNameLst>
                                      </p:cBhvr>
                                      <p:rCtr x="-11563" y="1597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485061-5749-4FC8-89FD-46E198EEC4E0}"/>
              </a:ext>
            </a:extLst>
          </p:cNvPr>
          <p:cNvSpPr>
            <a:spLocks noGrp="1"/>
          </p:cNvSpPr>
          <p:nvPr>
            <p:ph type="title"/>
          </p:nvPr>
        </p:nvSpPr>
        <p:spPr/>
        <p:txBody>
          <a:bodyPr/>
          <a:lstStyle/>
          <a:p>
            <a:r>
              <a:rPr lang="en-US" dirty="0"/>
              <a:t>Azure Cosmos DB</a:t>
            </a:r>
          </a:p>
        </p:txBody>
      </p:sp>
      <p:sp>
        <p:nvSpPr>
          <p:cNvPr id="3" name="Text Placeholder 2">
            <a:extLst>
              <a:ext uri="{FF2B5EF4-FFF2-40B4-BE49-F238E27FC236}">
                <a16:creationId xmlns:a16="http://schemas.microsoft.com/office/drawing/2014/main" id="{DE8F7A5D-EFCA-4829-A528-10F7A0BB2FA6}"/>
              </a:ext>
            </a:extLst>
          </p:cNvPr>
          <p:cNvSpPr>
            <a:spLocks noGrp="1"/>
          </p:cNvSpPr>
          <p:nvPr>
            <p:ph type="body" sz="quarter" idx="10"/>
          </p:nvPr>
        </p:nvSpPr>
        <p:spPr/>
        <p:txBody>
          <a:bodyPr>
            <a:normAutofit lnSpcReduction="10000"/>
          </a:bodyPr>
          <a:lstStyle/>
          <a:p>
            <a:r>
              <a:rPr lang="en-US" dirty="0"/>
              <a:t>A globally distributed, massively scalable, multi-model database service</a:t>
            </a:r>
          </a:p>
        </p:txBody>
      </p:sp>
      <p:pic>
        <p:nvPicPr>
          <p:cNvPr id="4" name="Picture 3">
            <a:extLst>
              <a:ext uri="{FF2B5EF4-FFF2-40B4-BE49-F238E27FC236}">
                <a16:creationId xmlns:a16="http://schemas.microsoft.com/office/drawing/2014/main" id="{3562ED8F-84B6-477C-8D83-59CF597B0C2F}"/>
              </a:ext>
            </a:extLst>
          </p:cNvPr>
          <p:cNvPicPr>
            <a:picLocks noChangeAspect="1"/>
          </p:cNvPicPr>
          <p:nvPr/>
        </p:nvPicPr>
        <p:blipFill rotWithShape="1">
          <a:blip r:embed="rId3"/>
          <a:srcRect b="68768"/>
          <a:stretch/>
        </p:blipFill>
        <p:spPr>
          <a:xfrm>
            <a:off x="1133426" y="5547982"/>
            <a:ext cx="9925148" cy="1310018"/>
          </a:xfrm>
          <a:prstGeom prst="rect">
            <a:avLst/>
          </a:prstGeom>
        </p:spPr>
      </p:pic>
      <p:sp>
        <p:nvSpPr>
          <p:cNvPr id="5" name="Freeform: Shape 4">
            <a:extLst>
              <a:ext uri="{FF2B5EF4-FFF2-40B4-BE49-F238E27FC236}">
                <a16:creationId xmlns:a16="http://schemas.microsoft.com/office/drawing/2014/main" id="{7FF33929-63C4-4DA6-B523-355AD7EDB055}"/>
              </a:ext>
            </a:extLst>
          </p:cNvPr>
          <p:cNvSpPr/>
          <p:nvPr/>
        </p:nvSpPr>
        <p:spPr>
          <a:xfrm>
            <a:off x="1349" y="5144324"/>
            <a:ext cx="12189302" cy="17455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6" name="Group 5">
            <a:extLst>
              <a:ext uri="{FF2B5EF4-FFF2-40B4-BE49-F238E27FC236}">
                <a16:creationId xmlns:a16="http://schemas.microsoft.com/office/drawing/2014/main" id="{CBEE2957-98AE-4450-8A34-0EF2A4567554}"/>
              </a:ext>
            </a:extLst>
          </p:cNvPr>
          <p:cNvGrpSpPr/>
          <p:nvPr/>
        </p:nvGrpSpPr>
        <p:grpSpPr>
          <a:xfrm>
            <a:off x="9278176" y="6154848"/>
            <a:ext cx="223240" cy="433634"/>
            <a:chOff x="9576336" y="6019901"/>
            <a:chExt cx="223240" cy="433634"/>
          </a:xfrm>
        </p:grpSpPr>
        <p:sp>
          <p:nvSpPr>
            <p:cNvPr id="7" name="Freeform: Shape 411">
              <a:extLst>
                <a:ext uri="{FF2B5EF4-FFF2-40B4-BE49-F238E27FC236}">
                  <a16:creationId xmlns:a16="http://schemas.microsoft.com/office/drawing/2014/main" id="{5BD2D775-332B-4CF8-80B0-FEE81B6878B1}"/>
                </a:ext>
              </a:extLst>
            </p:cNvPr>
            <p:cNvSpPr/>
            <p:nvPr/>
          </p:nvSpPr>
          <p:spPr>
            <a:xfrm>
              <a:off x="9620313"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8" name="Group 7">
              <a:extLst>
                <a:ext uri="{FF2B5EF4-FFF2-40B4-BE49-F238E27FC236}">
                  <a16:creationId xmlns:a16="http://schemas.microsoft.com/office/drawing/2014/main" id="{A4E4D16B-E44B-41D5-810A-1F475C7B9F84}"/>
                </a:ext>
              </a:extLst>
            </p:cNvPr>
            <p:cNvGrpSpPr/>
            <p:nvPr/>
          </p:nvGrpSpPr>
          <p:grpSpPr>
            <a:xfrm>
              <a:off x="9576336" y="6019901"/>
              <a:ext cx="223240" cy="357070"/>
              <a:chOff x="9523117" y="5842588"/>
              <a:chExt cx="329677" cy="527319"/>
            </a:xfrm>
          </p:grpSpPr>
          <p:sp>
            <p:nvSpPr>
              <p:cNvPr id="9" name="Oval 903">
                <a:extLst>
                  <a:ext uri="{FF2B5EF4-FFF2-40B4-BE49-F238E27FC236}">
                    <a16:creationId xmlns:a16="http://schemas.microsoft.com/office/drawing/2014/main" id="{1570745F-1D32-4AC8-BAF1-5E04E73A19E8}"/>
                  </a:ext>
                </a:extLst>
              </p:cNvPr>
              <p:cNvSpPr/>
              <p:nvPr/>
            </p:nvSpPr>
            <p:spPr>
              <a:xfrm>
                <a:off x="9591504"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0" name="Freeform 5">
                <a:extLst>
                  <a:ext uri="{FF2B5EF4-FFF2-40B4-BE49-F238E27FC236}">
                    <a16:creationId xmlns:a16="http://schemas.microsoft.com/office/drawing/2014/main" id="{5677B5BD-E661-40C3-93E3-650D457854E5}"/>
                  </a:ext>
                </a:extLst>
              </p:cNvPr>
              <p:cNvSpPr>
                <a:spLocks noEditPoints="1"/>
              </p:cNvSpPr>
              <p:nvPr/>
            </p:nvSpPr>
            <p:spPr bwMode="auto">
              <a:xfrm>
                <a:off x="9523117"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1" name="Group 10">
            <a:extLst>
              <a:ext uri="{FF2B5EF4-FFF2-40B4-BE49-F238E27FC236}">
                <a16:creationId xmlns:a16="http://schemas.microsoft.com/office/drawing/2014/main" id="{7ED5DE83-13A4-4E1C-93BA-4453748C11A4}"/>
              </a:ext>
            </a:extLst>
          </p:cNvPr>
          <p:cNvGrpSpPr/>
          <p:nvPr/>
        </p:nvGrpSpPr>
        <p:grpSpPr>
          <a:xfrm>
            <a:off x="7468054" y="6382515"/>
            <a:ext cx="223240" cy="431604"/>
            <a:chOff x="7468054" y="6382515"/>
            <a:chExt cx="223240" cy="431604"/>
          </a:xfrm>
        </p:grpSpPr>
        <p:sp>
          <p:nvSpPr>
            <p:cNvPr id="12" name="Freeform: Shape 411">
              <a:extLst>
                <a:ext uri="{FF2B5EF4-FFF2-40B4-BE49-F238E27FC236}">
                  <a16:creationId xmlns:a16="http://schemas.microsoft.com/office/drawing/2014/main" id="{615B42F0-1BAB-4824-9A8B-4893D9DCF41E}"/>
                </a:ext>
              </a:extLst>
            </p:cNvPr>
            <p:cNvSpPr/>
            <p:nvPr/>
          </p:nvSpPr>
          <p:spPr>
            <a:xfrm>
              <a:off x="7512031" y="6678832"/>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3" name="Group 12">
              <a:extLst>
                <a:ext uri="{FF2B5EF4-FFF2-40B4-BE49-F238E27FC236}">
                  <a16:creationId xmlns:a16="http://schemas.microsoft.com/office/drawing/2014/main" id="{5818AA28-6493-4815-9DB2-D79AD5AB5922}"/>
                </a:ext>
              </a:extLst>
            </p:cNvPr>
            <p:cNvGrpSpPr/>
            <p:nvPr/>
          </p:nvGrpSpPr>
          <p:grpSpPr>
            <a:xfrm>
              <a:off x="7468054" y="6382515"/>
              <a:ext cx="223240" cy="357070"/>
              <a:chOff x="7414835" y="6205202"/>
              <a:chExt cx="329677" cy="527319"/>
            </a:xfrm>
          </p:grpSpPr>
          <p:sp>
            <p:nvSpPr>
              <p:cNvPr id="14" name="Oval 13">
                <a:extLst>
                  <a:ext uri="{FF2B5EF4-FFF2-40B4-BE49-F238E27FC236}">
                    <a16:creationId xmlns:a16="http://schemas.microsoft.com/office/drawing/2014/main" id="{C374EAAB-D254-4D98-BB3E-53AE40C9F672}"/>
                  </a:ext>
                </a:extLst>
              </p:cNvPr>
              <p:cNvSpPr/>
              <p:nvPr/>
            </p:nvSpPr>
            <p:spPr>
              <a:xfrm>
                <a:off x="7483222" y="6265690"/>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5" name="Freeform 5">
                <a:extLst>
                  <a:ext uri="{FF2B5EF4-FFF2-40B4-BE49-F238E27FC236}">
                    <a16:creationId xmlns:a16="http://schemas.microsoft.com/office/drawing/2014/main" id="{5D5B4336-1953-4BAF-99F2-E451531F5174}"/>
                  </a:ext>
                </a:extLst>
              </p:cNvPr>
              <p:cNvSpPr>
                <a:spLocks noEditPoints="1"/>
              </p:cNvSpPr>
              <p:nvPr/>
            </p:nvSpPr>
            <p:spPr bwMode="auto">
              <a:xfrm>
                <a:off x="7414835" y="6205202"/>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6" name="Group 15">
            <a:extLst>
              <a:ext uri="{FF2B5EF4-FFF2-40B4-BE49-F238E27FC236}">
                <a16:creationId xmlns:a16="http://schemas.microsoft.com/office/drawing/2014/main" id="{1318AB6F-71C7-45B9-9045-7F182C7EB552}"/>
              </a:ext>
            </a:extLst>
          </p:cNvPr>
          <p:cNvGrpSpPr/>
          <p:nvPr/>
        </p:nvGrpSpPr>
        <p:grpSpPr>
          <a:xfrm>
            <a:off x="6207483" y="5803084"/>
            <a:ext cx="223240" cy="433634"/>
            <a:chOff x="6393022" y="6019901"/>
            <a:chExt cx="223240" cy="433634"/>
          </a:xfrm>
        </p:grpSpPr>
        <p:sp>
          <p:nvSpPr>
            <p:cNvPr id="17" name="Freeform: Shape 411">
              <a:extLst>
                <a:ext uri="{FF2B5EF4-FFF2-40B4-BE49-F238E27FC236}">
                  <a16:creationId xmlns:a16="http://schemas.microsoft.com/office/drawing/2014/main" id="{16AA112C-4764-43E3-A224-35B20F57B78A}"/>
                </a:ext>
              </a:extLst>
            </p:cNvPr>
            <p:cNvSpPr/>
            <p:nvPr/>
          </p:nvSpPr>
          <p:spPr>
            <a:xfrm>
              <a:off x="6436999"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8" name="Group 17">
              <a:extLst>
                <a:ext uri="{FF2B5EF4-FFF2-40B4-BE49-F238E27FC236}">
                  <a16:creationId xmlns:a16="http://schemas.microsoft.com/office/drawing/2014/main" id="{EAFC0330-0AD5-476F-94AC-210DF09091E5}"/>
                </a:ext>
              </a:extLst>
            </p:cNvPr>
            <p:cNvGrpSpPr/>
            <p:nvPr/>
          </p:nvGrpSpPr>
          <p:grpSpPr>
            <a:xfrm>
              <a:off x="6393022" y="6019901"/>
              <a:ext cx="223240" cy="357070"/>
              <a:chOff x="6339803" y="5842588"/>
              <a:chExt cx="329677" cy="527319"/>
            </a:xfrm>
          </p:grpSpPr>
          <p:sp>
            <p:nvSpPr>
              <p:cNvPr id="19" name="Oval 27">
                <a:extLst>
                  <a:ext uri="{FF2B5EF4-FFF2-40B4-BE49-F238E27FC236}">
                    <a16:creationId xmlns:a16="http://schemas.microsoft.com/office/drawing/2014/main" id="{24F59744-7A98-4DB9-B1A8-72A5384F346D}"/>
                  </a:ext>
                </a:extLst>
              </p:cNvPr>
              <p:cNvSpPr/>
              <p:nvPr/>
            </p:nvSpPr>
            <p:spPr>
              <a:xfrm>
                <a:off x="6408190"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0" name="Freeform 5">
                <a:extLst>
                  <a:ext uri="{FF2B5EF4-FFF2-40B4-BE49-F238E27FC236}">
                    <a16:creationId xmlns:a16="http://schemas.microsoft.com/office/drawing/2014/main" id="{DF092BCA-6807-439A-B243-34CD94B92F6F}"/>
                  </a:ext>
                </a:extLst>
              </p:cNvPr>
              <p:cNvSpPr>
                <a:spLocks noEditPoints="1"/>
              </p:cNvSpPr>
              <p:nvPr/>
            </p:nvSpPr>
            <p:spPr bwMode="auto">
              <a:xfrm>
                <a:off x="6339803"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1" name="Group 20">
            <a:extLst>
              <a:ext uri="{FF2B5EF4-FFF2-40B4-BE49-F238E27FC236}">
                <a16:creationId xmlns:a16="http://schemas.microsoft.com/office/drawing/2014/main" id="{625F0074-B04D-4093-AA54-14998B4F277E}"/>
              </a:ext>
            </a:extLst>
          </p:cNvPr>
          <p:cNvGrpSpPr/>
          <p:nvPr/>
        </p:nvGrpSpPr>
        <p:grpSpPr>
          <a:xfrm>
            <a:off x="2183561" y="6187406"/>
            <a:ext cx="223240" cy="450322"/>
            <a:chOff x="2418475" y="6242316"/>
            <a:chExt cx="223240" cy="450322"/>
          </a:xfrm>
        </p:grpSpPr>
        <p:sp>
          <p:nvSpPr>
            <p:cNvPr id="22" name="Freeform: Shape 411">
              <a:extLst>
                <a:ext uri="{FF2B5EF4-FFF2-40B4-BE49-F238E27FC236}">
                  <a16:creationId xmlns:a16="http://schemas.microsoft.com/office/drawing/2014/main" id="{AAA2F1DF-7035-4B16-AB8D-C9D5F71A4DDD}"/>
                </a:ext>
              </a:extLst>
            </p:cNvPr>
            <p:cNvSpPr/>
            <p:nvPr/>
          </p:nvSpPr>
          <p:spPr>
            <a:xfrm>
              <a:off x="2462452" y="6557351"/>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3" name="Group 22">
              <a:extLst>
                <a:ext uri="{FF2B5EF4-FFF2-40B4-BE49-F238E27FC236}">
                  <a16:creationId xmlns:a16="http://schemas.microsoft.com/office/drawing/2014/main" id="{4770516F-EEDD-4030-90D1-C6BDA1A080D4}"/>
                </a:ext>
              </a:extLst>
            </p:cNvPr>
            <p:cNvGrpSpPr/>
            <p:nvPr/>
          </p:nvGrpSpPr>
          <p:grpSpPr>
            <a:xfrm>
              <a:off x="2418475" y="6242316"/>
              <a:ext cx="223240" cy="357070"/>
              <a:chOff x="2365256" y="6065003"/>
              <a:chExt cx="329677" cy="527319"/>
            </a:xfrm>
          </p:grpSpPr>
          <p:sp>
            <p:nvSpPr>
              <p:cNvPr id="24" name="Oval 6">
                <a:extLst>
                  <a:ext uri="{FF2B5EF4-FFF2-40B4-BE49-F238E27FC236}">
                    <a16:creationId xmlns:a16="http://schemas.microsoft.com/office/drawing/2014/main" id="{F81DD4A3-7580-476F-A4B7-BCEB3E17BEE2}"/>
                  </a:ext>
                </a:extLst>
              </p:cNvPr>
              <p:cNvSpPr/>
              <p:nvPr/>
            </p:nvSpPr>
            <p:spPr>
              <a:xfrm>
                <a:off x="2433643" y="6144209"/>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5" name="Freeform 5">
                <a:extLst>
                  <a:ext uri="{FF2B5EF4-FFF2-40B4-BE49-F238E27FC236}">
                    <a16:creationId xmlns:a16="http://schemas.microsoft.com/office/drawing/2014/main" id="{35F69DF1-DCE5-4602-9BA3-A7C24A6DF5DB}"/>
                  </a:ext>
                </a:extLst>
              </p:cNvPr>
              <p:cNvSpPr>
                <a:spLocks noEditPoints="1"/>
              </p:cNvSpPr>
              <p:nvPr/>
            </p:nvSpPr>
            <p:spPr bwMode="auto">
              <a:xfrm>
                <a:off x="2365256" y="6065003"/>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sp>
        <p:nvSpPr>
          <p:cNvPr id="26" name="TextBox 25">
            <a:extLst>
              <a:ext uri="{FF2B5EF4-FFF2-40B4-BE49-F238E27FC236}">
                <a16:creationId xmlns:a16="http://schemas.microsoft.com/office/drawing/2014/main" id="{B0EB58D4-0692-4CDF-80AE-7AB12C4156E0}"/>
              </a:ext>
            </a:extLst>
          </p:cNvPr>
          <p:cNvSpPr txBox="1"/>
          <p:nvPr/>
        </p:nvSpPr>
        <p:spPr>
          <a:xfrm>
            <a:off x="2720860" y="1840808"/>
            <a:ext cx="7061199" cy="1754326"/>
          </a:xfrm>
          <a:prstGeom prst="rect">
            <a:avLst/>
          </a:prstGeom>
          <a:noFill/>
        </p:spPr>
        <p:txBody>
          <a:bodyPr wrap="square" rtlCol="0">
            <a:spAutoFit/>
          </a:bodyPr>
          <a:lstStyle/>
          <a:p>
            <a:pPr algn="ctr"/>
            <a:r>
              <a:rPr lang="en-US" sz="5400" b="1" dirty="0">
                <a:solidFill>
                  <a:srgbClr val="2B4370"/>
                </a:solidFill>
              </a:rPr>
              <a:t>Guaranteed low latency at the 99</a:t>
            </a:r>
            <a:r>
              <a:rPr lang="en-US" sz="5400" b="1" baseline="30000" dirty="0">
                <a:solidFill>
                  <a:srgbClr val="2B4370"/>
                </a:solidFill>
              </a:rPr>
              <a:t>th</a:t>
            </a:r>
            <a:r>
              <a:rPr lang="en-US" sz="5400" b="1" dirty="0">
                <a:solidFill>
                  <a:srgbClr val="2B4370"/>
                </a:solidFill>
              </a:rPr>
              <a:t> percentile</a:t>
            </a:r>
          </a:p>
        </p:txBody>
      </p:sp>
      <p:sp>
        <p:nvSpPr>
          <p:cNvPr id="27" name="TextBox 26">
            <a:extLst>
              <a:ext uri="{FF2B5EF4-FFF2-40B4-BE49-F238E27FC236}">
                <a16:creationId xmlns:a16="http://schemas.microsoft.com/office/drawing/2014/main" id="{A336E8CC-024A-40AB-8DEB-986D4C6844CB}"/>
              </a:ext>
            </a:extLst>
          </p:cNvPr>
          <p:cNvSpPr txBox="1"/>
          <p:nvPr/>
        </p:nvSpPr>
        <p:spPr>
          <a:xfrm>
            <a:off x="530669" y="5332684"/>
            <a:ext cx="111761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Turnkey global </a:t>
            </a:r>
            <a:b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distribution</a:t>
            </a:r>
          </a:p>
        </p:txBody>
      </p:sp>
      <p:sp>
        <p:nvSpPr>
          <p:cNvPr id="28" name="TextBox 27">
            <a:extLst>
              <a:ext uri="{FF2B5EF4-FFF2-40B4-BE49-F238E27FC236}">
                <a16:creationId xmlns:a16="http://schemas.microsoft.com/office/drawing/2014/main" id="{71BCCA9F-BD94-40E3-A182-F86361F4C6FD}"/>
              </a:ext>
            </a:extLst>
          </p:cNvPr>
          <p:cNvSpPr txBox="1"/>
          <p:nvPr/>
        </p:nvSpPr>
        <p:spPr>
          <a:xfrm>
            <a:off x="2680893" y="4674126"/>
            <a:ext cx="166423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Elastic scale out </a:t>
            </a:r>
          </a:p>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of storage &amp; throughput</a:t>
            </a:r>
          </a:p>
        </p:txBody>
      </p:sp>
    </p:spTree>
    <p:extLst>
      <p:ext uri="{BB962C8B-B14F-4D97-AF65-F5344CB8AC3E}">
        <p14:creationId xmlns:p14="http://schemas.microsoft.com/office/powerpoint/2010/main" val="3628240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35837-5B8D-4DEB-9F19-C649A2DD2E60}"/>
              </a:ext>
            </a:extLst>
          </p:cNvPr>
          <p:cNvSpPr>
            <a:spLocks noGrp="1"/>
          </p:cNvSpPr>
          <p:nvPr>
            <p:ph type="title"/>
          </p:nvPr>
        </p:nvSpPr>
        <p:spPr/>
        <p:txBody>
          <a:bodyPr/>
          <a:lstStyle/>
          <a:p>
            <a:r>
              <a:rPr lang="en-US" dirty="0"/>
              <a:t>Azure Cosmos DB</a:t>
            </a:r>
          </a:p>
        </p:txBody>
      </p:sp>
      <p:sp>
        <p:nvSpPr>
          <p:cNvPr id="3" name="Text Placeholder 2">
            <a:extLst>
              <a:ext uri="{FF2B5EF4-FFF2-40B4-BE49-F238E27FC236}">
                <a16:creationId xmlns:a16="http://schemas.microsoft.com/office/drawing/2014/main" id="{14E5E956-CCF3-41EF-9392-F31603A67726}"/>
              </a:ext>
            </a:extLst>
          </p:cNvPr>
          <p:cNvSpPr>
            <a:spLocks noGrp="1"/>
          </p:cNvSpPr>
          <p:nvPr>
            <p:ph type="body" sz="quarter" idx="10"/>
          </p:nvPr>
        </p:nvSpPr>
        <p:spPr/>
        <p:txBody>
          <a:bodyPr>
            <a:normAutofit lnSpcReduction="10000"/>
          </a:bodyPr>
          <a:lstStyle/>
          <a:p>
            <a:r>
              <a:rPr lang="en-US" dirty="0"/>
              <a:t>A globally distributed, massively scalable, multi-model database service</a:t>
            </a:r>
          </a:p>
        </p:txBody>
      </p:sp>
      <p:pic>
        <p:nvPicPr>
          <p:cNvPr id="4" name="Picture 3">
            <a:extLst>
              <a:ext uri="{FF2B5EF4-FFF2-40B4-BE49-F238E27FC236}">
                <a16:creationId xmlns:a16="http://schemas.microsoft.com/office/drawing/2014/main" id="{1F2777E2-CFE4-47F6-B3EA-19DEF0FE8506}"/>
              </a:ext>
            </a:extLst>
          </p:cNvPr>
          <p:cNvPicPr>
            <a:picLocks noChangeAspect="1"/>
          </p:cNvPicPr>
          <p:nvPr/>
        </p:nvPicPr>
        <p:blipFill rotWithShape="1">
          <a:blip r:embed="rId3"/>
          <a:srcRect b="68768"/>
          <a:stretch/>
        </p:blipFill>
        <p:spPr>
          <a:xfrm>
            <a:off x="1133426" y="5547982"/>
            <a:ext cx="9925148" cy="1310018"/>
          </a:xfrm>
          <a:prstGeom prst="rect">
            <a:avLst/>
          </a:prstGeom>
        </p:spPr>
      </p:pic>
      <p:sp>
        <p:nvSpPr>
          <p:cNvPr id="5" name="Freeform: Shape 4">
            <a:extLst>
              <a:ext uri="{FF2B5EF4-FFF2-40B4-BE49-F238E27FC236}">
                <a16:creationId xmlns:a16="http://schemas.microsoft.com/office/drawing/2014/main" id="{45760CA8-64D3-4CEF-BA86-BB6D6B4F7D88}"/>
              </a:ext>
            </a:extLst>
          </p:cNvPr>
          <p:cNvSpPr/>
          <p:nvPr/>
        </p:nvSpPr>
        <p:spPr>
          <a:xfrm>
            <a:off x="1349" y="5144324"/>
            <a:ext cx="12189302" cy="17455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6" name="Group 5">
            <a:extLst>
              <a:ext uri="{FF2B5EF4-FFF2-40B4-BE49-F238E27FC236}">
                <a16:creationId xmlns:a16="http://schemas.microsoft.com/office/drawing/2014/main" id="{A62C01A3-D3D3-4A57-8C14-77930E912007}"/>
              </a:ext>
            </a:extLst>
          </p:cNvPr>
          <p:cNvGrpSpPr/>
          <p:nvPr/>
        </p:nvGrpSpPr>
        <p:grpSpPr>
          <a:xfrm>
            <a:off x="9278176" y="6154848"/>
            <a:ext cx="223240" cy="433634"/>
            <a:chOff x="9576336" y="6019901"/>
            <a:chExt cx="223240" cy="433634"/>
          </a:xfrm>
        </p:grpSpPr>
        <p:sp>
          <p:nvSpPr>
            <p:cNvPr id="7" name="Freeform: Shape 411">
              <a:extLst>
                <a:ext uri="{FF2B5EF4-FFF2-40B4-BE49-F238E27FC236}">
                  <a16:creationId xmlns:a16="http://schemas.microsoft.com/office/drawing/2014/main" id="{2D574F26-A152-4DBB-AE65-A85ADBDF2818}"/>
                </a:ext>
              </a:extLst>
            </p:cNvPr>
            <p:cNvSpPr/>
            <p:nvPr/>
          </p:nvSpPr>
          <p:spPr>
            <a:xfrm>
              <a:off x="9620313"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8" name="Group 7">
              <a:extLst>
                <a:ext uri="{FF2B5EF4-FFF2-40B4-BE49-F238E27FC236}">
                  <a16:creationId xmlns:a16="http://schemas.microsoft.com/office/drawing/2014/main" id="{75D92B49-16D0-41C2-B072-527E1063D976}"/>
                </a:ext>
              </a:extLst>
            </p:cNvPr>
            <p:cNvGrpSpPr/>
            <p:nvPr/>
          </p:nvGrpSpPr>
          <p:grpSpPr>
            <a:xfrm>
              <a:off x="9576336" y="6019901"/>
              <a:ext cx="223240" cy="357070"/>
              <a:chOff x="9523117" y="5842588"/>
              <a:chExt cx="329677" cy="527319"/>
            </a:xfrm>
          </p:grpSpPr>
          <p:sp>
            <p:nvSpPr>
              <p:cNvPr id="9" name="Oval 903">
                <a:extLst>
                  <a:ext uri="{FF2B5EF4-FFF2-40B4-BE49-F238E27FC236}">
                    <a16:creationId xmlns:a16="http://schemas.microsoft.com/office/drawing/2014/main" id="{99F9FA9E-DD3B-4F1A-A87D-F8884B84DAF9}"/>
                  </a:ext>
                </a:extLst>
              </p:cNvPr>
              <p:cNvSpPr/>
              <p:nvPr/>
            </p:nvSpPr>
            <p:spPr>
              <a:xfrm>
                <a:off x="9591504"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0" name="Freeform 5">
                <a:extLst>
                  <a:ext uri="{FF2B5EF4-FFF2-40B4-BE49-F238E27FC236}">
                    <a16:creationId xmlns:a16="http://schemas.microsoft.com/office/drawing/2014/main" id="{C8D98F09-CD2F-4F76-A0B7-4B2308032C8A}"/>
                  </a:ext>
                </a:extLst>
              </p:cNvPr>
              <p:cNvSpPr>
                <a:spLocks noEditPoints="1"/>
              </p:cNvSpPr>
              <p:nvPr/>
            </p:nvSpPr>
            <p:spPr bwMode="auto">
              <a:xfrm>
                <a:off x="9523117"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1" name="Group 10">
            <a:extLst>
              <a:ext uri="{FF2B5EF4-FFF2-40B4-BE49-F238E27FC236}">
                <a16:creationId xmlns:a16="http://schemas.microsoft.com/office/drawing/2014/main" id="{CB91C749-8B83-4324-8A79-26A430C08DC4}"/>
              </a:ext>
            </a:extLst>
          </p:cNvPr>
          <p:cNvGrpSpPr/>
          <p:nvPr/>
        </p:nvGrpSpPr>
        <p:grpSpPr>
          <a:xfrm>
            <a:off x="7468054" y="6382515"/>
            <a:ext cx="223240" cy="431604"/>
            <a:chOff x="7468054" y="6382515"/>
            <a:chExt cx="223240" cy="431604"/>
          </a:xfrm>
        </p:grpSpPr>
        <p:sp>
          <p:nvSpPr>
            <p:cNvPr id="12" name="Freeform: Shape 411">
              <a:extLst>
                <a:ext uri="{FF2B5EF4-FFF2-40B4-BE49-F238E27FC236}">
                  <a16:creationId xmlns:a16="http://schemas.microsoft.com/office/drawing/2014/main" id="{42382241-A18B-4B10-9F67-8A6EAF5B53D4}"/>
                </a:ext>
              </a:extLst>
            </p:cNvPr>
            <p:cNvSpPr/>
            <p:nvPr/>
          </p:nvSpPr>
          <p:spPr>
            <a:xfrm>
              <a:off x="7512031" y="6678832"/>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3" name="Group 12">
              <a:extLst>
                <a:ext uri="{FF2B5EF4-FFF2-40B4-BE49-F238E27FC236}">
                  <a16:creationId xmlns:a16="http://schemas.microsoft.com/office/drawing/2014/main" id="{86D4CBC9-8A4A-4F0C-91C7-C39F32655074}"/>
                </a:ext>
              </a:extLst>
            </p:cNvPr>
            <p:cNvGrpSpPr/>
            <p:nvPr/>
          </p:nvGrpSpPr>
          <p:grpSpPr>
            <a:xfrm>
              <a:off x="7468054" y="6382515"/>
              <a:ext cx="223240" cy="357070"/>
              <a:chOff x="7414835" y="6205202"/>
              <a:chExt cx="329677" cy="527319"/>
            </a:xfrm>
          </p:grpSpPr>
          <p:sp>
            <p:nvSpPr>
              <p:cNvPr id="14" name="Oval 13">
                <a:extLst>
                  <a:ext uri="{FF2B5EF4-FFF2-40B4-BE49-F238E27FC236}">
                    <a16:creationId xmlns:a16="http://schemas.microsoft.com/office/drawing/2014/main" id="{C22DF77F-8032-49E1-ACAE-8A3A8FF163A2}"/>
                  </a:ext>
                </a:extLst>
              </p:cNvPr>
              <p:cNvSpPr/>
              <p:nvPr/>
            </p:nvSpPr>
            <p:spPr>
              <a:xfrm>
                <a:off x="7483222" y="6265690"/>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5" name="Freeform 5">
                <a:extLst>
                  <a:ext uri="{FF2B5EF4-FFF2-40B4-BE49-F238E27FC236}">
                    <a16:creationId xmlns:a16="http://schemas.microsoft.com/office/drawing/2014/main" id="{D8AE8AAD-DE4B-453D-AA9E-0A55DB5CF722}"/>
                  </a:ext>
                </a:extLst>
              </p:cNvPr>
              <p:cNvSpPr>
                <a:spLocks noEditPoints="1"/>
              </p:cNvSpPr>
              <p:nvPr/>
            </p:nvSpPr>
            <p:spPr bwMode="auto">
              <a:xfrm>
                <a:off x="7414835" y="6205202"/>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6" name="Group 15">
            <a:extLst>
              <a:ext uri="{FF2B5EF4-FFF2-40B4-BE49-F238E27FC236}">
                <a16:creationId xmlns:a16="http://schemas.microsoft.com/office/drawing/2014/main" id="{32E84B34-914A-49F6-992C-9402D00CDC94}"/>
              </a:ext>
            </a:extLst>
          </p:cNvPr>
          <p:cNvGrpSpPr/>
          <p:nvPr/>
        </p:nvGrpSpPr>
        <p:grpSpPr>
          <a:xfrm>
            <a:off x="6207483" y="5803084"/>
            <a:ext cx="223240" cy="433634"/>
            <a:chOff x="6393022" y="6019901"/>
            <a:chExt cx="223240" cy="433634"/>
          </a:xfrm>
        </p:grpSpPr>
        <p:sp>
          <p:nvSpPr>
            <p:cNvPr id="17" name="Freeform: Shape 411">
              <a:extLst>
                <a:ext uri="{FF2B5EF4-FFF2-40B4-BE49-F238E27FC236}">
                  <a16:creationId xmlns:a16="http://schemas.microsoft.com/office/drawing/2014/main" id="{AE714BB7-A720-4C3B-B4D8-DDD66E27557E}"/>
                </a:ext>
              </a:extLst>
            </p:cNvPr>
            <p:cNvSpPr/>
            <p:nvPr/>
          </p:nvSpPr>
          <p:spPr>
            <a:xfrm>
              <a:off x="6436999"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8" name="Group 17">
              <a:extLst>
                <a:ext uri="{FF2B5EF4-FFF2-40B4-BE49-F238E27FC236}">
                  <a16:creationId xmlns:a16="http://schemas.microsoft.com/office/drawing/2014/main" id="{070C17DF-68B1-432A-B151-B152CBE4DBAA}"/>
                </a:ext>
              </a:extLst>
            </p:cNvPr>
            <p:cNvGrpSpPr/>
            <p:nvPr/>
          </p:nvGrpSpPr>
          <p:grpSpPr>
            <a:xfrm>
              <a:off x="6393022" y="6019901"/>
              <a:ext cx="223240" cy="357070"/>
              <a:chOff x="6339803" y="5842588"/>
              <a:chExt cx="329677" cy="527319"/>
            </a:xfrm>
          </p:grpSpPr>
          <p:sp>
            <p:nvSpPr>
              <p:cNvPr id="19" name="Oval 27">
                <a:extLst>
                  <a:ext uri="{FF2B5EF4-FFF2-40B4-BE49-F238E27FC236}">
                    <a16:creationId xmlns:a16="http://schemas.microsoft.com/office/drawing/2014/main" id="{EACFDA9A-262F-420C-B10B-3E52E8645FBC}"/>
                  </a:ext>
                </a:extLst>
              </p:cNvPr>
              <p:cNvSpPr/>
              <p:nvPr/>
            </p:nvSpPr>
            <p:spPr>
              <a:xfrm>
                <a:off x="6408190"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0" name="Freeform 5">
                <a:extLst>
                  <a:ext uri="{FF2B5EF4-FFF2-40B4-BE49-F238E27FC236}">
                    <a16:creationId xmlns:a16="http://schemas.microsoft.com/office/drawing/2014/main" id="{B0850D5C-679A-40BF-BC2F-05DB5030F947}"/>
                  </a:ext>
                </a:extLst>
              </p:cNvPr>
              <p:cNvSpPr>
                <a:spLocks noEditPoints="1"/>
              </p:cNvSpPr>
              <p:nvPr/>
            </p:nvSpPr>
            <p:spPr bwMode="auto">
              <a:xfrm>
                <a:off x="6339803"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1" name="Group 20">
            <a:extLst>
              <a:ext uri="{FF2B5EF4-FFF2-40B4-BE49-F238E27FC236}">
                <a16:creationId xmlns:a16="http://schemas.microsoft.com/office/drawing/2014/main" id="{C0320338-BA0D-42F6-B92C-C71777E2C402}"/>
              </a:ext>
            </a:extLst>
          </p:cNvPr>
          <p:cNvGrpSpPr/>
          <p:nvPr/>
        </p:nvGrpSpPr>
        <p:grpSpPr>
          <a:xfrm>
            <a:off x="2183561" y="6187406"/>
            <a:ext cx="223240" cy="450322"/>
            <a:chOff x="2418475" y="6242316"/>
            <a:chExt cx="223240" cy="450322"/>
          </a:xfrm>
        </p:grpSpPr>
        <p:sp>
          <p:nvSpPr>
            <p:cNvPr id="22" name="Freeform: Shape 411">
              <a:extLst>
                <a:ext uri="{FF2B5EF4-FFF2-40B4-BE49-F238E27FC236}">
                  <a16:creationId xmlns:a16="http://schemas.microsoft.com/office/drawing/2014/main" id="{AA8A5A0C-4976-45E4-B74D-372135438690}"/>
                </a:ext>
              </a:extLst>
            </p:cNvPr>
            <p:cNvSpPr/>
            <p:nvPr/>
          </p:nvSpPr>
          <p:spPr>
            <a:xfrm>
              <a:off x="2462452" y="6557351"/>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3" name="Group 22">
              <a:extLst>
                <a:ext uri="{FF2B5EF4-FFF2-40B4-BE49-F238E27FC236}">
                  <a16:creationId xmlns:a16="http://schemas.microsoft.com/office/drawing/2014/main" id="{CEF682F2-3FB7-4F33-AE26-A265A8385A87}"/>
                </a:ext>
              </a:extLst>
            </p:cNvPr>
            <p:cNvGrpSpPr/>
            <p:nvPr/>
          </p:nvGrpSpPr>
          <p:grpSpPr>
            <a:xfrm>
              <a:off x="2418475" y="6242316"/>
              <a:ext cx="223240" cy="357070"/>
              <a:chOff x="2365256" y="6065003"/>
              <a:chExt cx="329677" cy="527319"/>
            </a:xfrm>
          </p:grpSpPr>
          <p:sp>
            <p:nvSpPr>
              <p:cNvPr id="24" name="Oval 6">
                <a:extLst>
                  <a:ext uri="{FF2B5EF4-FFF2-40B4-BE49-F238E27FC236}">
                    <a16:creationId xmlns:a16="http://schemas.microsoft.com/office/drawing/2014/main" id="{E79CBE4A-EA41-48E5-8FC5-0D891434DBC0}"/>
                  </a:ext>
                </a:extLst>
              </p:cNvPr>
              <p:cNvSpPr/>
              <p:nvPr/>
            </p:nvSpPr>
            <p:spPr>
              <a:xfrm>
                <a:off x="2433643" y="6144209"/>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5" name="Freeform 5">
                <a:extLst>
                  <a:ext uri="{FF2B5EF4-FFF2-40B4-BE49-F238E27FC236}">
                    <a16:creationId xmlns:a16="http://schemas.microsoft.com/office/drawing/2014/main" id="{94CB9C5B-2D75-4CB7-BF38-202EC3EB54F2}"/>
                  </a:ext>
                </a:extLst>
              </p:cNvPr>
              <p:cNvSpPr>
                <a:spLocks noEditPoints="1"/>
              </p:cNvSpPr>
              <p:nvPr/>
            </p:nvSpPr>
            <p:spPr bwMode="auto">
              <a:xfrm>
                <a:off x="2365256" y="6065003"/>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sp>
        <p:nvSpPr>
          <p:cNvPr id="26" name="TextBox 25">
            <a:extLst>
              <a:ext uri="{FF2B5EF4-FFF2-40B4-BE49-F238E27FC236}">
                <a16:creationId xmlns:a16="http://schemas.microsoft.com/office/drawing/2014/main" id="{0FE04D34-B325-4AA2-886A-24821D590EF9}"/>
              </a:ext>
            </a:extLst>
          </p:cNvPr>
          <p:cNvSpPr txBox="1"/>
          <p:nvPr/>
        </p:nvSpPr>
        <p:spPr>
          <a:xfrm>
            <a:off x="2720860" y="1840808"/>
            <a:ext cx="7061199" cy="1754326"/>
          </a:xfrm>
          <a:prstGeom prst="rect">
            <a:avLst/>
          </a:prstGeom>
          <a:noFill/>
        </p:spPr>
        <p:txBody>
          <a:bodyPr wrap="square" rtlCol="0">
            <a:spAutoFit/>
          </a:bodyPr>
          <a:lstStyle/>
          <a:p>
            <a:pPr algn="ctr"/>
            <a:r>
              <a:rPr lang="en-US" sz="5400" b="1" dirty="0">
                <a:solidFill>
                  <a:srgbClr val="2B4370"/>
                </a:solidFill>
              </a:rPr>
              <a:t>Guaranteed low latency at the 99</a:t>
            </a:r>
            <a:r>
              <a:rPr lang="en-US" sz="5400" b="1" baseline="30000" dirty="0">
                <a:solidFill>
                  <a:srgbClr val="2B4370"/>
                </a:solidFill>
              </a:rPr>
              <a:t>th</a:t>
            </a:r>
            <a:r>
              <a:rPr lang="en-US" sz="5400" b="1" dirty="0">
                <a:solidFill>
                  <a:srgbClr val="2B4370"/>
                </a:solidFill>
              </a:rPr>
              <a:t> percentile</a:t>
            </a:r>
          </a:p>
        </p:txBody>
      </p:sp>
      <p:sp>
        <p:nvSpPr>
          <p:cNvPr id="27" name="TextBox 26">
            <a:extLst>
              <a:ext uri="{FF2B5EF4-FFF2-40B4-BE49-F238E27FC236}">
                <a16:creationId xmlns:a16="http://schemas.microsoft.com/office/drawing/2014/main" id="{957A0AE1-989F-4A73-914A-808DC47E660D}"/>
              </a:ext>
            </a:extLst>
          </p:cNvPr>
          <p:cNvSpPr txBox="1"/>
          <p:nvPr/>
        </p:nvSpPr>
        <p:spPr>
          <a:xfrm>
            <a:off x="530669" y="5332684"/>
            <a:ext cx="111761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Turnkey global </a:t>
            </a:r>
            <a:b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distribution</a:t>
            </a:r>
          </a:p>
        </p:txBody>
      </p:sp>
      <p:sp>
        <p:nvSpPr>
          <p:cNvPr id="28" name="TextBox 27">
            <a:extLst>
              <a:ext uri="{FF2B5EF4-FFF2-40B4-BE49-F238E27FC236}">
                <a16:creationId xmlns:a16="http://schemas.microsoft.com/office/drawing/2014/main" id="{08AB07A6-439C-43AD-8FCC-7D67A89ABFA5}"/>
              </a:ext>
            </a:extLst>
          </p:cNvPr>
          <p:cNvSpPr txBox="1"/>
          <p:nvPr/>
        </p:nvSpPr>
        <p:spPr>
          <a:xfrm>
            <a:off x="2680893" y="4674126"/>
            <a:ext cx="166423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Elastic scale out </a:t>
            </a:r>
          </a:p>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of storage &amp; throughput</a:t>
            </a:r>
          </a:p>
        </p:txBody>
      </p:sp>
    </p:spTree>
    <p:extLst>
      <p:ext uri="{BB962C8B-B14F-4D97-AF65-F5344CB8AC3E}">
        <p14:creationId xmlns:p14="http://schemas.microsoft.com/office/powerpoint/2010/main" val="3518553060"/>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0 0 L 0 0.25 E" pathEditMode="relative" ptsTypes="">
                                      <p:cBhvr>
                                        <p:cTn id="6" dur="1000" fill="hold"/>
                                        <p:tgtEl>
                                          <p:spTgt spid="26"/>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5A2952-945D-4DE6-87EF-4BD88A3B1B7B}"/>
              </a:ext>
            </a:extLst>
          </p:cNvPr>
          <p:cNvSpPr>
            <a:spLocks noGrp="1"/>
          </p:cNvSpPr>
          <p:nvPr>
            <p:ph type="title"/>
          </p:nvPr>
        </p:nvSpPr>
        <p:spPr/>
        <p:txBody>
          <a:bodyPr/>
          <a:lstStyle/>
          <a:p>
            <a:r>
              <a:rPr lang="en-US" dirty="0"/>
              <a:t>Azure Cosmos DB</a:t>
            </a:r>
          </a:p>
        </p:txBody>
      </p:sp>
      <p:sp>
        <p:nvSpPr>
          <p:cNvPr id="3" name="Text Placeholder 2">
            <a:extLst>
              <a:ext uri="{FF2B5EF4-FFF2-40B4-BE49-F238E27FC236}">
                <a16:creationId xmlns:a16="http://schemas.microsoft.com/office/drawing/2014/main" id="{30F29B0C-B1D6-48BD-9957-110F9C4906BE}"/>
              </a:ext>
            </a:extLst>
          </p:cNvPr>
          <p:cNvSpPr>
            <a:spLocks noGrp="1"/>
          </p:cNvSpPr>
          <p:nvPr>
            <p:ph type="body" sz="quarter" idx="10"/>
          </p:nvPr>
        </p:nvSpPr>
        <p:spPr/>
        <p:txBody>
          <a:bodyPr>
            <a:normAutofit lnSpcReduction="10000"/>
          </a:bodyPr>
          <a:lstStyle/>
          <a:p>
            <a:r>
              <a:rPr lang="en-US" dirty="0"/>
              <a:t>A globally distributed, massively scalable, multi-model database service</a:t>
            </a:r>
          </a:p>
        </p:txBody>
      </p:sp>
      <p:pic>
        <p:nvPicPr>
          <p:cNvPr id="4" name="Picture 3">
            <a:extLst>
              <a:ext uri="{FF2B5EF4-FFF2-40B4-BE49-F238E27FC236}">
                <a16:creationId xmlns:a16="http://schemas.microsoft.com/office/drawing/2014/main" id="{B958F705-BFF1-4067-A707-50403C473B93}"/>
              </a:ext>
            </a:extLst>
          </p:cNvPr>
          <p:cNvPicPr>
            <a:picLocks noChangeAspect="1"/>
          </p:cNvPicPr>
          <p:nvPr/>
        </p:nvPicPr>
        <p:blipFill rotWithShape="1">
          <a:blip r:embed="rId3"/>
          <a:srcRect b="68768"/>
          <a:stretch/>
        </p:blipFill>
        <p:spPr>
          <a:xfrm>
            <a:off x="1133426" y="5547982"/>
            <a:ext cx="9925148" cy="1310018"/>
          </a:xfrm>
          <a:prstGeom prst="rect">
            <a:avLst/>
          </a:prstGeom>
        </p:spPr>
      </p:pic>
      <p:sp>
        <p:nvSpPr>
          <p:cNvPr id="5" name="Freeform: Shape 4">
            <a:extLst>
              <a:ext uri="{FF2B5EF4-FFF2-40B4-BE49-F238E27FC236}">
                <a16:creationId xmlns:a16="http://schemas.microsoft.com/office/drawing/2014/main" id="{019FD2BD-E9D2-4274-A077-C246ADE93A94}"/>
              </a:ext>
            </a:extLst>
          </p:cNvPr>
          <p:cNvSpPr/>
          <p:nvPr/>
        </p:nvSpPr>
        <p:spPr>
          <a:xfrm>
            <a:off x="1349" y="5144324"/>
            <a:ext cx="12189302" cy="17455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6" name="Group 5">
            <a:extLst>
              <a:ext uri="{FF2B5EF4-FFF2-40B4-BE49-F238E27FC236}">
                <a16:creationId xmlns:a16="http://schemas.microsoft.com/office/drawing/2014/main" id="{BE790365-79C4-4DBF-87C3-A09B345C44E4}"/>
              </a:ext>
            </a:extLst>
          </p:cNvPr>
          <p:cNvGrpSpPr/>
          <p:nvPr/>
        </p:nvGrpSpPr>
        <p:grpSpPr>
          <a:xfrm>
            <a:off x="9278176" y="6154848"/>
            <a:ext cx="223240" cy="433634"/>
            <a:chOff x="9576336" y="6019901"/>
            <a:chExt cx="223240" cy="433634"/>
          </a:xfrm>
        </p:grpSpPr>
        <p:sp>
          <p:nvSpPr>
            <p:cNvPr id="7" name="Freeform: Shape 411">
              <a:extLst>
                <a:ext uri="{FF2B5EF4-FFF2-40B4-BE49-F238E27FC236}">
                  <a16:creationId xmlns:a16="http://schemas.microsoft.com/office/drawing/2014/main" id="{EF1FBB39-E0E7-43F3-9B84-E83BFF78F507}"/>
                </a:ext>
              </a:extLst>
            </p:cNvPr>
            <p:cNvSpPr/>
            <p:nvPr/>
          </p:nvSpPr>
          <p:spPr>
            <a:xfrm>
              <a:off x="9620313"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8" name="Group 7">
              <a:extLst>
                <a:ext uri="{FF2B5EF4-FFF2-40B4-BE49-F238E27FC236}">
                  <a16:creationId xmlns:a16="http://schemas.microsoft.com/office/drawing/2014/main" id="{F848EAA4-6E49-479F-AD10-CA1218918BA9}"/>
                </a:ext>
              </a:extLst>
            </p:cNvPr>
            <p:cNvGrpSpPr/>
            <p:nvPr/>
          </p:nvGrpSpPr>
          <p:grpSpPr>
            <a:xfrm>
              <a:off x="9576336" y="6019901"/>
              <a:ext cx="223240" cy="357070"/>
              <a:chOff x="9523117" y="5842588"/>
              <a:chExt cx="329677" cy="527319"/>
            </a:xfrm>
          </p:grpSpPr>
          <p:sp>
            <p:nvSpPr>
              <p:cNvPr id="9" name="Oval 903">
                <a:extLst>
                  <a:ext uri="{FF2B5EF4-FFF2-40B4-BE49-F238E27FC236}">
                    <a16:creationId xmlns:a16="http://schemas.microsoft.com/office/drawing/2014/main" id="{282EE2C1-85C1-42E1-9CBE-335D18C830B2}"/>
                  </a:ext>
                </a:extLst>
              </p:cNvPr>
              <p:cNvSpPr/>
              <p:nvPr/>
            </p:nvSpPr>
            <p:spPr>
              <a:xfrm>
                <a:off x="9591504"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0" name="Freeform 5">
                <a:extLst>
                  <a:ext uri="{FF2B5EF4-FFF2-40B4-BE49-F238E27FC236}">
                    <a16:creationId xmlns:a16="http://schemas.microsoft.com/office/drawing/2014/main" id="{367A0A4B-6B6F-4CF9-88B9-56C22A3132C7}"/>
                  </a:ext>
                </a:extLst>
              </p:cNvPr>
              <p:cNvSpPr>
                <a:spLocks noEditPoints="1"/>
              </p:cNvSpPr>
              <p:nvPr/>
            </p:nvSpPr>
            <p:spPr bwMode="auto">
              <a:xfrm>
                <a:off x="9523117"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1" name="Group 10">
            <a:extLst>
              <a:ext uri="{FF2B5EF4-FFF2-40B4-BE49-F238E27FC236}">
                <a16:creationId xmlns:a16="http://schemas.microsoft.com/office/drawing/2014/main" id="{6C26B119-C7CC-4856-9B64-DA6D36BD394B}"/>
              </a:ext>
            </a:extLst>
          </p:cNvPr>
          <p:cNvGrpSpPr/>
          <p:nvPr/>
        </p:nvGrpSpPr>
        <p:grpSpPr>
          <a:xfrm>
            <a:off x="7468054" y="6382515"/>
            <a:ext cx="223240" cy="431604"/>
            <a:chOff x="7468054" y="6382515"/>
            <a:chExt cx="223240" cy="431604"/>
          </a:xfrm>
        </p:grpSpPr>
        <p:sp>
          <p:nvSpPr>
            <p:cNvPr id="12" name="Freeform: Shape 411">
              <a:extLst>
                <a:ext uri="{FF2B5EF4-FFF2-40B4-BE49-F238E27FC236}">
                  <a16:creationId xmlns:a16="http://schemas.microsoft.com/office/drawing/2014/main" id="{8CC65C03-E9BD-469C-943D-2EC54B28FCE0}"/>
                </a:ext>
              </a:extLst>
            </p:cNvPr>
            <p:cNvSpPr/>
            <p:nvPr/>
          </p:nvSpPr>
          <p:spPr>
            <a:xfrm>
              <a:off x="7512031" y="6678832"/>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3" name="Group 12">
              <a:extLst>
                <a:ext uri="{FF2B5EF4-FFF2-40B4-BE49-F238E27FC236}">
                  <a16:creationId xmlns:a16="http://schemas.microsoft.com/office/drawing/2014/main" id="{0EDAD203-42CD-4EED-BCBD-B3E6D2CC797C}"/>
                </a:ext>
              </a:extLst>
            </p:cNvPr>
            <p:cNvGrpSpPr/>
            <p:nvPr/>
          </p:nvGrpSpPr>
          <p:grpSpPr>
            <a:xfrm>
              <a:off x="7468054" y="6382515"/>
              <a:ext cx="223240" cy="357070"/>
              <a:chOff x="7414835" y="6205202"/>
              <a:chExt cx="329677" cy="527319"/>
            </a:xfrm>
          </p:grpSpPr>
          <p:sp>
            <p:nvSpPr>
              <p:cNvPr id="14" name="Oval 13">
                <a:extLst>
                  <a:ext uri="{FF2B5EF4-FFF2-40B4-BE49-F238E27FC236}">
                    <a16:creationId xmlns:a16="http://schemas.microsoft.com/office/drawing/2014/main" id="{4F6FACDD-571C-482C-81B9-489230477878}"/>
                  </a:ext>
                </a:extLst>
              </p:cNvPr>
              <p:cNvSpPr/>
              <p:nvPr/>
            </p:nvSpPr>
            <p:spPr>
              <a:xfrm>
                <a:off x="7483222" y="6265690"/>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5" name="Freeform 5">
                <a:extLst>
                  <a:ext uri="{FF2B5EF4-FFF2-40B4-BE49-F238E27FC236}">
                    <a16:creationId xmlns:a16="http://schemas.microsoft.com/office/drawing/2014/main" id="{F480C45F-3A5D-450E-8A8D-A3A1BF3C3080}"/>
                  </a:ext>
                </a:extLst>
              </p:cNvPr>
              <p:cNvSpPr>
                <a:spLocks noEditPoints="1"/>
              </p:cNvSpPr>
              <p:nvPr/>
            </p:nvSpPr>
            <p:spPr bwMode="auto">
              <a:xfrm>
                <a:off x="7414835" y="6205202"/>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6" name="Group 15">
            <a:extLst>
              <a:ext uri="{FF2B5EF4-FFF2-40B4-BE49-F238E27FC236}">
                <a16:creationId xmlns:a16="http://schemas.microsoft.com/office/drawing/2014/main" id="{CFDC69A2-F54D-41E8-BE7E-9EFA362E8C27}"/>
              </a:ext>
            </a:extLst>
          </p:cNvPr>
          <p:cNvGrpSpPr/>
          <p:nvPr/>
        </p:nvGrpSpPr>
        <p:grpSpPr>
          <a:xfrm>
            <a:off x="6207483" y="5803084"/>
            <a:ext cx="223240" cy="433634"/>
            <a:chOff x="6393022" y="6019901"/>
            <a:chExt cx="223240" cy="433634"/>
          </a:xfrm>
        </p:grpSpPr>
        <p:sp>
          <p:nvSpPr>
            <p:cNvPr id="17" name="Freeform: Shape 411">
              <a:extLst>
                <a:ext uri="{FF2B5EF4-FFF2-40B4-BE49-F238E27FC236}">
                  <a16:creationId xmlns:a16="http://schemas.microsoft.com/office/drawing/2014/main" id="{DBB02666-6E03-48F7-B154-6A6F8437170F}"/>
                </a:ext>
              </a:extLst>
            </p:cNvPr>
            <p:cNvSpPr/>
            <p:nvPr/>
          </p:nvSpPr>
          <p:spPr>
            <a:xfrm>
              <a:off x="6436999"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8" name="Group 17">
              <a:extLst>
                <a:ext uri="{FF2B5EF4-FFF2-40B4-BE49-F238E27FC236}">
                  <a16:creationId xmlns:a16="http://schemas.microsoft.com/office/drawing/2014/main" id="{9FF63FC4-B3E8-4901-B7DB-56AF614F21E1}"/>
                </a:ext>
              </a:extLst>
            </p:cNvPr>
            <p:cNvGrpSpPr/>
            <p:nvPr/>
          </p:nvGrpSpPr>
          <p:grpSpPr>
            <a:xfrm>
              <a:off x="6393022" y="6019901"/>
              <a:ext cx="223240" cy="357070"/>
              <a:chOff x="6339803" y="5842588"/>
              <a:chExt cx="329677" cy="527319"/>
            </a:xfrm>
          </p:grpSpPr>
          <p:sp>
            <p:nvSpPr>
              <p:cNvPr id="19" name="Oval 27">
                <a:extLst>
                  <a:ext uri="{FF2B5EF4-FFF2-40B4-BE49-F238E27FC236}">
                    <a16:creationId xmlns:a16="http://schemas.microsoft.com/office/drawing/2014/main" id="{6D48E8DD-2E56-46B5-9271-AC9E7CE46FDA}"/>
                  </a:ext>
                </a:extLst>
              </p:cNvPr>
              <p:cNvSpPr/>
              <p:nvPr/>
            </p:nvSpPr>
            <p:spPr>
              <a:xfrm>
                <a:off x="6408190"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0" name="Freeform 5">
                <a:extLst>
                  <a:ext uri="{FF2B5EF4-FFF2-40B4-BE49-F238E27FC236}">
                    <a16:creationId xmlns:a16="http://schemas.microsoft.com/office/drawing/2014/main" id="{74ED1E69-9C37-453B-BF77-002453F1CC2D}"/>
                  </a:ext>
                </a:extLst>
              </p:cNvPr>
              <p:cNvSpPr>
                <a:spLocks noEditPoints="1"/>
              </p:cNvSpPr>
              <p:nvPr/>
            </p:nvSpPr>
            <p:spPr bwMode="auto">
              <a:xfrm>
                <a:off x="6339803"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1" name="Group 20">
            <a:extLst>
              <a:ext uri="{FF2B5EF4-FFF2-40B4-BE49-F238E27FC236}">
                <a16:creationId xmlns:a16="http://schemas.microsoft.com/office/drawing/2014/main" id="{CF1B732E-1B61-45A1-86A5-6D77843EBC7A}"/>
              </a:ext>
            </a:extLst>
          </p:cNvPr>
          <p:cNvGrpSpPr/>
          <p:nvPr/>
        </p:nvGrpSpPr>
        <p:grpSpPr>
          <a:xfrm>
            <a:off x="2183561" y="6187406"/>
            <a:ext cx="223240" cy="450322"/>
            <a:chOff x="2418475" y="6242316"/>
            <a:chExt cx="223240" cy="450322"/>
          </a:xfrm>
        </p:grpSpPr>
        <p:sp>
          <p:nvSpPr>
            <p:cNvPr id="22" name="Freeform: Shape 411">
              <a:extLst>
                <a:ext uri="{FF2B5EF4-FFF2-40B4-BE49-F238E27FC236}">
                  <a16:creationId xmlns:a16="http://schemas.microsoft.com/office/drawing/2014/main" id="{82DDE473-01B0-4D7E-99EB-42342FB75C52}"/>
                </a:ext>
              </a:extLst>
            </p:cNvPr>
            <p:cNvSpPr/>
            <p:nvPr/>
          </p:nvSpPr>
          <p:spPr>
            <a:xfrm>
              <a:off x="2462452" y="6557351"/>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3" name="Group 22">
              <a:extLst>
                <a:ext uri="{FF2B5EF4-FFF2-40B4-BE49-F238E27FC236}">
                  <a16:creationId xmlns:a16="http://schemas.microsoft.com/office/drawing/2014/main" id="{F6F28992-E398-4D58-B44D-21F6C3897BEF}"/>
                </a:ext>
              </a:extLst>
            </p:cNvPr>
            <p:cNvGrpSpPr/>
            <p:nvPr/>
          </p:nvGrpSpPr>
          <p:grpSpPr>
            <a:xfrm>
              <a:off x="2418475" y="6242316"/>
              <a:ext cx="223240" cy="357070"/>
              <a:chOff x="2365256" y="6065003"/>
              <a:chExt cx="329677" cy="527319"/>
            </a:xfrm>
          </p:grpSpPr>
          <p:sp>
            <p:nvSpPr>
              <p:cNvPr id="24" name="Oval 6">
                <a:extLst>
                  <a:ext uri="{FF2B5EF4-FFF2-40B4-BE49-F238E27FC236}">
                    <a16:creationId xmlns:a16="http://schemas.microsoft.com/office/drawing/2014/main" id="{42D09A41-792F-44E4-AECE-394C0662F5F3}"/>
                  </a:ext>
                </a:extLst>
              </p:cNvPr>
              <p:cNvSpPr/>
              <p:nvPr/>
            </p:nvSpPr>
            <p:spPr>
              <a:xfrm>
                <a:off x="2433643" y="6144209"/>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5" name="Freeform 5">
                <a:extLst>
                  <a:ext uri="{FF2B5EF4-FFF2-40B4-BE49-F238E27FC236}">
                    <a16:creationId xmlns:a16="http://schemas.microsoft.com/office/drawing/2014/main" id="{976E44E7-2772-414B-B06C-442FBD389F47}"/>
                  </a:ext>
                </a:extLst>
              </p:cNvPr>
              <p:cNvSpPr>
                <a:spLocks noEditPoints="1"/>
              </p:cNvSpPr>
              <p:nvPr/>
            </p:nvSpPr>
            <p:spPr bwMode="auto">
              <a:xfrm>
                <a:off x="2365256" y="6065003"/>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sp>
        <p:nvSpPr>
          <p:cNvPr id="26" name="TextBox 25">
            <a:extLst>
              <a:ext uri="{FF2B5EF4-FFF2-40B4-BE49-F238E27FC236}">
                <a16:creationId xmlns:a16="http://schemas.microsoft.com/office/drawing/2014/main" id="{FD0399DF-7F33-4FD7-A509-EEFCDAEFAB8F}"/>
              </a:ext>
            </a:extLst>
          </p:cNvPr>
          <p:cNvSpPr txBox="1"/>
          <p:nvPr/>
        </p:nvSpPr>
        <p:spPr>
          <a:xfrm>
            <a:off x="2720860" y="1840808"/>
            <a:ext cx="7061199" cy="1754326"/>
          </a:xfrm>
          <a:prstGeom prst="rect">
            <a:avLst/>
          </a:prstGeom>
          <a:noFill/>
        </p:spPr>
        <p:txBody>
          <a:bodyPr wrap="square" rtlCol="0">
            <a:spAutoFit/>
          </a:bodyPr>
          <a:lstStyle/>
          <a:p>
            <a:pPr algn="ctr"/>
            <a:r>
              <a:rPr lang="en-US" sz="5400" b="1" dirty="0">
                <a:solidFill>
                  <a:srgbClr val="2B4370"/>
                </a:solidFill>
              </a:rPr>
              <a:t>Five well-defined consistency models</a:t>
            </a:r>
          </a:p>
        </p:txBody>
      </p:sp>
      <p:sp>
        <p:nvSpPr>
          <p:cNvPr id="27" name="TextBox 26">
            <a:extLst>
              <a:ext uri="{FF2B5EF4-FFF2-40B4-BE49-F238E27FC236}">
                <a16:creationId xmlns:a16="http://schemas.microsoft.com/office/drawing/2014/main" id="{88731C1E-56EB-4424-93DC-52379823C2A9}"/>
              </a:ext>
            </a:extLst>
          </p:cNvPr>
          <p:cNvSpPr txBox="1"/>
          <p:nvPr/>
        </p:nvSpPr>
        <p:spPr>
          <a:xfrm>
            <a:off x="530669" y="5332684"/>
            <a:ext cx="111761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Turnkey global </a:t>
            </a:r>
            <a:b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distribution</a:t>
            </a:r>
          </a:p>
        </p:txBody>
      </p:sp>
      <p:sp>
        <p:nvSpPr>
          <p:cNvPr id="28" name="TextBox 27">
            <a:extLst>
              <a:ext uri="{FF2B5EF4-FFF2-40B4-BE49-F238E27FC236}">
                <a16:creationId xmlns:a16="http://schemas.microsoft.com/office/drawing/2014/main" id="{7C32F572-FD2C-4BA3-B7E0-9195B932829D}"/>
              </a:ext>
            </a:extLst>
          </p:cNvPr>
          <p:cNvSpPr txBox="1"/>
          <p:nvPr/>
        </p:nvSpPr>
        <p:spPr>
          <a:xfrm>
            <a:off x="2680893" y="4674126"/>
            <a:ext cx="166423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Elastic scale out </a:t>
            </a:r>
          </a:p>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of storage &amp; throughput</a:t>
            </a:r>
          </a:p>
        </p:txBody>
      </p:sp>
      <p:sp>
        <p:nvSpPr>
          <p:cNvPr id="29" name="TextBox 28">
            <a:extLst>
              <a:ext uri="{FF2B5EF4-FFF2-40B4-BE49-F238E27FC236}">
                <a16:creationId xmlns:a16="http://schemas.microsoft.com/office/drawing/2014/main" id="{C2EFD4ED-2DF6-4996-AD24-76B670B3B2ED}"/>
              </a:ext>
            </a:extLst>
          </p:cNvPr>
          <p:cNvSpPr txBox="1"/>
          <p:nvPr/>
        </p:nvSpPr>
        <p:spPr>
          <a:xfrm>
            <a:off x="5377741" y="4315190"/>
            <a:ext cx="164820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Guaranteed low latency </a:t>
            </a:r>
            <a:b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at the 99</a:t>
            </a:r>
            <a:r>
              <a:rPr kumimoji="0" lang="en-US" sz="1100" b="0" i="0" u="none" strike="noStrike" kern="0" cap="none" spc="0" normalizeH="0" baseline="3000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th</a:t>
            </a: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 percentile</a:t>
            </a:r>
          </a:p>
        </p:txBody>
      </p:sp>
    </p:spTree>
    <p:extLst>
      <p:ext uri="{BB962C8B-B14F-4D97-AF65-F5344CB8AC3E}">
        <p14:creationId xmlns:p14="http://schemas.microsoft.com/office/powerpoint/2010/main" val="1942282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5A2952-945D-4DE6-87EF-4BD88A3B1B7B}"/>
              </a:ext>
            </a:extLst>
          </p:cNvPr>
          <p:cNvSpPr>
            <a:spLocks noGrp="1"/>
          </p:cNvSpPr>
          <p:nvPr>
            <p:ph type="title"/>
          </p:nvPr>
        </p:nvSpPr>
        <p:spPr/>
        <p:txBody>
          <a:bodyPr/>
          <a:lstStyle/>
          <a:p>
            <a:r>
              <a:rPr lang="en-US" dirty="0"/>
              <a:t>Azure Cosmos DB</a:t>
            </a:r>
          </a:p>
        </p:txBody>
      </p:sp>
      <p:sp>
        <p:nvSpPr>
          <p:cNvPr id="3" name="Text Placeholder 2">
            <a:extLst>
              <a:ext uri="{FF2B5EF4-FFF2-40B4-BE49-F238E27FC236}">
                <a16:creationId xmlns:a16="http://schemas.microsoft.com/office/drawing/2014/main" id="{30F29B0C-B1D6-48BD-9957-110F9C4906BE}"/>
              </a:ext>
            </a:extLst>
          </p:cNvPr>
          <p:cNvSpPr>
            <a:spLocks noGrp="1"/>
          </p:cNvSpPr>
          <p:nvPr>
            <p:ph type="body" sz="quarter" idx="10"/>
          </p:nvPr>
        </p:nvSpPr>
        <p:spPr/>
        <p:txBody>
          <a:bodyPr>
            <a:normAutofit lnSpcReduction="10000"/>
          </a:bodyPr>
          <a:lstStyle/>
          <a:p>
            <a:r>
              <a:rPr lang="en-US" dirty="0"/>
              <a:t>A globally distributed, massively scalable, multi-model database service</a:t>
            </a:r>
          </a:p>
        </p:txBody>
      </p:sp>
      <p:pic>
        <p:nvPicPr>
          <p:cNvPr id="4" name="Picture 3">
            <a:extLst>
              <a:ext uri="{FF2B5EF4-FFF2-40B4-BE49-F238E27FC236}">
                <a16:creationId xmlns:a16="http://schemas.microsoft.com/office/drawing/2014/main" id="{B958F705-BFF1-4067-A707-50403C473B93}"/>
              </a:ext>
            </a:extLst>
          </p:cNvPr>
          <p:cNvPicPr>
            <a:picLocks noChangeAspect="1"/>
          </p:cNvPicPr>
          <p:nvPr/>
        </p:nvPicPr>
        <p:blipFill rotWithShape="1">
          <a:blip r:embed="rId3"/>
          <a:srcRect b="68768"/>
          <a:stretch/>
        </p:blipFill>
        <p:spPr>
          <a:xfrm>
            <a:off x="1133426" y="5547982"/>
            <a:ext cx="9925148" cy="1310018"/>
          </a:xfrm>
          <a:prstGeom prst="rect">
            <a:avLst/>
          </a:prstGeom>
        </p:spPr>
      </p:pic>
      <p:sp>
        <p:nvSpPr>
          <p:cNvPr id="5" name="Freeform: Shape 4">
            <a:extLst>
              <a:ext uri="{FF2B5EF4-FFF2-40B4-BE49-F238E27FC236}">
                <a16:creationId xmlns:a16="http://schemas.microsoft.com/office/drawing/2014/main" id="{019FD2BD-E9D2-4274-A077-C246ADE93A94}"/>
              </a:ext>
            </a:extLst>
          </p:cNvPr>
          <p:cNvSpPr/>
          <p:nvPr/>
        </p:nvSpPr>
        <p:spPr>
          <a:xfrm>
            <a:off x="1349" y="5144324"/>
            <a:ext cx="12189302" cy="17455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6" name="Group 5">
            <a:extLst>
              <a:ext uri="{FF2B5EF4-FFF2-40B4-BE49-F238E27FC236}">
                <a16:creationId xmlns:a16="http://schemas.microsoft.com/office/drawing/2014/main" id="{BE790365-79C4-4DBF-87C3-A09B345C44E4}"/>
              </a:ext>
            </a:extLst>
          </p:cNvPr>
          <p:cNvGrpSpPr/>
          <p:nvPr/>
        </p:nvGrpSpPr>
        <p:grpSpPr>
          <a:xfrm>
            <a:off x="9278176" y="6154848"/>
            <a:ext cx="223240" cy="433634"/>
            <a:chOff x="9576336" y="6019901"/>
            <a:chExt cx="223240" cy="433634"/>
          </a:xfrm>
        </p:grpSpPr>
        <p:sp>
          <p:nvSpPr>
            <p:cNvPr id="7" name="Freeform: Shape 411">
              <a:extLst>
                <a:ext uri="{FF2B5EF4-FFF2-40B4-BE49-F238E27FC236}">
                  <a16:creationId xmlns:a16="http://schemas.microsoft.com/office/drawing/2014/main" id="{EF1FBB39-E0E7-43F3-9B84-E83BFF78F507}"/>
                </a:ext>
              </a:extLst>
            </p:cNvPr>
            <p:cNvSpPr/>
            <p:nvPr/>
          </p:nvSpPr>
          <p:spPr>
            <a:xfrm>
              <a:off x="9620313"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8" name="Group 7">
              <a:extLst>
                <a:ext uri="{FF2B5EF4-FFF2-40B4-BE49-F238E27FC236}">
                  <a16:creationId xmlns:a16="http://schemas.microsoft.com/office/drawing/2014/main" id="{F848EAA4-6E49-479F-AD10-CA1218918BA9}"/>
                </a:ext>
              </a:extLst>
            </p:cNvPr>
            <p:cNvGrpSpPr/>
            <p:nvPr/>
          </p:nvGrpSpPr>
          <p:grpSpPr>
            <a:xfrm>
              <a:off x="9576336" y="6019901"/>
              <a:ext cx="223240" cy="357070"/>
              <a:chOff x="9523117" y="5842588"/>
              <a:chExt cx="329677" cy="527319"/>
            </a:xfrm>
          </p:grpSpPr>
          <p:sp>
            <p:nvSpPr>
              <p:cNvPr id="9" name="Oval 903">
                <a:extLst>
                  <a:ext uri="{FF2B5EF4-FFF2-40B4-BE49-F238E27FC236}">
                    <a16:creationId xmlns:a16="http://schemas.microsoft.com/office/drawing/2014/main" id="{282EE2C1-85C1-42E1-9CBE-335D18C830B2}"/>
                  </a:ext>
                </a:extLst>
              </p:cNvPr>
              <p:cNvSpPr/>
              <p:nvPr/>
            </p:nvSpPr>
            <p:spPr>
              <a:xfrm>
                <a:off x="9591504"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0" name="Freeform 5">
                <a:extLst>
                  <a:ext uri="{FF2B5EF4-FFF2-40B4-BE49-F238E27FC236}">
                    <a16:creationId xmlns:a16="http://schemas.microsoft.com/office/drawing/2014/main" id="{367A0A4B-6B6F-4CF9-88B9-56C22A3132C7}"/>
                  </a:ext>
                </a:extLst>
              </p:cNvPr>
              <p:cNvSpPr>
                <a:spLocks noEditPoints="1"/>
              </p:cNvSpPr>
              <p:nvPr/>
            </p:nvSpPr>
            <p:spPr bwMode="auto">
              <a:xfrm>
                <a:off x="9523117"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1" name="Group 10">
            <a:extLst>
              <a:ext uri="{FF2B5EF4-FFF2-40B4-BE49-F238E27FC236}">
                <a16:creationId xmlns:a16="http://schemas.microsoft.com/office/drawing/2014/main" id="{6C26B119-C7CC-4856-9B64-DA6D36BD394B}"/>
              </a:ext>
            </a:extLst>
          </p:cNvPr>
          <p:cNvGrpSpPr/>
          <p:nvPr/>
        </p:nvGrpSpPr>
        <p:grpSpPr>
          <a:xfrm>
            <a:off x="7468054" y="6382515"/>
            <a:ext cx="223240" cy="431604"/>
            <a:chOff x="7468054" y="6382515"/>
            <a:chExt cx="223240" cy="431604"/>
          </a:xfrm>
        </p:grpSpPr>
        <p:sp>
          <p:nvSpPr>
            <p:cNvPr id="12" name="Freeform: Shape 411">
              <a:extLst>
                <a:ext uri="{FF2B5EF4-FFF2-40B4-BE49-F238E27FC236}">
                  <a16:creationId xmlns:a16="http://schemas.microsoft.com/office/drawing/2014/main" id="{8CC65C03-E9BD-469C-943D-2EC54B28FCE0}"/>
                </a:ext>
              </a:extLst>
            </p:cNvPr>
            <p:cNvSpPr/>
            <p:nvPr/>
          </p:nvSpPr>
          <p:spPr>
            <a:xfrm>
              <a:off x="7512031" y="6678832"/>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3" name="Group 12">
              <a:extLst>
                <a:ext uri="{FF2B5EF4-FFF2-40B4-BE49-F238E27FC236}">
                  <a16:creationId xmlns:a16="http://schemas.microsoft.com/office/drawing/2014/main" id="{0EDAD203-42CD-4EED-BCBD-B3E6D2CC797C}"/>
                </a:ext>
              </a:extLst>
            </p:cNvPr>
            <p:cNvGrpSpPr/>
            <p:nvPr/>
          </p:nvGrpSpPr>
          <p:grpSpPr>
            <a:xfrm>
              <a:off x="7468054" y="6382515"/>
              <a:ext cx="223240" cy="357070"/>
              <a:chOff x="7414835" y="6205202"/>
              <a:chExt cx="329677" cy="527319"/>
            </a:xfrm>
          </p:grpSpPr>
          <p:sp>
            <p:nvSpPr>
              <p:cNvPr id="14" name="Oval 13">
                <a:extLst>
                  <a:ext uri="{FF2B5EF4-FFF2-40B4-BE49-F238E27FC236}">
                    <a16:creationId xmlns:a16="http://schemas.microsoft.com/office/drawing/2014/main" id="{4F6FACDD-571C-482C-81B9-489230477878}"/>
                  </a:ext>
                </a:extLst>
              </p:cNvPr>
              <p:cNvSpPr/>
              <p:nvPr/>
            </p:nvSpPr>
            <p:spPr>
              <a:xfrm>
                <a:off x="7483222" y="6265690"/>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5" name="Freeform 5">
                <a:extLst>
                  <a:ext uri="{FF2B5EF4-FFF2-40B4-BE49-F238E27FC236}">
                    <a16:creationId xmlns:a16="http://schemas.microsoft.com/office/drawing/2014/main" id="{F480C45F-3A5D-450E-8A8D-A3A1BF3C3080}"/>
                  </a:ext>
                </a:extLst>
              </p:cNvPr>
              <p:cNvSpPr>
                <a:spLocks noEditPoints="1"/>
              </p:cNvSpPr>
              <p:nvPr/>
            </p:nvSpPr>
            <p:spPr bwMode="auto">
              <a:xfrm>
                <a:off x="7414835" y="6205202"/>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6" name="Group 15">
            <a:extLst>
              <a:ext uri="{FF2B5EF4-FFF2-40B4-BE49-F238E27FC236}">
                <a16:creationId xmlns:a16="http://schemas.microsoft.com/office/drawing/2014/main" id="{CFDC69A2-F54D-41E8-BE7E-9EFA362E8C27}"/>
              </a:ext>
            </a:extLst>
          </p:cNvPr>
          <p:cNvGrpSpPr/>
          <p:nvPr/>
        </p:nvGrpSpPr>
        <p:grpSpPr>
          <a:xfrm>
            <a:off x="6207483" y="5803084"/>
            <a:ext cx="223240" cy="433634"/>
            <a:chOff x="6393022" y="6019901"/>
            <a:chExt cx="223240" cy="433634"/>
          </a:xfrm>
        </p:grpSpPr>
        <p:sp>
          <p:nvSpPr>
            <p:cNvPr id="17" name="Freeform: Shape 411">
              <a:extLst>
                <a:ext uri="{FF2B5EF4-FFF2-40B4-BE49-F238E27FC236}">
                  <a16:creationId xmlns:a16="http://schemas.microsoft.com/office/drawing/2014/main" id="{DBB02666-6E03-48F7-B154-6A6F8437170F}"/>
                </a:ext>
              </a:extLst>
            </p:cNvPr>
            <p:cNvSpPr/>
            <p:nvPr/>
          </p:nvSpPr>
          <p:spPr>
            <a:xfrm>
              <a:off x="6436999"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8" name="Group 17">
              <a:extLst>
                <a:ext uri="{FF2B5EF4-FFF2-40B4-BE49-F238E27FC236}">
                  <a16:creationId xmlns:a16="http://schemas.microsoft.com/office/drawing/2014/main" id="{9FF63FC4-B3E8-4901-B7DB-56AF614F21E1}"/>
                </a:ext>
              </a:extLst>
            </p:cNvPr>
            <p:cNvGrpSpPr/>
            <p:nvPr/>
          </p:nvGrpSpPr>
          <p:grpSpPr>
            <a:xfrm>
              <a:off x="6393022" y="6019901"/>
              <a:ext cx="223240" cy="357070"/>
              <a:chOff x="6339803" y="5842588"/>
              <a:chExt cx="329677" cy="527319"/>
            </a:xfrm>
          </p:grpSpPr>
          <p:sp>
            <p:nvSpPr>
              <p:cNvPr id="19" name="Oval 27">
                <a:extLst>
                  <a:ext uri="{FF2B5EF4-FFF2-40B4-BE49-F238E27FC236}">
                    <a16:creationId xmlns:a16="http://schemas.microsoft.com/office/drawing/2014/main" id="{6D48E8DD-2E56-46B5-9271-AC9E7CE46FDA}"/>
                  </a:ext>
                </a:extLst>
              </p:cNvPr>
              <p:cNvSpPr/>
              <p:nvPr/>
            </p:nvSpPr>
            <p:spPr>
              <a:xfrm>
                <a:off x="6408190"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0" name="Freeform 5">
                <a:extLst>
                  <a:ext uri="{FF2B5EF4-FFF2-40B4-BE49-F238E27FC236}">
                    <a16:creationId xmlns:a16="http://schemas.microsoft.com/office/drawing/2014/main" id="{74ED1E69-9C37-453B-BF77-002453F1CC2D}"/>
                  </a:ext>
                </a:extLst>
              </p:cNvPr>
              <p:cNvSpPr>
                <a:spLocks noEditPoints="1"/>
              </p:cNvSpPr>
              <p:nvPr/>
            </p:nvSpPr>
            <p:spPr bwMode="auto">
              <a:xfrm>
                <a:off x="6339803"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1" name="Group 20">
            <a:extLst>
              <a:ext uri="{FF2B5EF4-FFF2-40B4-BE49-F238E27FC236}">
                <a16:creationId xmlns:a16="http://schemas.microsoft.com/office/drawing/2014/main" id="{CF1B732E-1B61-45A1-86A5-6D77843EBC7A}"/>
              </a:ext>
            </a:extLst>
          </p:cNvPr>
          <p:cNvGrpSpPr/>
          <p:nvPr/>
        </p:nvGrpSpPr>
        <p:grpSpPr>
          <a:xfrm>
            <a:off x="2183561" y="6187406"/>
            <a:ext cx="223240" cy="450322"/>
            <a:chOff x="2418475" y="6242316"/>
            <a:chExt cx="223240" cy="450322"/>
          </a:xfrm>
        </p:grpSpPr>
        <p:sp>
          <p:nvSpPr>
            <p:cNvPr id="22" name="Freeform: Shape 411">
              <a:extLst>
                <a:ext uri="{FF2B5EF4-FFF2-40B4-BE49-F238E27FC236}">
                  <a16:creationId xmlns:a16="http://schemas.microsoft.com/office/drawing/2014/main" id="{82DDE473-01B0-4D7E-99EB-42342FB75C52}"/>
                </a:ext>
              </a:extLst>
            </p:cNvPr>
            <p:cNvSpPr/>
            <p:nvPr/>
          </p:nvSpPr>
          <p:spPr>
            <a:xfrm>
              <a:off x="2462452" y="6557351"/>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3" name="Group 22">
              <a:extLst>
                <a:ext uri="{FF2B5EF4-FFF2-40B4-BE49-F238E27FC236}">
                  <a16:creationId xmlns:a16="http://schemas.microsoft.com/office/drawing/2014/main" id="{F6F28992-E398-4D58-B44D-21F6C3897BEF}"/>
                </a:ext>
              </a:extLst>
            </p:cNvPr>
            <p:cNvGrpSpPr/>
            <p:nvPr/>
          </p:nvGrpSpPr>
          <p:grpSpPr>
            <a:xfrm>
              <a:off x="2418475" y="6242316"/>
              <a:ext cx="223240" cy="357070"/>
              <a:chOff x="2365256" y="6065003"/>
              <a:chExt cx="329677" cy="527319"/>
            </a:xfrm>
          </p:grpSpPr>
          <p:sp>
            <p:nvSpPr>
              <p:cNvPr id="24" name="Oval 6">
                <a:extLst>
                  <a:ext uri="{FF2B5EF4-FFF2-40B4-BE49-F238E27FC236}">
                    <a16:creationId xmlns:a16="http://schemas.microsoft.com/office/drawing/2014/main" id="{42D09A41-792F-44E4-AECE-394C0662F5F3}"/>
                  </a:ext>
                </a:extLst>
              </p:cNvPr>
              <p:cNvSpPr/>
              <p:nvPr/>
            </p:nvSpPr>
            <p:spPr>
              <a:xfrm>
                <a:off x="2433643" y="6144209"/>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5" name="Freeform 5">
                <a:extLst>
                  <a:ext uri="{FF2B5EF4-FFF2-40B4-BE49-F238E27FC236}">
                    <a16:creationId xmlns:a16="http://schemas.microsoft.com/office/drawing/2014/main" id="{976E44E7-2772-414B-B06C-442FBD389F47}"/>
                  </a:ext>
                </a:extLst>
              </p:cNvPr>
              <p:cNvSpPr>
                <a:spLocks noEditPoints="1"/>
              </p:cNvSpPr>
              <p:nvPr/>
            </p:nvSpPr>
            <p:spPr bwMode="auto">
              <a:xfrm>
                <a:off x="2365256" y="6065003"/>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sp>
        <p:nvSpPr>
          <p:cNvPr id="26" name="TextBox 25">
            <a:extLst>
              <a:ext uri="{FF2B5EF4-FFF2-40B4-BE49-F238E27FC236}">
                <a16:creationId xmlns:a16="http://schemas.microsoft.com/office/drawing/2014/main" id="{FD0399DF-7F33-4FD7-A509-EEFCDAEFAB8F}"/>
              </a:ext>
            </a:extLst>
          </p:cNvPr>
          <p:cNvSpPr txBox="1"/>
          <p:nvPr/>
        </p:nvSpPr>
        <p:spPr>
          <a:xfrm>
            <a:off x="2720860" y="1840808"/>
            <a:ext cx="7061199" cy="1754326"/>
          </a:xfrm>
          <a:prstGeom prst="rect">
            <a:avLst/>
          </a:prstGeom>
          <a:noFill/>
        </p:spPr>
        <p:txBody>
          <a:bodyPr wrap="square" rtlCol="0">
            <a:spAutoFit/>
          </a:bodyPr>
          <a:lstStyle/>
          <a:p>
            <a:pPr algn="ctr"/>
            <a:r>
              <a:rPr lang="en-US" sz="5400" b="1" dirty="0">
                <a:solidFill>
                  <a:srgbClr val="2B4370"/>
                </a:solidFill>
              </a:rPr>
              <a:t>Five well-defined consistency models</a:t>
            </a:r>
          </a:p>
        </p:txBody>
      </p:sp>
      <p:sp>
        <p:nvSpPr>
          <p:cNvPr id="27" name="TextBox 26">
            <a:extLst>
              <a:ext uri="{FF2B5EF4-FFF2-40B4-BE49-F238E27FC236}">
                <a16:creationId xmlns:a16="http://schemas.microsoft.com/office/drawing/2014/main" id="{88731C1E-56EB-4424-93DC-52379823C2A9}"/>
              </a:ext>
            </a:extLst>
          </p:cNvPr>
          <p:cNvSpPr txBox="1"/>
          <p:nvPr/>
        </p:nvSpPr>
        <p:spPr>
          <a:xfrm>
            <a:off x="530669" y="5332684"/>
            <a:ext cx="111761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Turnkey global </a:t>
            </a:r>
            <a:b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distribution</a:t>
            </a:r>
          </a:p>
        </p:txBody>
      </p:sp>
      <p:sp>
        <p:nvSpPr>
          <p:cNvPr id="28" name="TextBox 27">
            <a:extLst>
              <a:ext uri="{FF2B5EF4-FFF2-40B4-BE49-F238E27FC236}">
                <a16:creationId xmlns:a16="http://schemas.microsoft.com/office/drawing/2014/main" id="{7C32F572-FD2C-4BA3-B7E0-9195B932829D}"/>
              </a:ext>
            </a:extLst>
          </p:cNvPr>
          <p:cNvSpPr txBox="1"/>
          <p:nvPr/>
        </p:nvSpPr>
        <p:spPr>
          <a:xfrm>
            <a:off x="2680893" y="4674126"/>
            <a:ext cx="166423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Elastic scale out </a:t>
            </a:r>
          </a:p>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of storage &amp; throughput</a:t>
            </a:r>
          </a:p>
        </p:txBody>
      </p:sp>
      <p:sp>
        <p:nvSpPr>
          <p:cNvPr id="29" name="TextBox 28">
            <a:extLst>
              <a:ext uri="{FF2B5EF4-FFF2-40B4-BE49-F238E27FC236}">
                <a16:creationId xmlns:a16="http://schemas.microsoft.com/office/drawing/2014/main" id="{C2EFD4ED-2DF6-4996-AD24-76B670B3B2ED}"/>
              </a:ext>
            </a:extLst>
          </p:cNvPr>
          <p:cNvSpPr txBox="1"/>
          <p:nvPr/>
        </p:nvSpPr>
        <p:spPr>
          <a:xfrm>
            <a:off x="5377741" y="4315190"/>
            <a:ext cx="164820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Guaranteed low latency </a:t>
            </a:r>
            <a:b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at the 99</a:t>
            </a:r>
            <a:r>
              <a:rPr kumimoji="0" lang="en-US" sz="1100" b="0" i="0" u="none" strike="noStrike" kern="0" cap="none" spc="0" normalizeH="0" baseline="3000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th</a:t>
            </a: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 percentile</a:t>
            </a:r>
          </a:p>
        </p:txBody>
      </p:sp>
    </p:spTree>
    <p:extLst>
      <p:ext uri="{BB962C8B-B14F-4D97-AF65-F5344CB8AC3E}">
        <p14:creationId xmlns:p14="http://schemas.microsoft.com/office/powerpoint/2010/main" val="2077291446"/>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4.16667E-7 3.7037E-6 L 0.20365 0.31088 " pathEditMode="relative" rAng="0" ptsTypes="AA">
                                      <p:cBhvr>
                                        <p:cTn id="6" dur="1000" fill="hold"/>
                                        <p:tgtEl>
                                          <p:spTgt spid="26"/>
                                        </p:tgtEl>
                                        <p:attrNameLst>
                                          <p:attrName>ppt_x</p:attrName>
                                          <p:attrName>ppt_y</p:attrName>
                                        </p:attrNameLst>
                                      </p:cBhvr>
                                      <p:rCtr x="10182" y="1553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5027B9-8CB3-4863-8643-A3F02FB17426}"/>
              </a:ext>
            </a:extLst>
          </p:cNvPr>
          <p:cNvSpPr>
            <a:spLocks noGrp="1"/>
          </p:cNvSpPr>
          <p:nvPr>
            <p:ph type="title"/>
          </p:nvPr>
        </p:nvSpPr>
        <p:spPr/>
        <p:txBody>
          <a:bodyPr/>
          <a:lstStyle/>
          <a:p>
            <a:r>
              <a:rPr lang="en-US" dirty="0"/>
              <a:t>Azure Cosmos DB</a:t>
            </a:r>
          </a:p>
        </p:txBody>
      </p:sp>
      <p:sp>
        <p:nvSpPr>
          <p:cNvPr id="3" name="Text Placeholder 2">
            <a:extLst>
              <a:ext uri="{FF2B5EF4-FFF2-40B4-BE49-F238E27FC236}">
                <a16:creationId xmlns:a16="http://schemas.microsoft.com/office/drawing/2014/main" id="{4BBD552F-1A60-4202-A3C1-25A17C844E26}"/>
              </a:ext>
            </a:extLst>
          </p:cNvPr>
          <p:cNvSpPr>
            <a:spLocks noGrp="1"/>
          </p:cNvSpPr>
          <p:nvPr>
            <p:ph type="body" sz="quarter" idx="10"/>
          </p:nvPr>
        </p:nvSpPr>
        <p:spPr/>
        <p:txBody>
          <a:bodyPr>
            <a:normAutofit lnSpcReduction="10000"/>
          </a:bodyPr>
          <a:lstStyle/>
          <a:p>
            <a:r>
              <a:rPr lang="en-US" dirty="0"/>
              <a:t>A globally distributed, massively scalable, multi-model database service</a:t>
            </a:r>
          </a:p>
        </p:txBody>
      </p:sp>
      <p:pic>
        <p:nvPicPr>
          <p:cNvPr id="4" name="Picture 3">
            <a:extLst>
              <a:ext uri="{FF2B5EF4-FFF2-40B4-BE49-F238E27FC236}">
                <a16:creationId xmlns:a16="http://schemas.microsoft.com/office/drawing/2014/main" id="{C9560CBA-049B-4BEE-AFAD-965B464381C9}"/>
              </a:ext>
            </a:extLst>
          </p:cNvPr>
          <p:cNvPicPr>
            <a:picLocks noChangeAspect="1"/>
          </p:cNvPicPr>
          <p:nvPr/>
        </p:nvPicPr>
        <p:blipFill rotWithShape="1">
          <a:blip r:embed="rId3"/>
          <a:srcRect b="68768"/>
          <a:stretch/>
        </p:blipFill>
        <p:spPr>
          <a:xfrm>
            <a:off x="1133426" y="5547982"/>
            <a:ext cx="9925148" cy="1310018"/>
          </a:xfrm>
          <a:prstGeom prst="rect">
            <a:avLst/>
          </a:prstGeom>
        </p:spPr>
      </p:pic>
      <p:sp>
        <p:nvSpPr>
          <p:cNvPr id="5" name="Freeform: Shape 4">
            <a:extLst>
              <a:ext uri="{FF2B5EF4-FFF2-40B4-BE49-F238E27FC236}">
                <a16:creationId xmlns:a16="http://schemas.microsoft.com/office/drawing/2014/main" id="{EBE547E5-673B-419C-97BD-B34D759422E9}"/>
              </a:ext>
            </a:extLst>
          </p:cNvPr>
          <p:cNvSpPr/>
          <p:nvPr/>
        </p:nvSpPr>
        <p:spPr>
          <a:xfrm>
            <a:off x="1349" y="5144324"/>
            <a:ext cx="12189302" cy="17455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6" name="Group 5">
            <a:extLst>
              <a:ext uri="{FF2B5EF4-FFF2-40B4-BE49-F238E27FC236}">
                <a16:creationId xmlns:a16="http://schemas.microsoft.com/office/drawing/2014/main" id="{A5534175-EC90-4F05-821C-3FDB5FD67CAD}"/>
              </a:ext>
            </a:extLst>
          </p:cNvPr>
          <p:cNvGrpSpPr/>
          <p:nvPr/>
        </p:nvGrpSpPr>
        <p:grpSpPr>
          <a:xfrm>
            <a:off x="9278176" y="6154848"/>
            <a:ext cx="223240" cy="433634"/>
            <a:chOff x="9576336" y="6019901"/>
            <a:chExt cx="223240" cy="433634"/>
          </a:xfrm>
        </p:grpSpPr>
        <p:sp>
          <p:nvSpPr>
            <p:cNvPr id="7" name="Freeform: Shape 411">
              <a:extLst>
                <a:ext uri="{FF2B5EF4-FFF2-40B4-BE49-F238E27FC236}">
                  <a16:creationId xmlns:a16="http://schemas.microsoft.com/office/drawing/2014/main" id="{CBC0B5F9-A523-44C0-BB26-E7472C926A16}"/>
                </a:ext>
              </a:extLst>
            </p:cNvPr>
            <p:cNvSpPr/>
            <p:nvPr/>
          </p:nvSpPr>
          <p:spPr>
            <a:xfrm>
              <a:off x="9620313"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8" name="Group 7">
              <a:extLst>
                <a:ext uri="{FF2B5EF4-FFF2-40B4-BE49-F238E27FC236}">
                  <a16:creationId xmlns:a16="http://schemas.microsoft.com/office/drawing/2014/main" id="{5209684C-70DA-4719-B1F7-8CAF6C6E06DE}"/>
                </a:ext>
              </a:extLst>
            </p:cNvPr>
            <p:cNvGrpSpPr/>
            <p:nvPr/>
          </p:nvGrpSpPr>
          <p:grpSpPr>
            <a:xfrm>
              <a:off x="9576336" y="6019901"/>
              <a:ext cx="223240" cy="357070"/>
              <a:chOff x="9523117" y="5842588"/>
              <a:chExt cx="329677" cy="527319"/>
            </a:xfrm>
          </p:grpSpPr>
          <p:sp>
            <p:nvSpPr>
              <p:cNvPr id="9" name="Oval 903">
                <a:extLst>
                  <a:ext uri="{FF2B5EF4-FFF2-40B4-BE49-F238E27FC236}">
                    <a16:creationId xmlns:a16="http://schemas.microsoft.com/office/drawing/2014/main" id="{E45088F5-309E-425D-9707-904BA587BCF3}"/>
                  </a:ext>
                </a:extLst>
              </p:cNvPr>
              <p:cNvSpPr/>
              <p:nvPr/>
            </p:nvSpPr>
            <p:spPr>
              <a:xfrm>
                <a:off x="9591504"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0" name="Freeform 5">
                <a:extLst>
                  <a:ext uri="{FF2B5EF4-FFF2-40B4-BE49-F238E27FC236}">
                    <a16:creationId xmlns:a16="http://schemas.microsoft.com/office/drawing/2014/main" id="{0C6E1F86-3EC5-47A9-82F2-DA1983BC3658}"/>
                  </a:ext>
                </a:extLst>
              </p:cNvPr>
              <p:cNvSpPr>
                <a:spLocks noEditPoints="1"/>
              </p:cNvSpPr>
              <p:nvPr/>
            </p:nvSpPr>
            <p:spPr bwMode="auto">
              <a:xfrm>
                <a:off x="9523117"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1" name="Group 10">
            <a:extLst>
              <a:ext uri="{FF2B5EF4-FFF2-40B4-BE49-F238E27FC236}">
                <a16:creationId xmlns:a16="http://schemas.microsoft.com/office/drawing/2014/main" id="{0582C9DE-38EF-4EC6-B821-7178C2943C3F}"/>
              </a:ext>
            </a:extLst>
          </p:cNvPr>
          <p:cNvGrpSpPr/>
          <p:nvPr/>
        </p:nvGrpSpPr>
        <p:grpSpPr>
          <a:xfrm>
            <a:off x="7468054" y="6382515"/>
            <a:ext cx="223240" cy="431604"/>
            <a:chOff x="7468054" y="6382515"/>
            <a:chExt cx="223240" cy="431604"/>
          </a:xfrm>
        </p:grpSpPr>
        <p:sp>
          <p:nvSpPr>
            <p:cNvPr id="12" name="Freeform: Shape 411">
              <a:extLst>
                <a:ext uri="{FF2B5EF4-FFF2-40B4-BE49-F238E27FC236}">
                  <a16:creationId xmlns:a16="http://schemas.microsoft.com/office/drawing/2014/main" id="{6E1B40F3-8499-45D3-92E3-A74C9F8CDA81}"/>
                </a:ext>
              </a:extLst>
            </p:cNvPr>
            <p:cNvSpPr/>
            <p:nvPr/>
          </p:nvSpPr>
          <p:spPr>
            <a:xfrm>
              <a:off x="7512031" y="6678832"/>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3" name="Group 12">
              <a:extLst>
                <a:ext uri="{FF2B5EF4-FFF2-40B4-BE49-F238E27FC236}">
                  <a16:creationId xmlns:a16="http://schemas.microsoft.com/office/drawing/2014/main" id="{0E3857B2-FB1A-4338-87E0-848B0207F8CF}"/>
                </a:ext>
              </a:extLst>
            </p:cNvPr>
            <p:cNvGrpSpPr/>
            <p:nvPr/>
          </p:nvGrpSpPr>
          <p:grpSpPr>
            <a:xfrm>
              <a:off x="7468054" y="6382515"/>
              <a:ext cx="223240" cy="357070"/>
              <a:chOff x="7414835" y="6205202"/>
              <a:chExt cx="329677" cy="527319"/>
            </a:xfrm>
          </p:grpSpPr>
          <p:sp>
            <p:nvSpPr>
              <p:cNvPr id="14" name="Oval 13">
                <a:extLst>
                  <a:ext uri="{FF2B5EF4-FFF2-40B4-BE49-F238E27FC236}">
                    <a16:creationId xmlns:a16="http://schemas.microsoft.com/office/drawing/2014/main" id="{37612FE8-D0B2-4511-B16F-776101F0B043}"/>
                  </a:ext>
                </a:extLst>
              </p:cNvPr>
              <p:cNvSpPr/>
              <p:nvPr/>
            </p:nvSpPr>
            <p:spPr>
              <a:xfrm>
                <a:off x="7483222" y="6265690"/>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5" name="Freeform 5">
                <a:extLst>
                  <a:ext uri="{FF2B5EF4-FFF2-40B4-BE49-F238E27FC236}">
                    <a16:creationId xmlns:a16="http://schemas.microsoft.com/office/drawing/2014/main" id="{C542143B-E1E0-4076-8627-E8A969F0A5BD}"/>
                  </a:ext>
                </a:extLst>
              </p:cNvPr>
              <p:cNvSpPr>
                <a:spLocks noEditPoints="1"/>
              </p:cNvSpPr>
              <p:nvPr/>
            </p:nvSpPr>
            <p:spPr bwMode="auto">
              <a:xfrm>
                <a:off x="7414835" y="6205202"/>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6" name="Group 15">
            <a:extLst>
              <a:ext uri="{FF2B5EF4-FFF2-40B4-BE49-F238E27FC236}">
                <a16:creationId xmlns:a16="http://schemas.microsoft.com/office/drawing/2014/main" id="{650F37BF-E78D-475E-B3A1-A23D62618C86}"/>
              </a:ext>
            </a:extLst>
          </p:cNvPr>
          <p:cNvGrpSpPr/>
          <p:nvPr/>
        </p:nvGrpSpPr>
        <p:grpSpPr>
          <a:xfrm>
            <a:off x="6207483" y="5803084"/>
            <a:ext cx="223240" cy="433634"/>
            <a:chOff x="6393022" y="6019901"/>
            <a:chExt cx="223240" cy="433634"/>
          </a:xfrm>
        </p:grpSpPr>
        <p:sp>
          <p:nvSpPr>
            <p:cNvPr id="17" name="Freeform: Shape 411">
              <a:extLst>
                <a:ext uri="{FF2B5EF4-FFF2-40B4-BE49-F238E27FC236}">
                  <a16:creationId xmlns:a16="http://schemas.microsoft.com/office/drawing/2014/main" id="{A7B2E3FC-5B57-4304-842A-E47421CDA6E9}"/>
                </a:ext>
              </a:extLst>
            </p:cNvPr>
            <p:cNvSpPr/>
            <p:nvPr/>
          </p:nvSpPr>
          <p:spPr>
            <a:xfrm>
              <a:off x="6436999"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8" name="Group 17">
              <a:extLst>
                <a:ext uri="{FF2B5EF4-FFF2-40B4-BE49-F238E27FC236}">
                  <a16:creationId xmlns:a16="http://schemas.microsoft.com/office/drawing/2014/main" id="{8CEF020E-0D81-4168-98E1-37E0FFB4EEFA}"/>
                </a:ext>
              </a:extLst>
            </p:cNvPr>
            <p:cNvGrpSpPr/>
            <p:nvPr/>
          </p:nvGrpSpPr>
          <p:grpSpPr>
            <a:xfrm>
              <a:off x="6393022" y="6019901"/>
              <a:ext cx="223240" cy="357070"/>
              <a:chOff x="6339803" y="5842588"/>
              <a:chExt cx="329677" cy="527319"/>
            </a:xfrm>
          </p:grpSpPr>
          <p:sp>
            <p:nvSpPr>
              <p:cNvPr id="19" name="Oval 27">
                <a:extLst>
                  <a:ext uri="{FF2B5EF4-FFF2-40B4-BE49-F238E27FC236}">
                    <a16:creationId xmlns:a16="http://schemas.microsoft.com/office/drawing/2014/main" id="{D9BC33CE-46B9-4C7E-A913-D3A145ECC957}"/>
                  </a:ext>
                </a:extLst>
              </p:cNvPr>
              <p:cNvSpPr/>
              <p:nvPr/>
            </p:nvSpPr>
            <p:spPr>
              <a:xfrm>
                <a:off x="6408190"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0" name="Freeform 5">
                <a:extLst>
                  <a:ext uri="{FF2B5EF4-FFF2-40B4-BE49-F238E27FC236}">
                    <a16:creationId xmlns:a16="http://schemas.microsoft.com/office/drawing/2014/main" id="{3DC06EC6-09AB-4347-A8A8-EE20A6759F8E}"/>
                  </a:ext>
                </a:extLst>
              </p:cNvPr>
              <p:cNvSpPr>
                <a:spLocks noEditPoints="1"/>
              </p:cNvSpPr>
              <p:nvPr/>
            </p:nvSpPr>
            <p:spPr bwMode="auto">
              <a:xfrm>
                <a:off x="6339803"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1" name="Group 20">
            <a:extLst>
              <a:ext uri="{FF2B5EF4-FFF2-40B4-BE49-F238E27FC236}">
                <a16:creationId xmlns:a16="http://schemas.microsoft.com/office/drawing/2014/main" id="{2A20E4F4-A196-4499-99CC-B3036416936A}"/>
              </a:ext>
            </a:extLst>
          </p:cNvPr>
          <p:cNvGrpSpPr/>
          <p:nvPr/>
        </p:nvGrpSpPr>
        <p:grpSpPr>
          <a:xfrm>
            <a:off x="2183561" y="6187406"/>
            <a:ext cx="223240" cy="450322"/>
            <a:chOff x="2418475" y="6242316"/>
            <a:chExt cx="223240" cy="450322"/>
          </a:xfrm>
        </p:grpSpPr>
        <p:sp>
          <p:nvSpPr>
            <p:cNvPr id="22" name="Freeform: Shape 411">
              <a:extLst>
                <a:ext uri="{FF2B5EF4-FFF2-40B4-BE49-F238E27FC236}">
                  <a16:creationId xmlns:a16="http://schemas.microsoft.com/office/drawing/2014/main" id="{1C675D2F-140B-4A72-90D7-089AED666EB1}"/>
                </a:ext>
              </a:extLst>
            </p:cNvPr>
            <p:cNvSpPr/>
            <p:nvPr/>
          </p:nvSpPr>
          <p:spPr>
            <a:xfrm>
              <a:off x="2462452" y="6557351"/>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3" name="Group 22">
              <a:extLst>
                <a:ext uri="{FF2B5EF4-FFF2-40B4-BE49-F238E27FC236}">
                  <a16:creationId xmlns:a16="http://schemas.microsoft.com/office/drawing/2014/main" id="{BAB1CE53-59E9-4E10-8AB9-93344275F3CD}"/>
                </a:ext>
              </a:extLst>
            </p:cNvPr>
            <p:cNvGrpSpPr/>
            <p:nvPr/>
          </p:nvGrpSpPr>
          <p:grpSpPr>
            <a:xfrm>
              <a:off x="2418475" y="6242316"/>
              <a:ext cx="223240" cy="357070"/>
              <a:chOff x="2365256" y="6065003"/>
              <a:chExt cx="329677" cy="527319"/>
            </a:xfrm>
          </p:grpSpPr>
          <p:sp>
            <p:nvSpPr>
              <p:cNvPr id="24" name="Oval 6">
                <a:extLst>
                  <a:ext uri="{FF2B5EF4-FFF2-40B4-BE49-F238E27FC236}">
                    <a16:creationId xmlns:a16="http://schemas.microsoft.com/office/drawing/2014/main" id="{4DDA83E0-57D7-44CA-8F9C-7CB542D16AA1}"/>
                  </a:ext>
                </a:extLst>
              </p:cNvPr>
              <p:cNvSpPr/>
              <p:nvPr/>
            </p:nvSpPr>
            <p:spPr>
              <a:xfrm>
                <a:off x="2433643" y="6144209"/>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5" name="Freeform 5">
                <a:extLst>
                  <a:ext uri="{FF2B5EF4-FFF2-40B4-BE49-F238E27FC236}">
                    <a16:creationId xmlns:a16="http://schemas.microsoft.com/office/drawing/2014/main" id="{47E326D9-20E1-4460-8876-D5E2D8026D11}"/>
                  </a:ext>
                </a:extLst>
              </p:cNvPr>
              <p:cNvSpPr>
                <a:spLocks noEditPoints="1"/>
              </p:cNvSpPr>
              <p:nvPr/>
            </p:nvSpPr>
            <p:spPr bwMode="auto">
              <a:xfrm>
                <a:off x="2365256" y="6065003"/>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sp>
        <p:nvSpPr>
          <p:cNvPr id="26" name="TextBox 25">
            <a:extLst>
              <a:ext uri="{FF2B5EF4-FFF2-40B4-BE49-F238E27FC236}">
                <a16:creationId xmlns:a16="http://schemas.microsoft.com/office/drawing/2014/main" id="{0ECB66E2-505E-4DF6-8BDA-C5F1C34EF188}"/>
              </a:ext>
            </a:extLst>
          </p:cNvPr>
          <p:cNvSpPr txBox="1"/>
          <p:nvPr/>
        </p:nvSpPr>
        <p:spPr>
          <a:xfrm>
            <a:off x="2720860" y="1840808"/>
            <a:ext cx="7061199" cy="1754326"/>
          </a:xfrm>
          <a:prstGeom prst="rect">
            <a:avLst/>
          </a:prstGeom>
          <a:noFill/>
        </p:spPr>
        <p:txBody>
          <a:bodyPr wrap="square" rtlCol="0">
            <a:spAutoFit/>
          </a:bodyPr>
          <a:lstStyle/>
          <a:p>
            <a:pPr algn="ctr"/>
            <a:r>
              <a:rPr lang="en-US" sz="5400" b="1" dirty="0">
                <a:solidFill>
                  <a:srgbClr val="2B4370"/>
                </a:solidFill>
              </a:rPr>
              <a:t>Comprehensive</a:t>
            </a:r>
          </a:p>
          <a:p>
            <a:pPr algn="ctr"/>
            <a:r>
              <a:rPr lang="en-US" sz="5400" b="1" dirty="0">
                <a:solidFill>
                  <a:srgbClr val="2B4370"/>
                </a:solidFill>
              </a:rPr>
              <a:t>SLAs</a:t>
            </a:r>
          </a:p>
        </p:txBody>
      </p:sp>
      <p:sp>
        <p:nvSpPr>
          <p:cNvPr id="27" name="TextBox 26">
            <a:extLst>
              <a:ext uri="{FF2B5EF4-FFF2-40B4-BE49-F238E27FC236}">
                <a16:creationId xmlns:a16="http://schemas.microsoft.com/office/drawing/2014/main" id="{2C21B771-00B6-4314-957B-AFBB62CED9DA}"/>
              </a:ext>
            </a:extLst>
          </p:cNvPr>
          <p:cNvSpPr txBox="1"/>
          <p:nvPr/>
        </p:nvSpPr>
        <p:spPr>
          <a:xfrm>
            <a:off x="530669" y="5332684"/>
            <a:ext cx="111761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Turnkey global </a:t>
            </a:r>
            <a:b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distribution</a:t>
            </a:r>
          </a:p>
        </p:txBody>
      </p:sp>
      <p:sp>
        <p:nvSpPr>
          <p:cNvPr id="28" name="TextBox 27">
            <a:extLst>
              <a:ext uri="{FF2B5EF4-FFF2-40B4-BE49-F238E27FC236}">
                <a16:creationId xmlns:a16="http://schemas.microsoft.com/office/drawing/2014/main" id="{B0383099-4EE0-4135-8E1B-BC19349C2B6F}"/>
              </a:ext>
            </a:extLst>
          </p:cNvPr>
          <p:cNvSpPr txBox="1"/>
          <p:nvPr/>
        </p:nvSpPr>
        <p:spPr>
          <a:xfrm>
            <a:off x="2680893" y="4674126"/>
            <a:ext cx="166423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Elastic scale out </a:t>
            </a:r>
          </a:p>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of storage &amp; throughput</a:t>
            </a:r>
          </a:p>
        </p:txBody>
      </p:sp>
      <p:sp>
        <p:nvSpPr>
          <p:cNvPr id="29" name="TextBox 28">
            <a:extLst>
              <a:ext uri="{FF2B5EF4-FFF2-40B4-BE49-F238E27FC236}">
                <a16:creationId xmlns:a16="http://schemas.microsoft.com/office/drawing/2014/main" id="{8E93B0C1-3B58-456C-A45C-5631810127EB}"/>
              </a:ext>
            </a:extLst>
          </p:cNvPr>
          <p:cNvSpPr txBox="1"/>
          <p:nvPr/>
        </p:nvSpPr>
        <p:spPr>
          <a:xfrm>
            <a:off x="5377741" y="4315190"/>
            <a:ext cx="164820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Guaranteed low latency </a:t>
            </a:r>
            <a:b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at the 99</a:t>
            </a:r>
            <a:r>
              <a:rPr kumimoji="0" lang="en-US" sz="1100" b="0" i="0" u="none" strike="noStrike" kern="0" cap="none" spc="0" normalizeH="0" baseline="3000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th</a:t>
            </a: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 percentile</a:t>
            </a:r>
          </a:p>
        </p:txBody>
      </p:sp>
      <p:sp>
        <p:nvSpPr>
          <p:cNvPr id="30" name="TextBox 29">
            <a:extLst>
              <a:ext uri="{FF2B5EF4-FFF2-40B4-BE49-F238E27FC236}">
                <a16:creationId xmlns:a16="http://schemas.microsoft.com/office/drawing/2014/main" id="{6A322BDB-6CDA-46DD-BD18-D080C9B40846}"/>
              </a:ext>
            </a:extLst>
          </p:cNvPr>
          <p:cNvSpPr txBox="1"/>
          <p:nvPr/>
        </p:nvSpPr>
        <p:spPr>
          <a:xfrm>
            <a:off x="8058559" y="4674126"/>
            <a:ext cx="135806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Five well-defined </a:t>
            </a:r>
            <a:b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consistency models</a:t>
            </a:r>
          </a:p>
        </p:txBody>
      </p:sp>
    </p:spTree>
    <p:extLst>
      <p:ext uri="{BB962C8B-B14F-4D97-AF65-F5344CB8AC3E}">
        <p14:creationId xmlns:p14="http://schemas.microsoft.com/office/powerpoint/2010/main" val="1014248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A4D38E-0C90-4AC1-AE82-2F183059B167}"/>
              </a:ext>
            </a:extLst>
          </p:cNvPr>
          <p:cNvSpPr>
            <a:spLocks noGrp="1"/>
          </p:cNvSpPr>
          <p:nvPr>
            <p:ph type="title"/>
          </p:nvPr>
        </p:nvSpPr>
        <p:spPr/>
        <p:txBody>
          <a:bodyPr/>
          <a:lstStyle/>
          <a:p>
            <a:r>
              <a:rPr lang="en-US" dirty="0"/>
              <a:t>Azure Cosmos DB</a:t>
            </a:r>
          </a:p>
        </p:txBody>
      </p:sp>
      <p:sp>
        <p:nvSpPr>
          <p:cNvPr id="3" name="Text Placeholder 2">
            <a:extLst>
              <a:ext uri="{FF2B5EF4-FFF2-40B4-BE49-F238E27FC236}">
                <a16:creationId xmlns:a16="http://schemas.microsoft.com/office/drawing/2014/main" id="{B6B61A73-BDB3-47B8-BC89-276FDDA722B2}"/>
              </a:ext>
            </a:extLst>
          </p:cNvPr>
          <p:cNvSpPr>
            <a:spLocks noGrp="1"/>
          </p:cNvSpPr>
          <p:nvPr>
            <p:ph type="body" sz="quarter" idx="10"/>
          </p:nvPr>
        </p:nvSpPr>
        <p:spPr/>
        <p:txBody>
          <a:bodyPr>
            <a:normAutofit lnSpcReduction="10000"/>
          </a:bodyPr>
          <a:lstStyle/>
          <a:p>
            <a:r>
              <a:rPr lang="en-US" dirty="0"/>
              <a:t>A globally distributed, massively scalable, multi-model database service</a:t>
            </a:r>
          </a:p>
        </p:txBody>
      </p:sp>
      <p:pic>
        <p:nvPicPr>
          <p:cNvPr id="4" name="Picture 3">
            <a:extLst>
              <a:ext uri="{FF2B5EF4-FFF2-40B4-BE49-F238E27FC236}">
                <a16:creationId xmlns:a16="http://schemas.microsoft.com/office/drawing/2014/main" id="{711BEC79-5DD8-4DD4-8F6A-8EA1FEF87D25}"/>
              </a:ext>
            </a:extLst>
          </p:cNvPr>
          <p:cNvPicPr>
            <a:picLocks noChangeAspect="1"/>
          </p:cNvPicPr>
          <p:nvPr/>
        </p:nvPicPr>
        <p:blipFill rotWithShape="1">
          <a:blip r:embed="rId2"/>
          <a:srcRect b="68768"/>
          <a:stretch/>
        </p:blipFill>
        <p:spPr>
          <a:xfrm>
            <a:off x="1133426" y="5547982"/>
            <a:ext cx="9925148" cy="1310018"/>
          </a:xfrm>
          <a:prstGeom prst="rect">
            <a:avLst/>
          </a:prstGeom>
        </p:spPr>
      </p:pic>
      <p:sp>
        <p:nvSpPr>
          <p:cNvPr id="5" name="Freeform: Shape 4">
            <a:extLst>
              <a:ext uri="{FF2B5EF4-FFF2-40B4-BE49-F238E27FC236}">
                <a16:creationId xmlns:a16="http://schemas.microsoft.com/office/drawing/2014/main" id="{FF10C966-2FB1-4925-BF5D-78334DD4780C}"/>
              </a:ext>
            </a:extLst>
          </p:cNvPr>
          <p:cNvSpPr/>
          <p:nvPr/>
        </p:nvSpPr>
        <p:spPr>
          <a:xfrm>
            <a:off x="1349" y="5144324"/>
            <a:ext cx="12189302" cy="17455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6" name="Group 5">
            <a:extLst>
              <a:ext uri="{FF2B5EF4-FFF2-40B4-BE49-F238E27FC236}">
                <a16:creationId xmlns:a16="http://schemas.microsoft.com/office/drawing/2014/main" id="{D2C57622-A19D-4166-A63D-033F22AB9BB5}"/>
              </a:ext>
            </a:extLst>
          </p:cNvPr>
          <p:cNvGrpSpPr/>
          <p:nvPr/>
        </p:nvGrpSpPr>
        <p:grpSpPr>
          <a:xfrm>
            <a:off x="9278176" y="6154848"/>
            <a:ext cx="223240" cy="433634"/>
            <a:chOff x="9576336" y="6019901"/>
            <a:chExt cx="223240" cy="433634"/>
          </a:xfrm>
        </p:grpSpPr>
        <p:sp>
          <p:nvSpPr>
            <p:cNvPr id="7" name="Freeform: Shape 411">
              <a:extLst>
                <a:ext uri="{FF2B5EF4-FFF2-40B4-BE49-F238E27FC236}">
                  <a16:creationId xmlns:a16="http://schemas.microsoft.com/office/drawing/2014/main" id="{7FAB2863-7EBD-4FE4-AED0-3E8906FF1003}"/>
                </a:ext>
              </a:extLst>
            </p:cNvPr>
            <p:cNvSpPr/>
            <p:nvPr/>
          </p:nvSpPr>
          <p:spPr>
            <a:xfrm>
              <a:off x="9620313"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8" name="Group 7">
              <a:extLst>
                <a:ext uri="{FF2B5EF4-FFF2-40B4-BE49-F238E27FC236}">
                  <a16:creationId xmlns:a16="http://schemas.microsoft.com/office/drawing/2014/main" id="{C40AFCF6-78FD-4BF0-99F8-30DA29EB9A7B}"/>
                </a:ext>
              </a:extLst>
            </p:cNvPr>
            <p:cNvGrpSpPr/>
            <p:nvPr/>
          </p:nvGrpSpPr>
          <p:grpSpPr>
            <a:xfrm>
              <a:off x="9576336" y="6019901"/>
              <a:ext cx="223240" cy="357070"/>
              <a:chOff x="9523117" y="5842588"/>
              <a:chExt cx="329677" cy="527319"/>
            </a:xfrm>
          </p:grpSpPr>
          <p:sp>
            <p:nvSpPr>
              <p:cNvPr id="9" name="Oval 903">
                <a:extLst>
                  <a:ext uri="{FF2B5EF4-FFF2-40B4-BE49-F238E27FC236}">
                    <a16:creationId xmlns:a16="http://schemas.microsoft.com/office/drawing/2014/main" id="{C0540EB4-CAB2-4DAA-9C97-42353938DC42}"/>
                  </a:ext>
                </a:extLst>
              </p:cNvPr>
              <p:cNvSpPr/>
              <p:nvPr/>
            </p:nvSpPr>
            <p:spPr>
              <a:xfrm>
                <a:off x="9591504"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0" name="Freeform 5">
                <a:extLst>
                  <a:ext uri="{FF2B5EF4-FFF2-40B4-BE49-F238E27FC236}">
                    <a16:creationId xmlns:a16="http://schemas.microsoft.com/office/drawing/2014/main" id="{04441CF9-8B1D-4DB1-8AB4-094B0C5DE7E2}"/>
                  </a:ext>
                </a:extLst>
              </p:cNvPr>
              <p:cNvSpPr>
                <a:spLocks noEditPoints="1"/>
              </p:cNvSpPr>
              <p:nvPr/>
            </p:nvSpPr>
            <p:spPr bwMode="auto">
              <a:xfrm>
                <a:off x="9523117"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1" name="Group 10">
            <a:extLst>
              <a:ext uri="{FF2B5EF4-FFF2-40B4-BE49-F238E27FC236}">
                <a16:creationId xmlns:a16="http://schemas.microsoft.com/office/drawing/2014/main" id="{A5C1DCF6-E074-453C-92BF-88301961A803}"/>
              </a:ext>
            </a:extLst>
          </p:cNvPr>
          <p:cNvGrpSpPr/>
          <p:nvPr/>
        </p:nvGrpSpPr>
        <p:grpSpPr>
          <a:xfrm>
            <a:off x="7468054" y="6382515"/>
            <a:ext cx="223240" cy="431604"/>
            <a:chOff x="7468054" y="6382515"/>
            <a:chExt cx="223240" cy="431604"/>
          </a:xfrm>
        </p:grpSpPr>
        <p:sp>
          <p:nvSpPr>
            <p:cNvPr id="12" name="Freeform: Shape 411">
              <a:extLst>
                <a:ext uri="{FF2B5EF4-FFF2-40B4-BE49-F238E27FC236}">
                  <a16:creationId xmlns:a16="http://schemas.microsoft.com/office/drawing/2014/main" id="{F5D47D1B-C562-49AD-A793-8D25C8FAC660}"/>
                </a:ext>
              </a:extLst>
            </p:cNvPr>
            <p:cNvSpPr/>
            <p:nvPr/>
          </p:nvSpPr>
          <p:spPr>
            <a:xfrm>
              <a:off x="7512031" y="6678832"/>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3" name="Group 12">
              <a:extLst>
                <a:ext uri="{FF2B5EF4-FFF2-40B4-BE49-F238E27FC236}">
                  <a16:creationId xmlns:a16="http://schemas.microsoft.com/office/drawing/2014/main" id="{7D8DEF84-DFF7-495A-93B0-3CEB846E9CB1}"/>
                </a:ext>
              </a:extLst>
            </p:cNvPr>
            <p:cNvGrpSpPr/>
            <p:nvPr/>
          </p:nvGrpSpPr>
          <p:grpSpPr>
            <a:xfrm>
              <a:off x="7468054" y="6382515"/>
              <a:ext cx="223240" cy="357070"/>
              <a:chOff x="7414835" y="6205202"/>
              <a:chExt cx="329677" cy="527319"/>
            </a:xfrm>
          </p:grpSpPr>
          <p:sp>
            <p:nvSpPr>
              <p:cNvPr id="14" name="Oval 13">
                <a:extLst>
                  <a:ext uri="{FF2B5EF4-FFF2-40B4-BE49-F238E27FC236}">
                    <a16:creationId xmlns:a16="http://schemas.microsoft.com/office/drawing/2014/main" id="{2807AF18-44B2-4078-ACD0-441E696AD8DB}"/>
                  </a:ext>
                </a:extLst>
              </p:cNvPr>
              <p:cNvSpPr/>
              <p:nvPr/>
            </p:nvSpPr>
            <p:spPr>
              <a:xfrm>
                <a:off x="7483222" y="6265690"/>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5" name="Freeform 5">
                <a:extLst>
                  <a:ext uri="{FF2B5EF4-FFF2-40B4-BE49-F238E27FC236}">
                    <a16:creationId xmlns:a16="http://schemas.microsoft.com/office/drawing/2014/main" id="{9743E6FD-0328-45EC-9E64-D79718D08117}"/>
                  </a:ext>
                </a:extLst>
              </p:cNvPr>
              <p:cNvSpPr>
                <a:spLocks noEditPoints="1"/>
              </p:cNvSpPr>
              <p:nvPr/>
            </p:nvSpPr>
            <p:spPr bwMode="auto">
              <a:xfrm>
                <a:off x="7414835" y="6205202"/>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6" name="Group 15">
            <a:extLst>
              <a:ext uri="{FF2B5EF4-FFF2-40B4-BE49-F238E27FC236}">
                <a16:creationId xmlns:a16="http://schemas.microsoft.com/office/drawing/2014/main" id="{5BC0622F-881A-4EA5-AD49-E966BEBC60C2}"/>
              </a:ext>
            </a:extLst>
          </p:cNvPr>
          <p:cNvGrpSpPr/>
          <p:nvPr/>
        </p:nvGrpSpPr>
        <p:grpSpPr>
          <a:xfrm>
            <a:off x="6207483" y="5803084"/>
            <a:ext cx="223240" cy="433634"/>
            <a:chOff x="6393022" y="6019901"/>
            <a:chExt cx="223240" cy="433634"/>
          </a:xfrm>
        </p:grpSpPr>
        <p:sp>
          <p:nvSpPr>
            <p:cNvPr id="17" name="Freeform: Shape 411">
              <a:extLst>
                <a:ext uri="{FF2B5EF4-FFF2-40B4-BE49-F238E27FC236}">
                  <a16:creationId xmlns:a16="http://schemas.microsoft.com/office/drawing/2014/main" id="{E7EDA48B-EBE8-4A52-9B47-BDF440C55CB0}"/>
                </a:ext>
              </a:extLst>
            </p:cNvPr>
            <p:cNvSpPr/>
            <p:nvPr/>
          </p:nvSpPr>
          <p:spPr>
            <a:xfrm>
              <a:off x="6436999"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8" name="Group 17">
              <a:extLst>
                <a:ext uri="{FF2B5EF4-FFF2-40B4-BE49-F238E27FC236}">
                  <a16:creationId xmlns:a16="http://schemas.microsoft.com/office/drawing/2014/main" id="{484C6C3F-3A69-4191-84E4-6FEF61AB5F02}"/>
                </a:ext>
              </a:extLst>
            </p:cNvPr>
            <p:cNvGrpSpPr/>
            <p:nvPr/>
          </p:nvGrpSpPr>
          <p:grpSpPr>
            <a:xfrm>
              <a:off x="6393022" y="6019901"/>
              <a:ext cx="223240" cy="357070"/>
              <a:chOff x="6339803" y="5842588"/>
              <a:chExt cx="329677" cy="527319"/>
            </a:xfrm>
          </p:grpSpPr>
          <p:sp>
            <p:nvSpPr>
              <p:cNvPr id="19" name="Oval 27">
                <a:extLst>
                  <a:ext uri="{FF2B5EF4-FFF2-40B4-BE49-F238E27FC236}">
                    <a16:creationId xmlns:a16="http://schemas.microsoft.com/office/drawing/2014/main" id="{C4CE1650-7169-43A8-873C-7FCB82FE8EB0}"/>
                  </a:ext>
                </a:extLst>
              </p:cNvPr>
              <p:cNvSpPr/>
              <p:nvPr/>
            </p:nvSpPr>
            <p:spPr>
              <a:xfrm>
                <a:off x="6408190"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0" name="Freeform 5">
                <a:extLst>
                  <a:ext uri="{FF2B5EF4-FFF2-40B4-BE49-F238E27FC236}">
                    <a16:creationId xmlns:a16="http://schemas.microsoft.com/office/drawing/2014/main" id="{1674C99D-6FB0-4694-99F0-A935289AF117}"/>
                  </a:ext>
                </a:extLst>
              </p:cNvPr>
              <p:cNvSpPr>
                <a:spLocks noEditPoints="1"/>
              </p:cNvSpPr>
              <p:nvPr/>
            </p:nvSpPr>
            <p:spPr bwMode="auto">
              <a:xfrm>
                <a:off x="6339803"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1" name="Group 20">
            <a:extLst>
              <a:ext uri="{FF2B5EF4-FFF2-40B4-BE49-F238E27FC236}">
                <a16:creationId xmlns:a16="http://schemas.microsoft.com/office/drawing/2014/main" id="{76FDE318-F2F0-4F79-87B0-44D286DDBA91}"/>
              </a:ext>
            </a:extLst>
          </p:cNvPr>
          <p:cNvGrpSpPr/>
          <p:nvPr/>
        </p:nvGrpSpPr>
        <p:grpSpPr>
          <a:xfrm>
            <a:off x="2183561" y="6187406"/>
            <a:ext cx="223240" cy="450322"/>
            <a:chOff x="2418475" y="6242316"/>
            <a:chExt cx="223240" cy="450322"/>
          </a:xfrm>
        </p:grpSpPr>
        <p:sp>
          <p:nvSpPr>
            <p:cNvPr id="22" name="Freeform: Shape 411">
              <a:extLst>
                <a:ext uri="{FF2B5EF4-FFF2-40B4-BE49-F238E27FC236}">
                  <a16:creationId xmlns:a16="http://schemas.microsoft.com/office/drawing/2014/main" id="{1CE6B4E8-04C6-4871-964C-F702E9C03ED1}"/>
                </a:ext>
              </a:extLst>
            </p:cNvPr>
            <p:cNvSpPr/>
            <p:nvPr/>
          </p:nvSpPr>
          <p:spPr>
            <a:xfrm>
              <a:off x="2462452" y="6557351"/>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3" name="Group 22">
              <a:extLst>
                <a:ext uri="{FF2B5EF4-FFF2-40B4-BE49-F238E27FC236}">
                  <a16:creationId xmlns:a16="http://schemas.microsoft.com/office/drawing/2014/main" id="{24D7DF51-06EA-489B-BC89-AAD1AB0F0435}"/>
                </a:ext>
              </a:extLst>
            </p:cNvPr>
            <p:cNvGrpSpPr/>
            <p:nvPr/>
          </p:nvGrpSpPr>
          <p:grpSpPr>
            <a:xfrm>
              <a:off x="2418475" y="6242316"/>
              <a:ext cx="223240" cy="357070"/>
              <a:chOff x="2365256" y="6065003"/>
              <a:chExt cx="329677" cy="527319"/>
            </a:xfrm>
          </p:grpSpPr>
          <p:sp>
            <p:nvSpPr>
              <p:cNvPr id="24" name="Oval 6">
                <a:extLst>
                  <a:ext uri="{FF2B5EF4-FFF2-40B4-BE49-F238E27FC236}">
                    <a16:creationId xmlns:a16="http://schemas.microsoft.com/office/drawing/2014/main" id="{27820555-2FA4-4DE8-8C2C-B753D80E566F}"/>
                  </a:ext>
                </a:extLst>
              </p:cNvPr>
              <p:cNvSpPr/>
              <p:nvPr/>
            </p:nvSpPr>
            <p:spPr>
              <a:xfrm>
                <a:off x="2433643" y="6144209"/>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5" name="Freeform 5">
                <a:extLst>
                  <a:ext uri="{FF2B5EF4-FFF2-40B4-BE49-F238E27FC236}">
                    <a16:creationId xmlns:a16="http://schemas.microsoft.com/office/drawing/2014/main" id="{14DB9E0C-B23C-47E7-8775-92AE4352DBCB}"/>
                  </a:ext>
                </a:extLst>
              </p:cNvPr>
              <p:cNvSpPr>
                <a:spLocks noEditPoints="1"/>
              </p:cNvSpPr>
              <p:nvPr/>
            </p:nvSpPr>
            <p:spPr bwMode="auto">
              <a:xfrm>
                <a:off x="2365256" y="6065003"/>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sp>
        <p:nvSpPr>
          <p:cNvPr id="26" name="TextBox 25">
            <a:extLst>
              <a:ext uri="{FF2B5EF4-FFF2-40B4-BE49-F238E27FC236}">
                <a16:creationId xmlns:a16="http://schemas.microsoft.com/office/drawing/2014/main" id="{6AC0B4C7-4474-417F-AA7A-75F30A625A62}"/>
              </a:ext>
            </a:extLst>
          </p:cNvPr>
          <p:cNvSpPr txBox="1"/>
          <p:nvPr/>
        </p:nvSpPr>
        <p:spPr>
          <a:xfrm>
            <a:off x="2720860" y="1840808"/>
            <a:ext cx="7061199" cy="1754326"/>
          </a:xfrm>
          <a:prstGeom prst="rect">
            <a:avLst/>
          </a:prstGeom>
          <a:noFill/>
        </p:spPr>
        <p:txBody>
          <a:bodyPr wrap="square" rtlCol="0">
            <a:spAutoFit/>
          </a:bodyPr>
          <a:lstStyle/>
          <a:p>
            <a:pPr algn="ctr"/>
            <a:r>
              <a:rPr lang="en-US" sz="5400" b="1" dirty="0">
                <a:solidFill>
                  <a:srgbClr val="2B4370"/>
                </a:solidFill>
              </a:rPr>
              <a:t>Comprehensive</a:t>
            </a:r>
          </a:p>
          <a:p>
            <a:pPr algn="ctr"/>
            <a:r>
              <a:rPr lang="en-US" sz="5400" b="1" dirty="0">
                <a:solidFill>
                  <a:srgbClr val="2B4370"/>
                </a:solidFill>
              </a:rPr>
              <a:t>SLAs</a:t>
            </a:r>
          </a:p>
        </p:txBody>
      </p:sp>
      <p:sp>
        <p:nvSpPr>
          <p:cNvPr id="27" name="TextBox 26">
            <a:extLst>
              <a:ext uri="{FF2B5EF4-FFF2-40B4-BE49-F238E27FC236}">
                <a16:creationId xmlns:a16="http://schemas.microsoft.com/office/drawing/2014/main" id="{6C6F1482-B6F4-4114-BAB7-DA92C72F0EEF}"/>
              </a:ext>
            </a:extLst>
          </p:cNvPr>
          <p:cNvSpPr txBox="1"/>
          <p:nvPr/>
        </p:nvSpPr>
        <p:spPr>
          <a:xfrm>
            <a:off x="530669" y="5332684"/>
            <a:ext cx="111761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Turnkey global </a:t>
            </a:r>
            <a:b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distribution</a:t>
            </a:r>
          </a:p>
        </p:txBody>
      </p:sp>
      <p:sp>
        <p:nvSpPr>
          <p:cNvPr id="28" name="TextBox 27">
            <a:extLst>
              <a:ext uri="{FF2B5EF4-FFF2-40B4-BE49-F238E27FC236}">
                <a16:creationId xmlns:a16="http://schemas.microsoft.com/office/drawing/2014/main" id="{D79CF611-545B-49C3-B771-9AF34500CECA}"/>
              </a:ext>
            </a:extLst>
          </p:cNvPr>
          <p:cNvSpPr txBox="1"/>
          <p:nvPr/>
        </p:nvSpPr>
        <p:spPr>
          <a:xfrm>
            <a:off x="2680893" y="4674126"/>
            <a:ext cx="166423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Elastic scale out </a:t>
            </a:r>
          </a:p>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of storage &amp; throughput</a:t>
            </a:r>
          </a:p>
        </p:txBody>
      </p:sp>
      <p:sp>
        <p:nvSpPr>
          <p:cNvPr id="29" name="TextBox 28">
            <a:extLst>
              <a:ext uri="{FF2B5EF4-FFF2-40B4-BE49-F238E27FC236}">
                <a16:creationId xmlns:a16="http://schemas.microsoft.com/office/drawing/2014/main" id="{18A6D677-A0F5-4650-B648-02E33039E536}"/>
              </a:ext>
            </a:extLst>
          </p:cNvPr>
          <p:cNvSpPr txBox="1"/>
          <p:nvPr/>
        </p:nvSpPr>
        <p:spPr>
          <a:xfrm>
            <a:off x="5377741" y="4315190"/>
            <a:ext cx="164820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Guaranteed low latency </a:t>
            </a:r>
            <a:b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at the 99</a:t>
            </a:r>
            <a:r>
              <a:rPr kumimoji="0" lang="en-US" sz="1100" b="0" i="0" u="none" strike="noStrike" kern="0" cap="none" spc="0" normalizeH="0" baseline="3000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th</a:t>
            </a: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 percentile</a:t>
            </a:r>
          </a:p>
        </p:txBody>
      </p:sp>
      <p:sp>
        <p:nvSpPr>
          <p:cNvPr id="30" name="TextBox 29">
            <a:extLst>
              <a:ext uri="{FF2B5EF4-FFF2-40B4-BE49-F238E27FC236}">
                <a16:creationId xmlns:a16="http://schemas.microsoft.com/office/drawing/2014/main" id="{8EB28627-5A6A-44BA-8102-E2CC3B5A38DA}"/>
              </a:ext>
            </a:extLst>
          </p:cNvPr>
          <p:cNvSpPr txBox="1"/>
          <p:nvPr/>
        </p:nvSpPr>
        <p:spPr>
          <a:xfrm>
            <a:off x="8058559" y="4674126"/>
            <a:ext cx="135806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Five well-defined </a:t>
            </a:r>
            <a:b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consistency models</a:t>
            </a:r>
          </a:p>
        </p:txBody>
      </p:sp>
    </p:spTree>
    <p:extLst>
      <p:ext uri="{BB962C8B-B14F-4D97-AF65-F5344CB8AC3E}">
        <p14:creationId xmlns:p14="http://schemas.microsoft.com/office/powerpoint/2010/main" val="3628244674"/>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4.16667E-7 3.7037E-6 L 0.3931 0.41666 " pathEditMode="relative" rAng="0" ptsTypes="AA">
                                      <p:cBhvr>
                                        <p:cTn id="6" dur="1000" fill="hold"/>
                                        <p:tgtEl>
                                          <p:spTgt spid="26"/>
                                        </p:tgtEl>
                                        <p:attrNameLst>
                                          <p:attrName>ppt_x</p:attrName>
                                          <p:attrName>ppt_y</p:attrName>
                                        </p:attrNameLst>
                                      </p:cBhvr>
                                      <p:rCtr x="19648" y="2083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00D528-A94C-437E-BB43-8A83E87402C5}"/>
              </a:ext>
            </a:extLst>
          </p:cNvPr>
          <p:cNvSpPr>
            <a:spLocks noGrp="1"/>
          </p:cNvSpPr>
          <p:nvPr>
            <p:ph type="title"/>
          </p:nvPr>
        </p:nvSpPr>
        <p:spPr/>
        <p:txBody>
          <a:bodyPr/>
          <a:lstStyle/>
          <a:p>
            <a:r>
              <a:rPr lang="en-US" dirty="0"/>
              <a:t>Azure Cosmos DB</a:t>
            </a:r>
          </a:p>
        </p:txBody>
      </p:sp>
      <p:sp>
        <p:nvSpPr>
          <p:cNvPr id="3" name="Text Placeholder 2">
            <a:extLst>
              <a:ext uri="{FF2B5EF4-FFF2-40B4-BE49-F238E27FC236}">
                <a16:creationId xmlns:a16="http://schemas.microsoft.com/office/drawing/2014/main" id="{A91A17F6-2105-46EE-9ECF-76B21451D4C5}"/>
              </a:ext>
            </a:extLst>
          </p:cNvPr>
          <p:cNvSpPr>
            <a:spLocks noGrp="1"/>
          </p:cNvSpPr>
          <p:nvPr>
            <p:ph type="body" sz="quarter" idx="10"/>
          </p:nvPr>
        </p:nvSpPr>
        <p:spPr/>
        <p:txBody>
          <a:bodyPr>
            <a:normAutofit lnSpcReduction="10000"/>
          </a:bodyPr>
          <a:lstStyle/>
          <a:p>
            <a:r>
              <a:rPr lang="en-US" dirty="0"/>
              <a:t>A globally distributed, massively scalable, multi-model database service</a:t>
            </a:r>
          </a:p>
        </p:txBody>
      </p:sp>
      <p:pic>
        <p:nvPicPr>
          <p:cNvPr id="4" name="Picture 3">
            <a:extLst>
              <a:ext uri="{FF2B5EF4-FFF2-40B4-BE49-F238E27FC236}">
                <a16:creationId xmlns:a16="http://schemas.microsoft.com/office/drawing/2014/main" id="{FB67782C-496E-45CB-94C2-48E15F7396E0}"/>
              </a:ext>
            </a:extLst>
          </p:cNvPr>
          <p:cNvPicPr>
            <a:picLocks noChangeAspect="1"/>
          </p:cNvPicPr>
          <p:nvPr/>
        </p:nvPicPr>
        <p:blipFill rotWithShape="1">
          <a:blip r:embed="rId3"/>
          <a:srcRect b="68768"/>
          <a:stretch/>
        </p:blipFill>
        <p:spPr>
          <a:xfrm>
            <a:off x="1133426" y="5547982"/>
            <a:ext cx="9925148" cy="1310018"/>
          </a:xfrm>
          <a:prstGeom prst="rect">
            <a:avLst/>
          </a:prstGeom>
        </p:spPr>
      </p:pic>
      <p:sp>
        <p:nvSpPr>
          <p:cNvPr id="5" name="Freeform: Shape 4">
            <a:extLst>
              <a:ext uri="{FF2B5EF4-FFF2-40B4-BE49-F238E27FC236}">
                <a16:creationId xmlns:a16="http://schemas.microsoft.com/office/drawing/2014/main" id="{29FE223F-8577-4C95-8B20-0279D9AB53FA}"/>
              </a:ext>
            </a:extLst>
          </p:cNvPr>
          <p:cNvSpPr/>
          <p:nvPr/>
        </p:nvSpPr>
        <p:spPr>
          <a:xfrm>
            <a:off x="1349" y="5144324"/>
            <a:ext cx="12189302" cy="17455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6" name="Group 5">
            <a:extLst>
              <a:ext uri="{FF2B5EF4-FFF2-40B4-BE49-F238E27FC236}">
                <a16:creationId xmlns:a16="http://schemas.microsoft.com/office/drawing/2014/main" id="{7389647B-2FB5-4E56-8EFA-92F42021C650}"/>
              </a:ext>
            </a:extLst>
          </p:cNvPr>
          <p:cNvGrpSpPr/>
          <p:nvPr/>
        </p:nvGrpSpPr>
        <p:grpSpPr>
          <a:xfrm>
            <a:off x="9278176" y="6154848"/>
            <a:ext cx="223240" cy="433634"/>
            <a:chOff x="9576336" y="6019901"/>
            <a:chExt cx="223240" cy="433634"/>
          </a:xfrm>
        </p:grpSpPr>
        <p:sp>
          <p:nvSpPr>
            <p:cNvPr id="7" name="Freeform: Shape 411">
              <a:extLst>
                <a:ext uri="{FF2B5EF4-FFF2-40B4-BE49-F238E27FC236}">
                  <a16:creationId xmlns:a16="http://schemas.microsoft.com/office/drawing/2014/main" id="{3AEEA98D-7E75-486F-9AF1-7446C51A70AD}"/>
                </a:ext>
              </a:extLst>
            </p:cNvPr>
            <p:cNvSpPr/>
            <p:nvPr/>
          </p:nvSpPr>
          <p:spPr>
            <a:xfrm>
              <a:off x="9620313"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8" name="Group 7">
              <a:extLst>
                <a:ext uri="{FF2B5EF4-FFF2-40B4-BE49-F238E27FC236}">
                  <a16:creationId xmlns:a16="http://schemas.microsoft.com/office/drawing/2014/main" id="{D42A7192-B6EF-4EB3-94FF-00864E43A15B}"/>
                </a:ext>
              </a:extLst>
            </p:cNvPr>
            <p:cNvGrpSpPr/>
            <p:nvPr/>
          </p:nvGrpSpPr>
          <p:grpSpPr>
            <a:xfrm>
              <a:off x="9576336" y="6019901"/>
              <a:ext cx="223240" cy="357070"/>
              <a:chOff x="9523117" y="5842588"/>
              <a:chExt cx="329677" cy="527319"/>
            </a:xfrm>
          </p:grpSpPr>
          <p:sp>
            <p:nvSpPr>
              <p:cNvPr id="9" name="Oval 903">
                <a:extLst>
                  <a:ext uri="{FF2B5EF4-FFF2-40B4-BE49-F238E27FC236}">
                    <a16:creationId xmlns:a16="http://schemas.microsoft.com/office/drawing/2014/main" id="{0C4D889C-49B6-46C4-A0E9-8F302E789E45}"/>
                  </a:ext>
                </a:extLst>
              </p:cNvPr>
              <p:cNvSpPr/>
              <p:nvPr/>
            </p:nvSpPr>
            <p:spPr>
              <a:xfrm>
                <a:off x="9591504"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0" name="Freeform 5">
                <a:extLst>
                  <a:ext uri="{FF2B5EF4-FFF2-40B4-BE49-F238E27FC236}">
                    <a16:creationId xmlns:a16="http://schemas.microsoft.com/office/drawing/2014/main" id="{EA12BE83-04E7-4D29-A14E-933997D3B9EE}"/>
                  </a:ext>
                </a:extLst>
              </p:cNvPr>
              <p:cNvSpPr>
                <a:spLocks noEditPoints="1"/>
              </p:cNvSpPr>
              <p:nvPr/>
            </p:nvSpPr>
            <p:spPr bwMode="auto">
              <a:xfrm>
                <a:off x="9523117"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1" name="Group 10">
            <a:extLst>
              <a:ext uri="{FF2B5EF4-FFF2-40B4-BE49-F238E27FC236}">
                <a16:creationId xmlns:a16="http://schemas.microsoft.com/office/drawing/2014/main" id="{44C3AC2B-6144-4E0E-98ED-7AEA874668AE}"/>
              </a:ext>
            </a:extLst>
          </p:cNvPr>
          <p:cNvGrpSpPr/>
          <p:nvPr/>
        </p:nvGrpSpPr>
        <p:grpSpPr>
          <a:xfrm>
            <a:off x="7468054" y="6382515"/>
            <a:ext cx="223240" cy="431604"/>
            <a:chOff x="7468054" y="6382515"/>
            <a:chExt cx="223240" cy="431604"/>
          </a:xfrm>
        </p:grpSpPr>
        <p:sp>
          <p:nvSpPr>
            <p:cNvPr id="12" name="Freeform: Shape 411">
              <a:extLst>
                <a:ext uri="{FF2B5EF4-FFF2-40B4-BE49-F238E27FC236}">
                  <a16:creationId xmlns:a16="http://schemas.microsoft.com/office/drawing/2014/main" id="{B9B0E299-9BCA-46E5-995F-DC40F1E8E122}"/>
                </a:ext>
              </a:extLst>
            </p:cNvPr>
            <p:cNvSpPr/>
            <p:nvPr/>
          </p:nvSpPr>
          <p:spPr>
            <a:xfrm>
              <a:off x="7512031" y="6678832"/>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3" name="Group 12">
              <a:extLst>
                <a:ext uri="{FF2B5EF4-FFF2-40B4-BE49-F238E27FC236}">
                  <a16:creationId xmlns:a16="http://schemas.microsoft.com/office/drawing/2014/main" id="{5BA1831E-7B9A-4E12-85F2-C6ACCBE800E4}"/>
                </a:ext>
              </a:extLst>
            </p:cNvPr>
            <p:cNvGrpSpPr/>
            <p:nvPr/>
          </p:nvGrpSpPr>
          <p:grpSpPr>
            <a:xfrm>
              <a:off x="7468054" y="6382515"/>
              <a:ext cx="223240" cy="357070"/>
              <a:chOff x="7414835" y="6205202"/>
              <a:chExt cx="329677" cy="527319"/>
            </a:xfrm>
          </p:grpSpPr>
          <p:sp>
            <p:nvSpPr>
              <p:cNvPr id="14" name="Oval 13">
                <a:extLst>
                  <a:ext uri="{FF2B5EF4-FFF2-40B4-BE49-F238E27FC236}">
                    <a16:creationId xmlns:a16="http://schemas.microsoft.com/office/drawing/2014/main" id="{556243B3-C9B7-4804-B00D-151309B38515}"/>
                  </a:ext>
                </a:extLst>
              </p:cNvPr>
              <p:cNvSpPr/>
              <p:nvPr/>
            </p:nvSpPr>
            <p:spPr>
              <a:xfrm>
                <a:off x="7483222" y="6265690"/>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5" name="Freeform 5">
                <a:extLst>
                  <a:ext uri="{FF2B5EF4-FFF2-40B4-BE49-F238E27FC236}">
                    <a16:creationId xmlns:a16="http://schemas.microsoft.com/office/drawing/2014/main" id="{D1B0B48C-4146-4E94-BEB3-D2770D48D456}"/>
                  </a:ext>
                </a:extLst>
              </p:cNvPr>
              <p:cNvSpPr>
                <a:spLocks noEditPoints="1"/>
              </p:cNvSpPr>
              <p:nvPr/>
            </p:nvSpPr>
            <p:spPr bwMode="auto">
              <a:xfrm>
                <a:off x="7414835" y="6205202"/>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6" name="Group 15">
            <a:extLst>
              <a:ext uri="{FF2B5EF4-FFF2-40B4-BE49-F238E27FC236}">
                <a16:creationId xmlns:a16="http://schemas.microsoft.com/office/drawing/2014/main" id="{63E8FCA8-B8F8-456C-A0B4-40920FD27464}"/>
              </a:ext>
            </a:extLst>
          </p:cNvPr>
          <p:cNvGrpSpPr/>
          <p:nvPr/>
        </p:nvGrpSpPr>
        <p:grpSpPr>
          <a:xfrm>
            <a:off x="6207483" y="5803084"/>
            <a:ext cx="223240" cy="433634"/>
            <a:chOff x="6393022" y="6019901"/>
            <a:chExt cx="223240" cy="433634"/>
          </a:xfrm>
        </p:grpSpPr>
        <p:sp>
          <p:nvSpPr>
            <p:cNvPr id="17" name="Freeform: Shape 411">
              <a:extLst>
                <a:ext uri="{FF2B5EF4-FFF2-40B4-BE49-F238E27FC236}">
                  <a16:creationId xmlns:a16="http://schemas.microsoft.com/office/drawing/2014/main" id="{5AED7010-31EA-41BD-B1A0-214446D2A5B2}"/>
                </a:ext>
              </a:extLst>
            </p:cNvPr>
            <p:cNvSpPr/>
            <p:nvPr/>
          </p:nvSpPr>
          <p:spPr>
            <a:xfrm>
              <a:off x="6436999"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8" name="Group 17">
              <a:extLst>
                <a:ext uri="{FF2B5EF4-FFF2-40B4-BE49-F238E27FC236}">
                  <a16:creationId xmlns:a16="http://schemas.microsoft.com/office/drawing/2014/main" id="{2978DA9E-28BC-445F-B9C6-F12D805593DF}"/>
                </a:ext>
              </a:extLst>
            </p:cNvPr>
            <p:cNvGrpSpPr/>
            <p:nvPr/>
          </p:nvGrpSpPr>
          <p:grpSpPr>
            <a:xfrm>
              <a:off x="6393022" y="6019901"/>
              <a:ext cx="223240" cy="357070"/>
              <a:chOff x="6339803" y="5842588"/>
              <a:chExt cx="329677" cy="527319"/>
            </a:xfrm>
          </p:grpSpPr>
          <p:sp>
            <p:nvSpPr>
              <p:cNvPr id="19" name="Oval 27">
                <a:extLst>
                  <a:ext uri="{FF2B5EF4-FFF2-40B4-BE49-F238E27FC236}">
                    <a16:creationId xmlns:a16="http://schemas.microsoft.com/office/drawing/2014/main" id="{7401A22B-E3E4-441E-B309-E414A31539F3}"/>
                  </a:ext>
                </a:extLst>
              </p:cNvPr>
              <p:cNvSpPr/>
              <p:nvPr/>
            </p:nvSpPr>
            <p:spPr>
              <a:xfrm>
                <a:off x="6408190"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0" name="Freeform 5">
                <a:extLst>
                  <a:ext uri="{FF2B5EF4-FFF2-40B4-BE49-F238E27FC236}">
                    <a16:creationId xmlns:a16="http://schemas.microsoft.com/office/drawing/2014/main" id="{4143B781-16B7-4F28-A4E0-9CA05E9CC3E7}"/>
                  </a:ext>
                </a:extLst>
              </p:cNvPr>
              <p:cNvSpPr>
                <a:spLocks noEditPoints="1"/>
              </p:cNvSpPr>
              <p:nvPr/>
            </p:nvSpPr>
            <p:spPr bwMode="auto">
              <a:xfrm>
                <a:off x="6339803"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1" name="Group 20">
            <a:extLst>
              <a:ext uri="{FF2B5EF4-FFF2-40B4-BE49-F238E27FC236}">
                <a16:creationId xmlns:a16="http://schemas.microsoft.com/office/drawing/2014/main" id="{9E13E639-B970-4B60-ABBA-891ED3B7A645}"/>
              </a:ext>
            </a:extLst>
          </p:cNvPr>
          <p:cNvGrpSpPr/>
          <p:nvPr/>
        </p:nvGrpSpPr>
        <p:grpSpPr>
          <a:xfrm>
            <a:off x="2183561" y="6187406"/>
            <a:ext cx="223240" cy="450322"/>
            <a:chOff x="2418475" y="6242316"/>
            <a:chExt cx="223240" cy="450322"/>
          </a:xfrm>
        </p:grpSpPr>
        <p:sp>
          <p:nvSpPr>
            <p:cNvPr id="22" name="Freeform: Shape 411">
              <a:extLst>
                <a:ext uri="{FF2B5EF4-FFF2-40B4-BE49-F238E27FC236}">
                  <a16:creationId xmlns:a16="http://schemas.microsoft.com/office/drawing/2014/main" id="{BD9CDD37-073F-444A-ACB9-6657EAF21195}"/>
                </a:ext>
              </a:extLst>
            </p:cNvPr>
            <p:cNvSpPr/>
            <p:nvPr/>
          </p:nvSpPr>
          <p:spPr>
            <a:xfrm>
              <a:off x="2462452" y="6557351"/>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3" name="Group 22">
              <a:extLst>
                <a:ext uri="{FF2B5EF4-FFF2-40B4-BE49-F238E27FC236}">
                  <a16:creationId xmlns:a16="http://schemas.microsoft.com/office/drawing/2014/main" id="{81B1D9A8-7EE2-4EAB-AC60-1407031A7E68}"/>
                </a:ext>
              </a:extLst>
            </p:cNvPr>
            <p:cNvGrpSpPr/>
            <p:nvPr/>
          </p:nvGrpSpPr>
          <p:grpSpPr>
            <a:xfrm>
              <a:off x="2418475" y="6242316"/>
              <a:ext cx="223240" cy="357070"/>
              <a:chOff x="2365256" y="6065003"/>
              <a:chExt cx="329677" cy="527319"/>
            </a:xfrm>
          </p:grpSpPr>
          <p:sp>
            <p:nvSpPr>
              <p:cNvPr id="24" name="Oval 6">
                <a:extLst>
                  <a:ext uri="{FF2B5EF4-FFF2-40B4-BE49-F238E27FC236}">
                    <a16:creationId xmlns:a16="http://schemas.microsoft.com/office/drawing/2014/main" id="{62B22B5E-BB07-4535-9A16-BAAC64F17983}"/>
                  </a:ext>
                </a:extLst>
              </p:cNvPr>
              <p:cNvSpPr/>
              <p:nvPr/>
            </p:nvSpPr>
            <p:spPr>
              <a:xfrm>
                <a:off x="2433643" y="6144209"/>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5" name="Freeform 5">
                <a:extLst>
                  <a:ext uri="{FF2B5EF4-FFF2-40B4-BE49-F238E27FC236}">
                    <a16:creationId xmlns:a16="http://schemas.microsoft.com/office/drawing/2014/main" id="{58902B29-1B84-430C-B24C-8019E58775BE}"/>
                  </a:ext>
                </a:extLst>
              </p:cNvPr>
              <p:cNvSpPr>
                <a:spLocks noEditPoints="1"/>
              </p:cNvSpPr>
              <p:nvPr/>
            </p:nvSpPr>
            <p:spPr bwMode="auto">
              <a:xfrm>
                <a:off x="2365256" y="6065003"/>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sp>
        <p:nvSpPr>
          <p:cNvPr id="26" name="TextBox 25">
            <a:extLst>
              <a:ext uri="{FF2B5EF4-FFF2-40B4-BE49-F238E27FC236}">
                <a16:creationId xmlns:a16="http://schemas.microsoft.com/office/drawing/2014/main" id="{F57C110C-BB89-4103-9E7A-1EBAE780E9B5}"/>
              </a:ext>
            </a:extLst>
          </p:cNvPr>
          <p:cNvSpPr txBox="1"/>
          <p:nvPr/>
        </p:nvSpPr>
        <p:spPr>
          <a:xfrm>
            <a:off x="530669" y="5332684"/>
            <a:ext cx="111761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Turnkey global </a:t>
            </a:r>
            <a:b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distribution</a:t>
            </a:r>
          </a:p>
        </p:txBody>
      </p:sp>
      <p:sp>
        <p:nvSpPr>
          <p:cNvPr id="27" name="TextBox 26">
            <a:extLst>
              <a:ext uri="{FF2B5EF4-FFF2-40B4-BE49-F238E27FC236}">
                <a16:creationId xmlns:a16="http://schemas.microsoft.com/office/drawing/2014/main" id="{043B4718-082A-42CE-8421-44390BC50958}"/>
              </a:ext>
            </a:extLst>
          </p:cNvPr>
          <p:cNvSpPr txBox="1"/>
          <p:nvPr/>
        </p:nvSpPr>
        <p:spPr>
          <a:xfrm>
            <a:off x="2680893" y="4674126"/>
            <a:ext cx="166423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Elastic scale out </a:t>
            </a:r>
          </a:p>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of storage &amp; throughput</a:t>
            </a:r>
          </a:p>
        </p:txBody>
      </p:sp>
      <p:sp>
        <p:nvSpPr>
          <p:cNvPr id="28" name="TextBox 27">
            <a:extLst>
              <a:ext uri="{FF2B5EF4-FFF2-40B4-BE49-F238E27FC236}">
                <a16:creationId xmlns:a16="http://schemas.microsoft.com/office/drawing/2014/main" id="{4AE675AB-6939-408E-A05B-E69942AF6976}"/>
              </a:ext>
            </a:extLst>
          </p:cNvPr>
          <p:cNvSpPr txBox="1"/>
          <p:nvPr/>
        </p:nvSpPr>
        <p:spPr>
          <a:xfrm>
            <a:off x="5377741" y="4315190"/>
            <a:ext cx="164820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Guaranteed low latency </a:t>
            </a:r>
            <a:b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at the 99</a:t>
            </a:r>
            <a:r>
              <a:rPr kumimoji="0" lang="en-US" sz="1100" b="0" i="0" u="none" strike="noStrike" kern="0" cap="none" spc="0" normalizeH="0" baseline="3000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th</a:t>
            </a: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 percentile</a:t>
            </a:r>
          </a:p>
        </p:txBody>
      </p:sp>
      <p:sp>
        <p:nvSpPr>
          <p:cNvPr id="29" name="TextBox 28">
            <a:extLst>
              <a:ext uri="{FF2B5EF4-FFF2-40B4-BE49-F238E27FC236}">
                <a16:creationId xmlns:a16="http://schemas.microsoft.com/office/drawing/2014/main" id="{74D450D1-4D54-4783-B1F7-164BD81B2A86}"/>
              </a:ext>
            </a:extLst>
          </p:cNvPr>
          <p:cNvSpPr txBox="1"/>
          <p:nvPr/>
        </p:nvSpPr>
        <p:spPr>
          <a:xfrm>
            <a:off x="8058559" y="4674126"/>
            <a:ext cx="135806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Five well-defined </a:t>
            </a:r>
            <a:b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consistency models</a:t>
            </a:r>
          </a:p>
        </p:txBody>
      </p:sp>
      <p:sp>
        <p:nvSpPr>
          <p:cNvPr id="30" name="TextBox 29">
            <a:extLst>
              <a:ext uri="{FF2B5EF4-FFF2-40B4-BE49-F238E27FC236}">
                <a16:creationId xmlns:a16="http://schemas.microsoft.com/office/drawing/2014/main" id="{FBDEFA19-3A06-46E6-B9DB-AD71D3DF5529}"/>
              </a:ext>
            </a:extLst>
          </p:cNvPr>
          <p:cNvSpPr txBox="1"/>
          <p:nvPr/>
        </p:nvSpPr>
        <p:spPr>
          <a:xfrm>
            <a:off x="10495760" y="5179013"/>
            <a:ext cx="112562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lang="en-US" sz="1100" kern="0" dirty="0">
                <a:solidFill>
                  <a:srgbClr val="2B4370"/>
                </a:solidFill>
                <a:latin typeface="Segoe UI Semilight" panose="020B0402040204020203" pitchFamily="34" charset="0"/>
                <a:cs typeface="Segoe UI Semilight" panose="020B0402040204020203" pitchFamily="34" charset="0"/>
              </a:rPr>
              <a:t>Comprehensive</a:t>
            </a:r>
          </a:p>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SLAS</a:t>
            </a:r>
          </a:p>
        </p:txBody>
      </p:sp>
      <p:pic>
        <p:nvPicPr>
          <p:cNvPr id="31" name="Picture 30" descr="A picture containing game, drawing, ball, baseball&#10;&#10;Description automatically generated">
            <a:extLst>
              <a:ext uri="{FF2B5EF4-FFF2-40B4-BE49-F238E27FC236}">
                <a16:creationId xmlns:a16="http://schemas.microsoft.com/office/drawing/2014/main" id="{518FCB33-E49B-4E3B-83E2-ECAE5667530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366" y="2276327"/>
            <a:ext cx="3027634" cy="2076092"/>
          </a:xfrm>
          <a:prstGeom prst="rect">
            <a:avLst/>
          </a:prstGeom>
        </p:spPr>
      </p:pic>
      <p:pic>
        <p:nvPicPr>
          <p:cNvPr id="32" name="Picture 31" descr="A picture containing drawing&#10;&#10;Description automatically generated">
            <a:extLst>
              <a:ext uri="{FF2B5EF4-FFF2-40B4-BE49-F238E27FC236}">
                <a16:creationId xmlns:a16="http://schemas.microsoft.com/office/drawing/2014/main" id="{6982076F-BCA8-45DB-8AE2-3EC35A8DA10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48000" y="2811019"/>
            <a:ext cx="3608106" cy="793783"/>
          </a:xfrm>
          <a:prstGeom prst="rect">
            <a:avLst/>
          </a:prstGeom>
        </p:spPr>
      </p:pic>
      <p:pic>
        <p:nvPicPr>
          <p:cNvPr id="33" name="Picture 32" descr="A picture containing food, light, drawing&#10;&#10;Description automatically generated">
            <a:extLst>
              <a:ext uri="{FF2B5EF4-FFF2-40B4-BE49-F238E27FC236}">
                <a16:creationId xmlns:a16="http://schemas.microsoft.com/office/drawing/2014/main" id="{293F67B4-A12B-4411-AC43-932DF1310D7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93414" y="2761159"/>
            <a:ext cx="2178182" cy="973375"/>
          </a:xfrm>
          <a:prstGeom prst="rect">
            <a:avLst/>
          </a:prstGeom>
        </p:spPr>
      </p:pic>
      <p:pic>
        <p:nvPicPr>
          <p:cNvPr id="34" name="Picture 33" descr="A picture containing light, drawing&#10;&#10;Description automatically generated">
            <a:extLst>
              <a:ext uri="{FF2B5EF4-FFF2-40B4-BE49-F238E27FC236}">
                <a16:creationId xmlns:a16="http://schemas.microsoft.com/office/drawing/2014/main" id="{5BFC497A-0B95-403F-8986-EFAFE912612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683740" y="2358594"/>
            <a:ext cx="2178182" cy="1698631"/>
          </a:xfrm>
          <a:prstGeom prst="rect">
            <a:avLst/>
          </a:prstGeom>
        </p:spPr>
      </p:pic>
      <p:sp>
        <p:nvSpPr>
          <p:cNvPr id="35" name="TextBox 34">
            <a:extLst>
              <a:ext uri="{FF2B5EF4-FFF2-40B4-BE49-F238E27FC236}">
                <a16:creationId xmlns:a16="http://schemas.microsoft.com/office/drawing/2014/main" id="{7270B75B-1470-4398-989E-E9C26C97584D}"/>
              </a:ext>
            </a:extLst>
          </p:cNvPr>
          <p:cNvSpPr txBox="1"/>
          <p:nvPr/>
        </p:nvSpPr>
        <p:spPr>
          <a:xfrm>
            <a:off x="2720860" y="1107161"/>
            <a:ext cx="7061199" cy="923330"/>
          </a:xfrm>
          <a:prstGeom prst="rect">
            <a:avLst/>
          </a:prstGeom>
          <a:noFill/>
        </p:spPr>
        <p:txBody>
          <a:bodyPr wrap="square" rtlCol="0">
            <a:spAutoFit/>
          </a:bodyPr>
          <a:lstStyle/>
          <a:p>
            <a:pPr algn="ctr"/>
            <a:r>
              <a:rPr lang="en-US" sz="5400" b="1" dirty="0">
                <a:solidFill>
                  <a:srgbClr val="2B4370"/>
                </a:solidFill>
              </a:rPr>
              <a:t>Battle Tested</a:t>
            </a:r>
          </a:p>
        </p:txBody>
      </p:sp>
    </p:spTree>
    <p:extLst>
      <p:ext uri="{BB962C8B-B14F-4D97-AF65-F5344CB8AC3E}">
        <p14:creationId xmlns:p14="http://schemas.microsoft.com/office/powerpoint/2010/main" val="3267790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fade">
                                      <p:cBhvr>
                                        <p:cTn id="12" dur="500"/>
                                        <p:tgtEl>
                                          <p:spTgt spid="31"/>
                                        </p:tgtEl>
                                      </p:cBhvr>
                                    </p:animEffect>
                                  </p:childTnLst>
                                </p:cTn>
                              </p:par>
                              <p:par>
                                <p:cTn id="13" presetID="10" presetClass="entr" presetSubtype="0" fill="hold" nodeType="withEffect">
                                  <p:stCondLst>
                                    <p:cond delay="0"/>
                                  </p:stCondLst>
                                  <p:childTnLst>
                                    <p:set>
                                      <p:cBhvr>
                                        <p:cTn id="14" dur="1" fill="hold">
                                          <p:stCondLst>
                                            <p:cond delay="0"/>
                                          </p:stCondLst>
                                        </p:cTn>
                                        <p:tgtEl>
                                          <p:spTgt spid="32"/>
                                        </p:tgtEl>
                                        <p:attrNameLst>
                                          <p:attrName>style.visibility</p:attrName>
                                        </p:attrNameLst>
                                      </p:cBhvr>
                                      <p:to>
                                        <p:strVal val="visible"/>
                                      </p:to>
                                    </p:set>
                                    <p:animEffect transition="in" filter="fade">
                                      <p:cBhvr>
                                        <p:cTn id="15" dur="500"/>
                                        <p:tgtEl>
                                          <p:spTgt spid="32"/>
                                        </p:tgtEl>
                                      </p:cBhvr>
                                    </p:animEffect>
                                  </p:childTnLst>
                                </p:cTn>
                              </p:par>
                              <p:par>
                                <p:cTn id="16" presetID="10" presetClass="entr" presetSubtype="0" fill="hold" nodeType="withEffect">
                                  <p:stCondLst>
                                    <p:cond delay="0"/>
                                  </p:stCondLst>
                                  <p:childTnLst>
                                    <p:set>
                                      <p:cBhvr>
                                        <p:cTn id="17" dur="1" fill="hold">
                                          <p:stCondLst>
                                            <p:cond delay="0"/>
                                          </p:stCondLst>
                                        </p:cTn>
                                        <p:tgtEl>
                                          <p:spTgt spid="33"/>
                                        </p:tgtEl>
                                        <p:attrNameLst>
                                          <p:attrName>style.visibility</p:attrName>
                                        </p:attrNameLst>
                                      </p:cBhvr>
                                      <p:to>
                                        <p:strVal val="visible"/>
                                      </p:to>
                                    </p:set>
                                    <p:animEffect transition="in" filter="fade">
                                      <p:cBhvr>
                                        <p:cTn id="18" dur="500"/>
                                        <p:tgtEl>
                                          <p:spTgt spid="33"/>
                                        </p:tgtEl>
                                      </p:cBhvr>
                                    </p:animEffect>
                                  </p:childTnLst>
                                </p:cTn>
                              </p:par>
                              <p:par>
                                <p:cTn id="19" presetID="10" presetClass="entr" presetSubtype="0" fill="hold" nodeType="withEffect">
                                  <p:stCondLst>
                                    <p:cond delay="0"/>
                                  </p:stCondLst>
                                  <p:childTnLst>
                                    <p:set>
                                      <p:cBhvr>
                                        <p:cTn id="20" dur="1" fill="hold">
                                          <p:stCondLst>
                                            <p:cond delay="0"/>
                                          </p:stCondLst>
                                        </p:cTn>
                                        <p:tgtEl>
                                          <p:spTgt spid="34"/>
                                        </p:tgtEl>
                                        <p:attrNameLst>
                                          <p:attrName>style.visibility</p:attrName>
                                        </p:attrNameLst>
                                      </p:cBhvr>
                                      <p:to>
                                        <p:strVal val="visible"/>
                                      </p:to>
                                    </p:set>
                                    <p:animEffect transition="in" filter="fade">
                                      <p:cBhvr>
                                        <p:cTn id="21"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99FBA-87BE-4152-BCCD-B5EF4043D9CE}"/>
              </a:ext>
            </a:extLst>
          </p:cNvPr>
          <p:cNvSpPr>
            <a:spLocks noGrp="1"/>
          </p:cNvSpPr>
          <p:nvPr>
            <p:ph type="title"/>
          </p:nvPr>
        </p:nvSpPr>
        <p:spPr/>
        <p:txBody>
          <a:bodyPr/>
          <a:lstStyle/>
          <a:p>
            <a:r>
              <a:rPr lang="en-US" dirty="0"/>
              <a:t>Azure Cosmos DB</a:t>
            </a:r>
          </a:p>
        </p:txBody>
      </p:sp>
      <p:sp>
        <p:nvSpPr>
          <p:cNvPr id="3" name="Text Placeholder 2">
            <a:extLst>
              <a:ext uri="{FF2B5EF4-FFF2-40B4-BE49-F238E27FC236}">
                <a16:creationId xmlns:a16="http://schemas.microsoft.com/office/drawing/2014/main" id="{E91D4456-62C9-4CAF-91D8-874EAB7884ED}"/>
              </a:ext>
            </a:extLst>
          </p:cNvPr>
          <p:cNvSpPr>
            <a:spLocks noGrp="1"/>
          </p:cNvSpPr>
          <p:nvPr>
            <p:ph type="body" sz="quarter" idx="10"/>
          </p:nvPr>
        </p:nvSpPr>
        <p:spPr/>
        <p:txBody>
          <a:bodyPr>
            <a:normAutofit lnSpcReduction="10000"/>
          </a:bodyPr>
          <a:lstStyle/>
          <a:p>
            <a:r>
              <a:rPr lang="en-US" dirty="0"/>
              <a:t>A globally distributed, massively scalable, multi-model database service</a:t>
            </a:r>
          </a:p>
        </p:txBody>
      </p:sp>
      <p:pic>
        <p:nvPicPr>
          <p:cNvPr id="4" name="Picture 3">
            <a:extLst>
              <a:ext uri="{FF2B5EF4-FFF2-40B4-BE49-F238E27FC236}">
                <a16:creationId xmlns:a16="http://schemas.microsoft.com/office/drawing/2014/main" id="{A491684E-F772-499A-AE01-8328C5B59318}"/>
              </a:ext>
            </a:extLst>
          </p:cNvPr>
          <p:cNvPicPr>
            <a:picLocks noChangeAspect="1"/>
          </p:cNvPicPr>
          <p:nvPr/>
        </p:nvPicPr>
        <p:blipFill rotWithShape="1">
          <a:blip r:embed="rId2"/>
          <a:srcRect b="68768"/>
          <a:stretch/>
        </p:blipFill>
        <p:spPr>
          <a:xfrm>
            <a:off x="1133426" y="5547982"/>
            <a:ext cx="9925148" cy="1310018"/>
          </a:xfrm>
          <a:prstGeom prst="rect">
            <a:avLst/>
          </a:prstGeom>
        </p:spPr>
      </p:pic>
      <p:sp>
        <p:nvSpPr>
          <p:cNvPr id="5" name="Freeform: Shape 4">
            <a:extLst>
              <a:ext uri="{FF2B5EF4-FFF2-40B4-BE49-F238E27FC236}">
                <a16:creationId xmlns:a16="http://schemas.microsoft.com/office/drawing/2014/main" id="{FE21D13F-6411-4060-ACE6-B5C282E777FB}"/>
              </a:ext>
            </a:extLst>
          </p:cNvPr>
          <p:cNvSpPr/>
          <p:nvPr/>
        </p:nvSpPr>
        <p:spPr>
          <a:xfrm>
            <a:off x="1349" y="5144324"/>
            <a:ext cx="12189302" cy="17455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6" name="Group 5">
            <a:extLst>
              <a:ext uri="{FF2B5EF4-FFF2-40B4-BE49-F238E27FC236}">
                <a16:creationId xmlns:a16="http://schemas.microsoft.com/office/drawing/2014/main" id="{F48D95D9-F021-44F4-B646-FC413889EC2E}"/>
              </a:ext>
            </a:extLst>
          </p:cNvPr>
          <p:cNvGrpSpPr/>
          <p:nvPr/>
        </p:nvGrpSpPr>
        <p:grpSpPr>
          <a:xfrm>
            <a:off x="9278176" y="6154848"/>
            <a:ext cx="223240" cy="433634"/>
            <a:chOff x="9576336" y="6019901"/>
            <a:chExt cx="223240" cy="433634"/>
          </a:xfrm>
        </p:grpSpPr>
        <p:sp>
          <p:nvSpPr>
            <p:cNvPr id="7" name="Freeform: Shape 411">
              <a:extLst>
                <a:ext uri="{FF2B5EF4-FFF2-40B4-BE49-F238E27FC236}">
                  <a16:creationId xmlns:a16="http://schemas.microsoft.com/office/drawing/2014/main" id="{731D3F45-97B3-4B55-8557-4EF52E3CB767}"/>
                </a:ext>
              </a:extLst>
            </p:cNvPr>
            <p:cNvSpPr/>
            <p:nvPr/>
          </p:nvSpPr>
          <p:spPr>
            <a:xfrm>
              <a:off x="9620313"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8" name="Group 7">
              <a:extLst>
                <a:ext uri="{FF2B5EF4-FFF2-40B4-BE49-F238E27FC236}">
                  <a16:creationId xmlns:a16="http://schemas.microsoft.com/office/drawing/2014/main" id="{61ED03CF-54A0-4C26-9602-96123205865F}"/>
                </a:ext>
              </a:extLst>
            </p:cNvPr>
            <p:cNvGrpSpPr/>
            <p:nvPr/>
          </p:nvGrpSpPr>
          <p:grpSpPr>
            <a:xfrm>
              <a:off x="9576336" y="6019901"/>
              <a:ext cx="223240" cy="357070"/>
              <a:chOff x="9523117" y="5842588"/>
              <a:chExt cx="329677" cy="527319"/>
            </a:xfrm>
          </p:grpSpPr>
          <p:sp>
            <p:nvSpPr>
              <p:cNvPr id="9" name="Oval 903">
                <a:extLst>
                  <a:ext uri="{FF2B5EF4-FFF2-40B4-BE49-F238E27FC236}">
                    <a16:creationId xmlns:a16="http://schemas.microsoft.com/office/drawing/2014/main" id="{C298E24F-E039-4799-88B7-2261E7299766}"/>
                  </a:ext>
                </a:extLst>
              </p:cNvPr>
              <p:cNvSpPr/>
              <p:nvPr/>
            </p:nvSpPr>
            <p:spPr>
              <a:xfrm>
                <a:off x="9591504"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0" name="Freeform 5">
                <a:extLst>
                  <a:ext uri="{FF2B5EF4-FFF2-40B4-BE49-F238E27FC236}">
                    <a16:creationId xmlns:a16="http://schemas.microsoft.com/office/drawing/2014/main" id="{A4E9E3D6-4250-42D7-9C68-855CD93FC83F}"/>
                  </a:ext>
                </a:extLst>
              </p:cNvPr>
              <p:cNvSpPr>
                <a:spLocks noEditPoints="1"/>
              </p:cNvSpPr>
              <p:nvPr/>
            </p:nvSpPr>
            <p:spPr bwMode="auto">
              <a:xfrm>
                <a:off x="9523117"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1" name="Group 10">
            <a:extLst>
              <a:ext uri="{FF2B5EF4-FFF2-40B4-BE49-F238E27FC236}">
                <a16:creationId xmlns:a16="http://schemas.microsoft.com/office/drawing/2014/main" id="{D075569F-0F27-4E5C-99F5-4D4123EF3C1E}"/>
              </a:ext>
            </a:extLst>
          </p:cNvPr>
          <p:cNvGrpSpPr/>
          <p:nvPr/>
        </p:nvGrpSpPr>
        <p:grpSpPr>
          <a:xfrm>
            <a:off x="7468054" y="6382515"/>
            <a:ext cx="223240" cy="431604"/>
            <a:chOff x="7468054" y="6382515"/>
            <a:chExt cx="223240" cy="431604"/>
          </a:xfrm>
        </p:grpSpPr>
        <p:sp>
          <p:nvSpPr>
            <p:cNvPr id="12" name="Freeform: Shape 411">
              <a:extLst>
                <a:ext uri="{FF2B5EF4-FFF2-40B4-BE49-F238E27FC236}">
                  <a16:creationId xmlns:a16="http://schemas.microsoft.com/office/drawing/2014/main" id="{55DFE4F4-4473-4EBA-AE43-A98C136E8F0E}"/>
                </a:ext>
              </a:extLst>
            </p:cNvPr>
            <p:cNvSpPr/>
            <p:nvPr/>
          </p:nvSpPr>
          <p:spPr>
            <a:xfrm>
              <a:off x="7512031" y="6678832"/>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3" name="Group 12">
              <a:extLst>
                <a:ext uri="{FF2B5EF4-FFF2-40B4-BE49-F238E27FC236}">
                  <a16:creationId xmlns:a16="http://schemas.microsoft.com/office/drawing/2014/main" id="{4DB957E2-2F75-45EC-9253-80725868DA5C}"/>
                </a:ext>
              </a:extLst>
            </p:cNvPr>
            <p:cNvGrpSpPr/>
            <p:nvPr/>
          </p:nvGrpSpPr>
          <p:grpSpPr>
            <a:xfrm>
              <a:off x="7468054" y="6382515"/>
              <a:ext cx="223240" cy="357070"/>
              <a:chOff x="7414835" y="6205202"/>
              <a:chExt cx="329677" cy="527319"/>
            </a:xfrm>
          </p:grpSpPr>
          <p:sp>
            <p:nvSpPr>
              <p:cNvPr id="14" name="Oval 13">
                <a:extLst>
                  <a:ext uri="{FF2B5EF4-FFF2-40B4-BE49-F238E27FC236}">
                    <a16:creationId xmlns:a16="http://schemas.microsoft.com/office/drawing/2014/main" id="{357A2E5B-2860-4A95-A04A-3938C764AA67}"/>
                  </a:ext>
                </a:extLst>
              </p:cNvPr>
              <p:cNvSpPr/>
              <p:nvPr/>
            </p:nvSpPr>
            <p:spPr>
              <a:xfrm>
                <a:off x="7483222" y="6265690"/>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5" name="Freeform 5">
                <a:extLst>
                  <a:ext uri="{FF2B5EF4-FFF2-40B4-BE49-F238E27FC236}">
                    <a16:creationId xmlns:a16="http://schemas.microsoft.com/office/drawing/2014/main" id="{F00F8127-A6F3-4A0F-AAB6-01E2F3203055}"/>
                  </a:ext>
                </a:extLst>
              </p:cNvPr>
              <p:cNvSpPr>
                <a:spLocks noEditPoints="1"/>
              </p:cNvSpPr>
              <p:nvPr/>
            </p:nvSpPr>
            <p:spPr bwMode="auto">
              <a:xfrm>
                <a:off x="7414835" y="6205202"/>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6" name="Group 15">
            <a:extLst>
              <a:ext uri="{FF2B5EF4-FFF2-40B4-BE49-F238E27FC236}">
                <a16:creationId xmlns:a16="http://schemas.microsoft.com/office/drawing/2014/main" id="{A8DCCDB5-47E1-43E1-ADE2-180EB7B39774}"/>
              </a:ext>
            </a:extLst>
          </p:cNvPr>
          <p:cNvGrpSpPr/>
          <p:nvPr/>
        </p:nvGrpSpPr>
        <p:grpSpPr>
          <a:xfrm>
            <a:off x="6207483" y="5803084"/>
            <a:ext cx="223240" cy="433634"/>
            <a:chOff x="6393022" y="6019901"/>
            <a:chExt cx="223240" cy="433634"/>
          </a:xfrm>
        </p:grpSpPr>
        <p:sp>
          <p:nvSpPr>
            <p:cNvPr id="17" name="Freeform: Shape 411">
              <a:extLst>
                <a:ext uri="{FF2B5EF4-FFF2-40B4-BE49-F238E27FC236}">
                  <a16:creationId xmlns:a16="http://schemas.microsoft.com/office/drawing/2014/main" id="{DEBF2A74-A9C9-4E7B-AB2E-983C40279BA6}"/>
                </a:ext>
              </a:extLst>
            </p:cNvPr>
            <p:cNvSpPr/>
            <p:nvPr/>
          </p:nvSpPr>
          <p:spPr>
            <a:xfrm>
              <a:off x="6436999"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8" name="Group 17">
              <a:extLst>
                <a:ext uri="{FF2B5EF4-FFF2-40B4-BE49-F238E27FC236}">
                  <a16:creationId xmlns:a16="http://schemas.microsoft.com/office/drawing/2014/main" id="{9AE468EA-BB21-49A7-BF35-614F6B28B7CE}"/>
                </a:ext>
              </a:extLst>
            </p:cNvPr>
            <p:cNvGrpSpPr/>
            <p:nvPr/>
          </p:nvGrpSpPr>
          <p:grpSpPr>
            <a:xfrm>
              <a:off x="6393022" y="6019901"/>
              <a:ext cx="223240" cy="357070"/>
              <a:chOff x="6339803" y="5842588"/>
              <a:chExt cx="329677" cy="527319"/>
            </a:xfrm>
          </p:grpSpPr>
          <p:sp>
            <p:nvSpPr>
              <p:cNvPr id="19" name="Oval 27">
                <a:extLst>
                  <a:ext uri="{FF2B5EF4-FFF2-40B4-BE49-F238E27FC236}">
                    <a16:creationId xmlns:a16="http://schemas.microsoft.com/office/drawing/2014/main" id="{7352DEE5-52B0-428D-A079-E806B19BF2A5}"/>
                  </a:ext>
                </a:extLst>
              </p:cNvPr>
              <p:cNvSpPr/>
              <p:nvPr/>
            </p:nvSpPr>
            <p:spPr>
              <a:xfrm>
                <a:off x="6408190"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0" name="Freeform 5">
                <a:extLst>
                  <a:ext uri="{FF2B5EF4-FFF2-40B4-BE49-F238E27FC236}">
                    <a16:creationId xmlns:a16="http://schemas.microsoft.com/office/drawing/2014/main" id="{E08E62B2-DB86-4027-BD2D-3E27892F9405}"/>
                  </a:ext>
                </a:extLst>
              </p:cNvPr>
              <p:cNvSpPr>
                <a:spLocks noEditPoints="1"/>
              </p:cNvSpPr>
              <p:nvPr/>
            </p:nvSpPr>
            <p:spPr bwMode="auto">
              <a:xfrm>
                <a:off x="6339803"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1" name="Group 20">
            <a:extLst>
              <a:ext uri="{FF2B5EF4-FFF2-40B4-BE49-F238E27FC236}">
                <a16:creationId xmlns:a16="http://schemas.microsoft.com/office/drawing/2014/main" id="{990A56CE-D581-47CE-83E4-709A87DDE79E}"/>
              </a:ext>
            </a:extLst>
          </p:cNvPr>
          <p:cNvGrpSpPr/>
          <p:nvPr/>
        </p:nvGrpSpPr>
        <p:grpSpPr>
          <a:xfrm>
            <a:off x="2183561" y="6187406"/>
            <a:ext cx="223240" cy="450322"/>
            <a:chOff x="2418475" y="6242316"/>
            <a:chExt cx="223240" cy="450322"/>
          </a:xfrm>
        </p:grpSpPr>
        <p:sp>
          <p:nvSpPr>
            <p:cNvPr id="22" name="Freeform: Shape 411">
              <a:extLst>
                <a:ext uri="{FF2B5EF4-FFF2-40B4-BE49-F238E27FC236}">
                  <a16:creationId xmlns:a16="http://schemas.microsoft.com/office/drawing/2014/main" id="{F8D49428-D7E2-4E28-9838-3623972C0CD4}"/>
                </a:ext>
              </a:extLst>
            </p:cNvPr>
            <p:cNvSpPr/>
            <p:nvPr/>
          </p:nvSpPr>
          <p:spPr>
            <a:xfrm>
              <a:off x="2462452" y="6557351"/>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3" name="Group 22">
              <a:extLst>
                <a:ext uri="{FF2B5EF4-FFF2-40B4-BE49-F238E27FC236}">
                  <a16:creationId xmlns:a16="http://schemas.microsoft.com/office/drawing/2014/main" id="{B42562FF-4B27-460D-8309-4D91D689B19F}"/>
                </a:ext>
              </a:extLst>
            </p:cNvPr>
            <p:cNvGrpSpPr/>
            <p:nvPr/>
          </p:nvGrpSpPr>
          <p:grpSpPr>
            <a:xfrm>
              <a:off x="2418475" y="6242316"/>
              <a:ext cx="223240" cy="357070"/>
              <a:chOff x="2365256" y="6065003"/>
              <a:chExt cx="329677" cy="527319"/>
            </a:xfrm>
          </p:grpSpPr>
          <p:sp>
            <p:nvSpPr>
              <p:cNvPr id="24" name="Oval 6">
                <a:extLst>
                  <a:ext uri="{FF2B5EF4-FFF2-40B4-BE49-F238E27FC236}">
                    <a16:creationId xmlns:a16="http://schemas.microsoft.com/office/drawing/2014/main" id="{B6AA6F73-B696-4963-8A0E-3E430A106890}"/>
                  </a:ext>
                </a:extLst>
              </p:cNvPr>
              <p:cNvSpPr/>
              <p:nvPr/>
            </p:nvSpPr>
            <p:spPr>
              <a:xfrm>
                <a:off x="2433643" y="6144209"/>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5" name="Freeform 5">
                <a:extLst>
                  <a:ext uri="{FF2B5EF4-FFF2-40B4-BE49-F238E27FC236}">
                    <a16:creationId xmlns:a16="http://schemas.microsoft.com/office/drawing/2014/main" id="{30C5F7D0-8488-4876-B7BE-2F84D2DC1C3B}"/>
                  </a:ext>
                </a:extLst>
              </p:cNvPr>
              <p:cNvSpPr>
                <a:spLocks noEditPoints="1"/>
              </p:cNvSpPr>
              <p:nvPr/>
            </p:nvSpPr>
            <p:spPr bwMode="auto">
              <a:xfrm>
                <a:off x="2365256" y="6065003"/>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sp>
        <p:nvSpPr>
          <p:cNvPr id="26" name="TextBox 25">
            <a:extLst>
              <a:ext uri="{FF2B5EF4-FFF2-40B4-BE49-F238E27FC236}">
                <a16:creationId xmlns:a16="http://schemas.microsoft.com/office/drawing/2014/main" id="{468BE040-2633-4BCC-B591-3169AAF76824}"/>
              </a:ext>
            </a:extLst>
          </p:cNvPr>
          <p:cNvSpPr txBox="1"/>
          <p:nvPr/>
        </p:nvSpPr>
        <p:spPr>
          <a:xfrm>
            <a:off x="530669" y="5332684"/>
            <a:ext cx="111761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Turnkey global </a:t>
            </a:r>
            <a:b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distribution</a:t>
            </a:r>
          </a:p>
        </p:txBody>
      </p:sp>
      <p:sp>
        <p:nvSpPr>
          <p:cNvPr id="27" name="TextBox 26">
            <a:extLst>
              <a:ext uri="{FF2B5EF4-FFF2-40B4-BE49-F238E27FC236}">
                <a16:creationId xmlns:a16="http://schemas.microsoft.com/office/drawing/2014/main" id="{0874D52C-76EA-43CA-AF7B-043CD3AAE590}"/>
              </a:ext>
            </a:extLst>
          </p:cNvPr>
          <p:cNvSpPr txBox="1"/>
          <p:nvPr/>
        </p:nvSpPr>
        <p:spPr>
          <a:xfrm>
            <a:off x="2680893" y="4674126"/>
            <a:ext cx="166423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Elastic scale out </a:t>
            </a:r>
          </a:p>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of storage &amp; throughput</a:t>
            </a:r>
          </a:p>
        </p:txBody>
      </p:sp>
      <p:sp>
        <p:nvSpPr>
          <p:cNvPr id="28" name="TextBox 27">
            <a:extLst>
              <a:ext uri="{FF2B5EF4-FFF2-40B4-BE49-F238E27FC236}">
                <a16:creationId xmlns:a16="http://schemas.microsoft.com/office/drawing/2014/main" id="{FBA9A427-AFA8-41AC-90D3-303095C18EAA}"/>
              </a:ext>
            </a:extLst>
          </p:cNvPr>
          <p:cNvSpPr txBox="1"/>
          <p:nvPr/>
        </p:nvSpPr>
        <p:spPr>
          <a:xfrm>
            <a:off x="5377741" y="4315190"/>
            <a:ext cx="164820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Guaranteed low latency </a:t>
            </a:r>
            <a:b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at the 99</a:t>
            </a:r>
            <a:r>
              <a:rPr kumimoji="0" lang="en-US" sz="1100" b="0" i="0" u="none" strike="noStrike" kern="0" cap="none" spc="0" normalizeH="0" baseline="3000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th</a:t>
            </a: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 percentile</a:t>
            </a:r>
          </a:p>
        </p:txBody>
      </p:sp>
      <p:sp>
        <p:nvSpPr>
          <p:cNvPr id="29" name="TextBox 28">
            <a:extLst>
              <a:ext uri="{FF2B5EF4-FFF2-40B4-BE49-F238E27FC236}">
                <a16:creationId xmlns:a16="http://schemas.microsoft.com/office/drawing/2014/main" id="{242E36B5-D53D-4E8F-8053-6C137C1B5B82}"/>
              </a:ext>
            </a:extLst>
          </p:cNvPr>
          <p:cNvSpPr txBox="1"/>
          <p:nvPr/>
        </p:nvSpPr>
        <p:spPr>
          <a:xfrm>
            <a:off x="8058559" y="4674126"/>
            <a:ext cx="135806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Five well-defined </a:t>
            </a:r>
            <a:b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consistency models</a:t>
            </a:r>
          </a:p>
        </p:txBody>
      </p:sp>
      <p:sp>
        <p:nvSpPr>
          <p:cNvPr id="30" name="TextBox 29">
            <a:extLst>
              <a:ext uri="{FF2B5EF4-FFF2-40B4-BE49-F238E27FC236}">
                <a16:creationId xmlns:a16="http://schemas.microsoft.com/office/drawing/2014/main" id="{F9147D64-1EAB-4B47-B2DE-FA521D692AF7}"/>
              </a:ext>
            </a:extLst>
          </p:cNvPr>
          <p:cNvSpPr txBox="1"/>
          <p:nvPr/>
        </p:nvSpPr>
        <p:spPr>
          <a:xfrm>
            <a:off x="10495760" y="5179013"/>
            <a:ext cx="112562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lang="en-US" sz="1100" kern="0" dirty="0">
                <a:solidFill>
                  <a:srgbClr val="2B4370"/>
                </a:solidFill>
                <a:latin typeface="Segoe UI Semilight" panose="020B0402040204020203" pitchFamily="34" charset="0"/>
                <a:cs typeface="Segoe UI Semilight" panose="020B0402040204020203" pitchFamily="34" charset="0"/>
              </a:rPr>
              <a:t>Comprehensive</a:t>
            </a:r>
          </a:p>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SLAS</a:t>
            </a:r>
          </a:p>
        </p:txBody>
      </p:sp>
      <p:sp>
        <p:nvSpPr>
          <p:cNvPr id="31" name="TextBox 30">
            <a:extLst>
              <a:ext uri="{FF2B5EF4-FFF2-40B4-BE49-F238E27FC236}">
                <a16:creationId xmlns:a16="http://schemas.microsoft.com/office/drawing/2014/main" id="{C0245A28-B53D-4926-8A7C-88CD0F1E5547}"/>
              </a:ext>
            </a:extLst>
          </p:cNvPr>
          <p:cNvSpPr txBox="1"/>
          <p:nvPr/>
        </p:nvSpPr>
        <p:spPr>
          <a:xfrm>
            <a:off x="2720860" y="1107161"/>
            <a:ext cx="7061199" cy="923330"/>
          </a:xfrm>
          <a:prstGeom prst="rect">
            <a:avLst/>
          </a:prstGeom>
          <a:noFill/>
        </p:spPr>
        <p:txBody>
          <a:bodyPr wrap="square" rtlCol="0">
            <a:spAutoFit/>
          </a:bodyPr>
          <a:lstStyle/>
          <a:p>
            <a:pPr algn="ctr"/>
            <a:r>
              <a:rPr lang="en-US" sz="5400" b="1" dirty="0">
                <a:solidFill>
                  <a:srgbClr val="2B4370"/>
                </a:solidFill>
              </a:rPr>
              <a:t>Battle Tested</a:t>
            </a:r>
          </a:p>
        </p:txBody>
      </p:sp>
      <p:pic>
        <p:nvPicPr>
          <p:cNvPr id="32" name="Picture 31" descr="A close up of a logo&#10;&#10;Description automatically generated">
            <a:extLst>
              <a:ext uri="{FF2B5EF4-FFF2-40B4-BE49-F238E27FC236}">
                <a16:creationId xmlns:a16="http://schemas.microsoft.com/office/drawing/2014/main" id="{38A5D0D7-81E9-42C4-83DC-FB2A08838A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528" y="2269841"/>
            <a:ext cx="1666887" cy="552454"/>
          </a:xfrm>
          <a:prstGeom prst="rect">
            <a:avLst/>
          </a:prstGeom>
        </p:spPr>
      </p:pic>
      <p:pic>
        <p:nvPicPr>
          <p:cNvPr id="33" name="Picture 32" descr="A close up of a sign&#10;&#10;Description automatically generated">
            <a:extLst>
              <a:ext uri="{FF2B5EF4-FFF2-40B4-BE49-F238E27FC236}">
                <a16:creationId xmlns:a16="http://schemas.microsoft.com/office/drawing/2014/main" id="{80CA8F99-EE92-4EE3-A66E-BCD48AF7A86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31755" y="2255646"/>
            <a:ext cx="1184372" cy="734311"/>
          </a:xfrm>
          <a:prstGeom prst="rect">
            <a:avLst/>
          </a:prstGeom>
        </p:spPr>
      </p:pic>
      <p:pic>
        <p:nvPicPr>
          <p:cNvPr id="34" name="Picture 33" descr="A picture containing drawing&#10;&#10;Description automatically generated">
            <a:extLst>
              <a:ext uri="{FF2B5EF4-FFF2-40B4-BE49-F238E27FC236}">
                <a16:creationId xmlns:a16="http://schemas.microsoft.com/office/drawing/2014/main" id="{8E7CE873-E706-4A75-AF2C-8294E3FEFB4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45131" y="2242995"/>
            <a:ext cx="1669151" cy="915649"/>
          </a:xfrm>
          <a:prstGeom prst="rect">
            <a:avLst/>
          </a:prstGeom>
        </p:spPr>
      </p:pic>
      <p:pic>
        <p:nvPicPr>
          <p:cNvPr id="35" name="Picture 34" descr="A picture containing drawing&#10;&#10;Description automatically generated">
            <a:extLst>
              <a:ext uri="{FF2B5EF4-FFF2-40B4-BE49-F238E27FC236}">
                <a16:creationId xmlns:a16="http://schemas.microsoft.com/office/drawing/2014/main" id="{BBBB0799-4D73-4EA3-B623-3427BD3F972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349020" y="2135214"/>
            <a:ext cx="1666887" cy="876306"/>
          </a:xfrm>
          <a:prstGeom prst="rect">
            <a:avLst/>
          </a:prstGeom>
        </p:spPr>
      </p:pic>
      <p:pic>
        <p:nvPicPr>
          <p:cNvPr id="36" name="Picture 35" descr="A picture containing drawing&#10;&#10;Description automatically generated">
            <a:extLst>
              <a:ext uri="{FF2B5EF4-FFF2-40B4-BE49-F238E27FC236}">
                <a16:creationId xmlns:a16="http://schemas.microsoft.com/office/drawing/2014/main" id="{A98F328B-9082-4B09-81BC-1F47A509938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01845" y="2049931"/>
            <a:ext cx="1734826" cy="961589"/>
          </a:xfrm>
          <a:prstGeom prst="rect">
            <a:avLst/>
          </a:prstGeom>
        </p:spPr>
      </p:pic>
      <p:pic>
        <p:nvPicPr>
          <p:cNvPr id="37" name="Picture 36" descr="A picture containing clock, object, drawing, meter&#10;&#10;Description automatically generated">
            <a:extLst>
              <a:ext uri="{FF2B5EF4-FFF2-40B4-BE49-F238E27FC236}">
                <a16:creationId xmlns:a16="http://schemas.microsoft.com/office/drawing/2014/main" id="{D7E42950-F90A-4896-954F-6C9401548C1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124234" y="2394976"/>
            <a:ext cx="1734826" cy="406445"/>
          </a:xfrm>
          <a:prstGeom prst="rect">
            <a:avLst/>
          </a:prstGeom>
        </p:spPr>
      </p:pic>
      <p:pic>
        <p:nvPicPr>
          <p:cNvPr id="38" name="Picture 37" descr="A picture containing drawing, window&#10;&#10;Description automatically generated">
            <a:extLst>
              <a:ext uri="{FF2B5EF4-FFF2-40B4-BE49-F238E27FC236}">
                <a16:creationId xmlns:a16="http://schemas.microsoft.com/office/drawing/2014/main" id="{487B3E43-E5AE-4F33-AA82-CC17E665186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363735" y="3320867"/>
            <a:ext cx="1066892" cy="435902"/>
          </a:xfrm>
          <a:prstGeom prst="rect">
            <a:avLst/>
          </a:prstGeom>
        </p:spPr>
      </p:pic>
      <p:pic>
        <p:nvPicPr>
          <p:cNvPr id="39" name="Picture 38" descr="A picture containing drawing&#10;&#10;Description automatically generated">
            <a:extLst>
              <a:ext uri="{FF2B5EF4-FFF2-40B4-BE49-F238E27FC236}">
                <a16:creationId xmlns:a16="http://schemas.microsoft.com/office/drawing/2014/main" id="{E4843539-EE24-4C9A-BB8A-2E69301CAA1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172462" y="3014346"/>
            <a:ext cx="1666887" cy="909644"/>
          </a:xfrm>
          <a:prstGeom prst="rect">
            <a:avLst/>
          </a:prstGeom>
        </p:spPr>
      </p:pic>
      <p:pic>
        <p:nvPicPr>
          <p:cNvPr id="40" name="Picture 39" descr="A close up of a sign&#10;&#10;Description automatically generated">
            <a:extLst>
              <a:ext uri="{FF2B5EF4-FFF2-40B4-BE49-F238E27FC236}">
                <a16:creationId xmlns:a16="http://schemas.microsoft.com/office/drawing/2014/main" id="{4735C9DC-64C4-4569-ACA3-F5C2FECCA6A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212354" y="3322079"/>
            <a:ext cx="1822568" cy="427002"/>
          </a:xfrm>
          <a:prstGeom prst="rect">
            <a:avLst/>
          </a:prstGeom>
        </p:spPr>
      </p:pic>
      <p:pic>
        <p:nvPicPr>
          <p:cNvPr id="41" name="Picture 40" descr="A picture containing clock, meter&#10;&#10;Description automatically generated">
            <a:extLst>
              <a:ext uri="{FF2B5EF4-FFF2-40B4-BE49-F238E27FC236}">
                <a16:creationId xmlns:a16="http://schemas.microsoft.com/office/drawing/2014/main" id="{15A6052A-0631-4D83-847C-1AC758755510}"/>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305500" y="3387042"/>
            <a:ext cx="1564921" cy="295100"/>
          </a:xfrm>
          <a:prstGeom prst="rect">
            <a:avLst/>
          </a:prstGeom>
        </p:spPr>
      </p:pic>
      <p:pic>
        <p:nvPicPr>
          <p:cNvPr id="42" name="Picture 41" descr="A picture containing food&#10;&#10;Description automatically generated">
            <a:extLst>
              <a:ext uri="{FF2B5EF4-FFF2-40B4-BE49-F238E27FC236}">
                <a16:creationId xmlns:a16="http://schemas.microsoft.com/office/drawing/2014/main" id="{376BCBD0-27F4-451D-A153-28F1DAEB4A3E}"/>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233521" y="3255133"/>
            <a:ext cx="1734826" cy="570014"/>
          </a:xfrm>
          <a:prstGeom prst="rect">
            <a:avLst/>
          </a:prstGeom>
        </p:spPr>
      </p:pic>
    </p:spTree>
    <p:extLst>
      <p:ext uri="{BB962C8B-B14F-4D97-AF65-F5344CB8AC3E}">
        <p14:creationId xmlns:p14="http://schemas.microsoft.com/office/powerpoint/2010/main" val="3149582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0"/>
                                        </p:tgtEl>
                                        <p:attrNameLst>
                                          <p:attrName>style.visibility</p:attrName>
                                        </p:attrNameLst>
                                      </p:cBhvr>
                                      <p:to>
                                        <p:strVal val="visible"/>
                                      </p:to>
                                    </p:set>
                                    <p:animEffect transition="in" filter="fade">
                                      <p:cBhvr>
                                        <p:cTn id="11" dur="500"/>
                                        <p:tgtEl>
                                          <p:spTgt spid="40"/>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7"/>
                                        </p:tgtEl>
                                        <p:attrNameLst>
                                          <p:attrName>style.visibility</p:attrName>
                                        </p:attrNameLst>
                                      </p:cBhvr>
                                      <p:to>
                                        <p:strVal val="visible"/>
                                      </p:to>
                                    </p:set>
                                    <p:animEffect transition="in" filter="fade">
                                      <p:cBhvr>
                                        <p:cTn id="15" dur="500"/>
                                        <p:tgtEl>
                                          <p:spTgt spid="37"/>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42"/>
                                        </p:tgtEl>
                                        <p:attrNameLst>
                                          <p:attrName>style.visibility</p:attrName>
                                        </p:attrNameLst>
                                      </p:cBhvr>
                                      <p:to>
                                        <p:strVal val="visible"/>
                                      </p:to>
                                    </p:set>
                                    <p:animEffect transition="in" filter="fade">
                                      <p:cBhvr>
                                        <p:cTn id="19" dur="500"/>
                                        <p:tgtEl>
                                          <p:spTgt spid="42"/>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39"/>
                                        </p:tgtEl>
                                        <p:attrNameLst>
                                          <p:attrName>style.visibility</p:attrName>
                                        </p:attrNameLst>
                                      </p:cBhvr>
                                      <p:to>
                                        <p:strVal val="visible"/>
                                      </p:to>
                                    </p:set>
                                    <p:animEffect transition="in" filter="fade">
                                      <p:cBhvr>
                                        <p:cTn id="23" dur="500"/>
                                        <p:tgtEl>
                                          <p:spTgt spid="39"/>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34"/>
                                        </p:tgtEl>
                                        <p:attrNameLst>
                                          <p:attrName>style.visibility</p:attrName>
                                        </p:attrNameLst>
                                      </p:cBhvr>
                                      <p:to>
                                        <p:strVal val="visible"/>
                                      </p:to>
                                    </p:set>
                                    <p:animEffect transition="in" filter="fade">
                                      <p:cBhvr>
                                        <p:cTn id="27" dur="500"/>
                                        <p:tgtEl>
                                          <p:spTgt spid="34"/>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41"/>
                                        </p:tgtEl>
                                        <p:attrNameLst>
                                          <p:attrName>style.visibility</p:attrName>
                                        </p:attrNameLst>
                                      </p:cBhvr>
                                      <p:to>
                                        <p:strVal val="visible"/>
                                      </p:to>
                                    </p:set>
                                    <p:animEffect transition="in" filter="fade">
                                      <p:cBhvr>
                                        <p:cTn id="31" dur="500"/>
                                        <p:tgtEl>
                                          <p:spTgt spid="41"/>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35"/>
                                        </p:tgtEl>
                                        <p:attrNameLst>
                                          <p:attrName>style.visibility</p:attrName>
                                        </p:attrNameLst>
                                      </p:cBhvr>
                                      <p:to>
                                        <p:strVal val="visible"/>
                                      </p:to>
                                    </p:set>
                                    <p:animEffect transition="in" filter="fade">
                                      <p:cBhvr>
                                        <p:cTn id="35" dur="500"/>
                                        <p:tgtEl>
                                          <p:spTgt spid="35"/>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36"/>
                                        </p:tgtEl>
                                        <p:attrNameLst>
                                          <p:attrName>style.visibility</p:attrName>
                                        </p:attrNameLst>
                                      </p:cBhvr>
                                      <p:to>
                                        <p:strVal val="visible"/>
                                      </p:to>
                                    </p:set>
                                    <p:animEffect transition="in" filter="fade">
                                      <p:cBhvr>
                                        <p:cTn id="39" dur="500"/>
                                        <p:tgtEl>
                                          <p:spTgt spid="36"/>
                                        </p:tgtEl>
                                      </p:cBhvr>
                                    </p:animEffect>
                                  </p:childTnLst>
                                </p:cTn>
                              </p:par>
                            </p:childTnLst>
                          </p:cTn>
                        </p:par>
                        <p:par>
                          <p:cTn id="40" fill="hold">
                            <p:stCondLst>
                              <p:cond delay="4500"/>
                            </p:stCondLst>
                            <p:childTnLst>
                              <p:par>
                                <p:cTn id="41" presetID="10" presetClass="entr" presetSubtype="0" fill="hold" nodeType="afterEffect">
                                  <p:stCondLst>
                                    <p:cond delay="0"/>
                                  </p:stCondLst>
                                  <p:childTnLst>
                                    <p:set>
                                      <p:cBhvr>
                                        <p:cTn id="42" dur="1" fill="hold">
                                          <p:stCondLst>
                                            <p:cond delay="0"/>
                                          </p:stCondLst>
                                        </p:cTn>
                                        <p:tgtEl>
                                          <p:spTgt spid="38"/>
                                        </p:tgtEl>
                                        <p:attrNameLst>
                                          <p:attrName>style.visibility</p:attrName>
                                        </p:attrNameLst>
                                      </p:cBhvr>
                                      <p:to>
                                        <p:strVal val="visible"/>
                                      </p:to>
                                    </p:set>
                                    <p:animEffect transition="in" filter="fade">
                                      <p:cBhvr>
                                        <p:cTn id="43"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499593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19E5BA-FAAA-4CEB-A425-F2F21441E4DE}"/>
              </a:ext>
            </a:extLst>
          </p:cNvPr>
          <p:cNvSpPr>
            <a:spLocks noGrp="1"/>
          </p:cNvSpPr>
          <p:nvPr>
            <p:ph type="title"/>
          </p:nvPr>
        </p:nvSpPr>
        <p:spPr/>
        <p:txBody>
          <a:bodyPr/>
          <a:lstStyle/>
          <a:p>
            <a:r>
              <a:rPr lang="en-US" dirty="0"/>
              <a:t>Azure Cosmos DB</a:t>
            </a:r>
          </a:p>
        </p:txBody>
      </p:sp>
      <p:sp>
        <p:nvSpPr>
          <p:cNvPr id="3" name="Text Placeholder 2">
            <a:extLst>
              <a:ext uri="{FF2B5EF4-FFF2-40B4-BE49-F238E27FC236}">
                <a16:creationId xmlns:a16="http://schemas.microsoft.com/office/drawing/2014/main" id="{FE9F75BF-47ED-4ACC-8796-B941EFBEA088}"/>
              </a:ext>
            </a:extLst>
          </p:cNvPr>
          <p:cNvSpPr>
            <a:spLocks noGrp="1"/>
          </p:cNvSpPr>
          <p:nvPr>
            <p:ph type="body" sz="quarter" idx="10"/>
          </p:nvPr>
        </p:nvSpPr>
        <p:spPr/>
        <p:txBody>
          <a:bodyPr>
            <a:normAutofit lnSpcReduction="10000"/>
          </a:bodyPr>
          <a:lstStyle/>
          <a:p>
            <a:r>
              <a:rPr lang="en-US" dirty="0"/>
              <a:t>A globally distributed, massively scalable, multi-model database service</a:t>
            </a:r>
          </a:p>
        </p:txBody>
      </p:sp>
      <p:pic>
        <p:nvPicPr>
          <p:cNvPr id="4" name="Picture 3">
            <a:extLst>
              <a:ext uri="{FF2B5EF4-FFF2-40B4-BE49-F238E27FC236}">
                <a16:creationId xmlns:a16="http://schemas.microsoft.com/office/drawing/2014/main" id="{27F32568-F176-4F81-8910-32E40B8E0E2E}"/>
              </a:ext>
            </a:extLst>
          </p:cNvPr>
          <p:cNvPicPr>
            <a:picLocks noChangeAspect="1"/>
          </p:cNvPicPr>
          <p:nvPr/>
        </p:nvPicPr>
        <p:blipFill rotWithShape="1">
          <a:blip r:embed="rId3"/>
          <a:srcRect b="68768"/>
          <a:stretch/>
        </p:blipFill>
        <p:spPr>
          <a:xfrm>
            <a:off x="1133426" y="5547982"/>
            <a:ext cx="9925148" cy="1310018"/>
          </a:xfrm>
          <a:prstGeom prst="rect">
            <a:avLst/>
          </a:prstGeom>
        </p:spPr>
      </p:pic>
      <p:sp>
        <p:nvSpPr>
          <p:cNvPr id="5" name="Freeform: Shape 4">
            <a:extLst>
              <a:ext uri="{FF2B5EF4-FFF2-40B4-BE49-F238E27FC236}">
                <a16:creationId xmlns:a16="http://schemas.microsoft.com/office/drawing/2014/main" id="{5F2015B8-1BBF-4F39-9689-C8B81115B3D6}"/>
              </a:ext>
            </a:extLst>
          </p:cNvPr>
          <p:cNvSpPr/>
          <p:nvPr/>
        </p:nvSpPr>
        <p:spPr>
          <a:xfrm>
            <a:off x="1349" y="5144324"/>
            <a:ext cx="12189302" cy="17455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6" name="Group 5">
            <a:extLst>
              <a:ext uri="{FF2B5EF4-FFF2-40B4-BE49-F238E27FC236}">
                <a16:creationId xmlns:a16="http://schemas.microsoft.com/office/drawing/2014/main" id="{8A11FC7C-58C3-4722-AE83-AA88B22EF41A}"/>
              </a:ext>
            </a:extLst>
          </p:cNvPr>
          <p:cNvGrpSpPr/>
          <p:nvPr/>
        </p:nvGrpSpPr>
        <p:grpSpPr>
          <a:xfrm>
            <a:off x="9278176" y="6154848"/>
            <a:ext cx="223240" cy="433634"/>
            <a:chOff x="9576336" y="6019901"/>
            <a:chExt cx="223240" cy="433634"/>
          </a:xfrm>
        </p:grpSpPr>
        <p:sp>
          <p:nvSpPr>
            <p:cNvPr id="7" name="Freeform: Shape 411">
              <a:extLst>
                <a:ext uri="{FF2B5EF4-FFF2-40B4-BE49-F238E27FC236}">
                  <a16:creationId xmlns:a16="http://schemas.microsoft.com/office/drawing/2014/main" id="{C13849B1-5F45-447A-BB41-D7B859A97198}"/>
                </a:ext>
              </a:extLst>
            </p:cNvPr>
            <p:cNvSpPr/>
            <p:nvPr/>
          </p:nvSpPr>
          <p:spPr>
            <a:xfrm>
              <a:off x="9620313"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8" name="Group 7">
              <a:extLst>
                <a:ext uri="{FF2B5EF4-FFF2-40B4-BE49-F238E27FC236}">
                  <a16:creationId xmlns:a16="http://schemas.microsoft.com/office/drawing/2014/main" id="{A3B8858E-DF80-4DDA-9155-4E3A9F5676FE}"/>
                </a:ext>
              </a:extLst>
            </p:cNvPr>
            <p:cNvGrpSpPr/>
            <p:nvPr/>
          </p:nvGrpSpPr>
          <p:grpSpPr>
            <a:xfrm>
              <a:off x="9576336" y="6019901"/>
              <a:ext cx="223240" cy="357070"/>
              <a:chOff x="9523117" y="5842588"/>
              <a:chExt cx="329677" cy="527319"/>
            </a:xfrm>
          </p:grpSpPr>
          <p:sp>
            <p:nvSpPr>
              <p:cNvPr id="9" name="Oval 903">
                <a:extLst>
                  <a:ext uri="{FF2B5EF4-FFF2-40B4-BE49-F238E27FC236}">
                    <a16:creationId xmlns:a16="http://schemas.microsoft.com/office/drawing/2014/main" id="{875DA195-2E04-41D2-A4E0-A6253E5C8DFA}"/>
                  </a:ext>
                </a:extLst>
              </p:cNvPr>
              <p:cNvSpPr/>
              <p:nvPr/>
            </p:nvSpPr>
            <p:spPr>
              <a:xfrm>
                <a:off x="9591504"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0" name="Freeform 5">
                <a:extLst>
                  <a:ext uri="{FF2B5EF4-FFF2-40B4-BE49-F238E27FC236}">
                    <a16:creationId xmlns:a16="http://schemas.microsoft.com/office/drawing/2014/main" id="{FA372759-6A11-4D7C-BD1C-1C1BC27F85F9}"/>
                  </a:ext>
                </a:extLst>
              </p:cNvPr>
              <p:cNvSpPr>
                <a:spLocks noEditPoints="1"/>
              </p:cNvSpPr>
              <p:nvPr/>
            </p:nvSpPr>
            <p:spPr bwMode="auto">
              <a:xfrm>
                <a:off x="9523117"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1" name="Group 10">
            <a:extLst>
              <a:ext uri="{FF2B5EF4-FFF2-40B4-BE49-F238E27FC236}">
                <a16:creationId xmlns:a16="http://schemas.microsoft.com/office/drawing/2014/main" id="{A50AF532-8AC7-4885-9486-60E79BFEEABB}"/>
              </a:ext>
            </a:extLst>
          </p:cNvPr>
          <p:cNvGrpSpPr/>
          <p:nvPr/>
        </p:nvGrpSpPr>
        <p:grpSpPr>
          <a:xfrm>
            <a:off x="7468054" y="6382515"/>
            <a:ext cx="223240" cy="431604"/>
            <a:chOff x="7468054" y="6382515"/>
            <a:chExt cx="223240" cy="431604"/>
          </a:xfrm>
        </p:grpSpPr>
        <p:sp>
          <p:nvSpPr>
            <p:cNvPr id="12" name="Freeform: Shape 411">
              <a:extLst>
                <a:ext uri="{FF2B5EF4-FFF2-40B4-BE49-F238E27FC236}">
                  <a16:creationId xmlns:a16="http://schemas.microsoft.com/office/drawing/2014/main" id="{0B55090E-F488-4CD3-8DD8-F6AE485A5795}"/>
                </a:ext>
              </a:extLst>
            </p:cNvPr>
            <p:cNvSpPr/>
            <p:nvPr/>
          </p:nvSpPr>
          <p:spPr>
            <a:xfrm>
              <a:off x="7512031" y="6678832"/>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3" name="Group 12">
              <a:extLst>
                <a:ext uri="{FF2B5EF4-FFF2-40B4-BE49-F238E27FC236}">
                  <a16:creationId xmlns:a16="http://schemas.microsoft.com/office/drawing/2014/main" id="{DE6C2E85-9258-4A45-BDC2-EF3039C09043}"/>
                </a:ext>
              </a:extLst>
            </p:cNvPr>
            <p:cNvGrpSpPr/>
            <p:nvPr/>
          </p:nvGrpSpPr>
          <p:grpSpPr>
            <a:xfrm>
              <a:off x="7468054" y="6382515"/>
              <a:ext cx="223240" cy="357070"/>
              <a:chOff x="7414835" y="6205202"/>
              <a:chExt cx="329677" cy="527319"/>
            </a:xfrm>
          </p:grpSpPr>
          <p:sp>
            <p:nvSpPr>
              <p:cNvPr id="14" name="Oval 13">
                <a:extLst>
                  <a:ext uri="{FF2B5EF4-FFF2-40B4-BE49-F238E27FC236}">
                    <a16:creationId xmlns:a16="http://schemas.microsoft.com/office/drawing/2014/main" id="{4F077301-2666-40C2-8678-5944A2D96FF4}"/>
                  </a:ext>
                </a:extLst>
              </p:cNvPr>
              <p:cNvSpPr/>
              <p:nvPr/>
            </p:nvSpPr>
            <p:spPr>
              <a:xfrm>
                <a:off x="7483222" y="6265690"/>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5" name="Freeform 5">
                <a:extLst>
                  <a:ext uri="{FF2B5EF4-FFF2-40B4-BE49-F238E27FC236}">
                    <a16:creationId xmlns:a16="http://schemas.microsoft.com/office/drawing/2014/main" id="{8C0983DC-ED7B-405B-A696-83E16B359200}"/>
                  </a:ext>
                </a:extLst>
              </p:cNvPr>
              <p:cNvSpPr>
                <a:spLocks noEditPoints="1"/>
              </p:cNvSpPr>
              <p:nvPr/>
            </p:nvSpPr>
            <p:spPr bwMode="auto">
              <a:xfrm>
                <a:off x="7414835" y="6205202"/>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6" name="Group 15">
            <a:extLst>
              <a:ext uri="{FF2B5EF4-FFF2-40B4-BE49-F238E27FC236}">
                <a16:creationId xmlns:a16="http://schemas.microsoft.com/office/drawing/2014/main" id="{C30C99CE-B67F-4709-8230-8399E7378929}"/>
              </a:ext>
            </a:extLst>
          </p:cNvPr>
          <p:cNvGrpSpPr/>
          <p:nvPr/>
        </p:nvGrpSpPr>
        <p:grpSpPr>
          <a:xfrm>
            <a:off x="6207483" y="5803084"/>
            <a:ext cx="223240" cy="433634"/>
            <a:chOff x="6393022" y="6019901"/>
            <a:chExt cx="223240" cy="433634"/>
          </a:xfrm>
        </p:grpSpPr>
        <p:sp>
          <p:nvSpPr>
            <p:cNvPr id="17" name="Freeform: Shape 411">
              <a:extLst>
                <a:ext uri="{FF2B5EF4-FFF2-40B4-BE49-F238E27FC236}">
                  <a16:creationId xmlns:a16="http://schemas.microsoft.com/office/drawing/2014/main" id="{EDDD84EF-5BF1-4E8C-A9D3-BC9B8845D5E7}"/>
                </a:ext>
              </a:extLst>
            </p:cNvPr>
            <p:cNvSpPr/>
            <p:nvPr/>
          </p:nvSpPr>
          <p:spPr>
            <a:xfrm>
              <a:off x="6436999"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8" name="Group 17">
              <a:extLst>
                <a:ext uri="{FF2B5EF4-FFF2-40B4-BE49-F238E27FC236}">
                  <a16:creationId xmlns:a16="http://schemas.microsoft.com/office/drawing/2014/main" id="{A574AC6B-8BED-49D0-A5DF-878815805810}"/>
                </a:ext>
              </a:extLst>
            </p:cNvPr>
            <p:cNvGrpSpPr/>
            <p:nvPr/>
          </p:nvGrpSpPr>
          <p:grpSpPr>
            <a:xfrm>
              <a:off x="6393022" y="6019901"/>
              <a:ext cx="223240" cy="357070"/>
              <a:chOff x="6339803" y="5842588"/>
              <a:chExt cx="329677" cy="527319"/>
            </a:xfrm>
          </p:grpSpPr>
          <p:sp>
            <p:nvSpPr>
              <p:cNvPr id="19" name="Oval 27">
                <a:extLst>
                  <a:ext uri="{FF2B5EF4-FFF2-40B4-BE49-F238E27FC236}">
                    <a16:creationId xmlns:a16="http://schemas.microsoft.com/office/drawing/2014/main" id="{10CC9FE5-33CD-4788-8283-BBCBCBCE6E31}"/>
                  </a:ext>
                </a:extLst>
              </p:cNvPr>
              <p:cNvSpPr/>
              <p:nvPr/>
            </p:nvSpPr>
            <p:spPr>
              <a:xfrm>
                <a:off x="6408190"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0" name="Freeform 5">
                <a:extLst>
                  <a:ext uri="{FF2B5EF4-FFF2-40B4-BE49-F238E27FC236}">
                    <a16:creationId xmlns:a16="http://schemas.microsoft.com/office/drawing/2014/main" id="{FE3AEABB-E3C6-4B1D-8473-093E5B37DD0E}"/>
                  </a:ext>
                </a:extLst>
              </p:cNvPr>
              <p:cNvSpPr>
                <a:spLocks noEditPoints="1"/>
              </p:cNvSpPr>
              <p:nvPr/>
            </p:nvSpPr>
            <p:spPr bwMode="auto">
              <a:xfrm>
                <a:off x="6339803"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1" name="Group 20">
            <a:extLst>
              <a:ext uri="{FF2B5EF4-FFF2-40B4-BE49-F238E27FC236}">
                <a16:creationId xmlns:a16="http://schemas.microsoft.com/office/drawing/2014/main" id="{7988D8AE-4A03-4AB0-A71C-EC113C586311}"/>
              </a:ext>
            </a:extLst>
          </p:cNvPr>
          <p:cNvGrpSpPr/>
          <p:nvPr/>
        </p:nvGrpSpPr>
        <p:grpSpPr>
          <a:xfrm>
            <a:off x="2183561" y="6187406"/>
            <a:ext cx="223240" cy="450322"/>
            <a:chOff x="2418475" y="6242316"/>
            <a:chExt cx="223240" cy="450322"/>
          </a:xfrm>
        </p:grpSpPr>
        <p:sp>
          <p:nvSpPr>
            <p:cNvPr id="22" name="Freeform: Shape 411">
              <a:extLst>
                <a:ext uri="{FF2B5EF4-FFF2-40B4-BE49-F238E27FC236}">
                  <a16:creationId xmlns:a16="http://schemas.microsoft.com/office/drawing/2014/main" id="{2579FF33-C6D2-411A-98F2-B0CF8A542098}"/>
                </a:ext>
              </a:extLst>
            </p:cNvPr>
            <p:cNvSpPr/>
            <p:nvPr/>
          </p:nvSpPr>
          <p:spPr>
            <a:xfrm>
              <a:off x="2462452" y="6557351"/>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3" name="Group 22">
              <a:extLst>
                <a:ext uri="{FF2B5EF4-FFF2-40B4-BE49-F238E27FC236}">
                  <a16:creationId xmlns:a16="http://schemas.microsoft.com/office/drawing/2014/main" id="{08EB80D9-15C3-42F1-A911-B9B02F8ECBCF}"/>
                </a:ext>
              </a:extLst>
            </p:cNvPr>
            <p:cNvGrpSpPr/>
            <p:nvPr/>
          </p:nvGrpSpPr>
          <p:grpSpPr>
            <a:xfrm>
              <a:off x="2418475" y="6242316"/>
              <a:ext cx="223240" cy="357070"/>
              <a:chOff x="2365256" y="6065003"/>
              <a:chExt cx="329677" cy="527319"/>
            </a:xfrm>
          </p:grpSpPr>
          <p:sp>
            <p:nvSpPr>
              <p:cNvPr id="24" name="Oval 6">
                <a:extLst>
                  <a:ext uri="{FF2B5EF4-FFF2-40B4-BE49-F238E27FC236}">
                    <a16:creationId xmlns:a16="http://schemas.microsoft.com/office/drawing/2014/main" id="{3FEB0EC9-3A5E-4FD6-85A4-973373EBDFD7}"/>
                  </a:ext>
                </a:extLst>
              </p:cNvPr>
              <p:cNvSpPr/>
              <p:nvPr/>
            </p:nvSpPr>
            <p:spPr>
              <a:xfrm>
                <a:off x="2433643" y="6144209"/>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5" name="Freeform 5">
                <a:extLst>
                  <a:ext uri="{FF2B5EF4-FFF2-40B4-BE49-F238E27FC236}">
                    <a16:creationId xmlns:a16="http://schemas.microsoft.com/office/drawing/2014/main" id="{F9EE277F-FD0A-4B74-8B18-7C6685922EB0}"/>
                  </a:ext>
                </a:extLst>
              </p:cNvPr>
              <p:cNvSpPr>
                <a:spLocks noEditPoints="1"/>
              </p:cNvSpPr>
              <p:nvPr/>
            </p:nvSpPr>
            <p:spPr bwMode="auto">
              <a:xfrm>
                <a:off x="2365256" y="6065003"/>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sp>
        <p:nvSpPr>
          <p:cNvPr id="26" name="TextBox 25">
            <a:extLst>
              <a:ext uri="{FF2B5EF4-FFF2-40B4-BE49-F238E27FC236}">
                <a16:creationId xmlns:a16="http://schemas.microsoft.com/office/drawing/2014/main" id="{35E22C1B-CBBA-46DD-95F7-5DE97F8CDB1A}"/>
              </a:ext>
            </a:extLst>
          </p:cNvPr>
          <p:cNvSpPr txBox="1"/>
          <p:nvPr/>
        </p:nvSpPr>
        <p:spPr>
          <a:xfrm>
            <a:off x="530669" y="5332684"/>
            <a:ext cx="111761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Turnkey global </a:t>
            </a:r>
            <a:b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distribution</a:t>
            </a:r>
          </a:p>
        </p:txBody>
      </p:sp>
      <p:sp>
        <p:nvSpPr>
          <p:cNvPr id="27" name="TextBox 26">
            <a:extLst>
              <a:ext uri="{FF2B5EF4-FFF2-40B4-BE49-F238E27FC236}">
                <a16:creationId xmlns:a16="http://schemas.microsoft.com/office/drawing/2014/main" id="{139F5FB1-5440-438F-95E5-44C3E921ECA7}"/>
              </a:ext>
            </a:extLst>
          </p:cNvPr>
          <p:cNvSpPr txBox="1"/>
          <p:nvPr/>
        </p:nvSpPr>
        <p:spPr>
          <a:xfrm>
            <a:off x="2680893" y="4674126"/>
            <a:ext cx="166423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Elastic scale out </a:t>
            </a:r>
          </a:p>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of storage &amp; throughput</a:t>
            </a:r>
          </a:p>
        </p:txBody>
      </p:sp>
      <p:sp>
        <p:nvSpPr>
          <p:cNvPr id="28" name="TextBox 27">
            <a:extLst>
              <a:ext uri="{FF2B5EF4-FFF2-40B4-BE49-F238E27FC236}">
                <a16:creationId xmlns:a16="http://schemas.microsoft.com/office/drawing/2014/main" id="{5C0FCF8B-2656-434F-976F-2EF00CB19C7A}"/>
              </a:ext>
            </a:extLst>
          </p:cNvPr>
          <p:cNvSpPr txBox="1"/>
          <p:nvPr/>
        </p:nvSpPr>
        <p:spPr>
          <a:xfrm>
            <a:off x="5377741" y="4315190"/>
            <a:ext cx="164820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Guaranteed low latency </a:t>
            </a:r>
            <a:b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at the 99</a:t>
            </a:r>
            <a:r>
              <a:rPr kumimoji="0" lang="en-US" sz="1100" b="0" i="0" u="none" strike="noStrike" kern="0" cap="none" spc="0" normalizeH="0" baseline="3000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th</a:t>
            </a: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 percentile</a:t>
            </a:r>
          </a:p>
        </p:txBody>
      </p:sp>
      <p:sp>
        <p:nvSpPr>
          <p:cNvPr id="29" name="TextBox 28">
            <a:extLst>
              <a:ext uri="{FF2B5EF4-FFF2-40B4-BE49-F238E27FC236}">
                <a16:creationId xmlns:a16="http://schemas.microsoft.com/office/drawing/2014/main" id="{9ED6B89E-732C-4872-9226-C2B5B814C513}"/>
              </a:ext>
            </a:extLst>
          </p:cNvPr>
          <p:cNvSpPr txBox="1"/>
          <p:nvPr/>
        </p:nvSpPr>
        <p:spPr>
          <a:xfrm>
            <a:off x="8058559" y="4674126"/>
            <a:ext cx="135806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Five well-defined </a:t>
            </a:r>
            <a:b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consistency models</a:t>
            </a:r>
          </a:p>
        </p:txBody>
      </p:sp>
      <p:sp>
        <p:nvSpPr>
          <p:cNvPr id="30" name="TextBox 29">
            <a:extLst>
              <a:ext uri="{FF2B5EF4-FFF2-40B4-BE49-F238E27FC236}">
                <a16:creationId xmlns:a16="http://schemas.microsoft.com/office/drawing/2014/main" id="{134520E3-110B-4B25-A67F-C4FC695A4892}"/>
              </a:ext>
            </a:extLst>
          </p:cNvPr>
          <p:cNvSpPr txBox="1"/>
          <p:nvPr/>
        </p:nvSpPr>
        <p:spPr>
          <a:xfrm>
            <a:off x="10495760" y="5179013"/>
            <a:ext cx="112562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lang="en-US" sz="1100" kern="0" dirty="0">
                <a:solidFill>
                  <a:srgbClr val="2B4370"/>
                </a:solidFill>
                <a:latin typeface="Segoe UI Semilight" panose="020B0402040204020203" pitchFamily="34" charset="0"/>
                <a:cs typeface="Segoe UI Semilight" panose="020B0402040204020203" pitchFamily="34" charset="0"/>
              </a:rPr>
              <a:t>Comprehensive</a:t>
            </a:r>
          </a:p>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SLAS</a:t>
            </a:r>
          </a:p>
        </p:txBody>
      </p:sp>
      <p:sp>
        <p:nvSpPr>
          <p:cNvPr id="31" name="TextBox 30">
            <a:extLst>
              <a:ext uri="{FF2B5EF4-FFF2-40B4-BE49-F238E27FC236}">
                <a16:creationId xmlns:a16="http://schemas.microsoft.com/office/drawing/2014/main" id="{9CE6D227-4B51-4CC8-9460-87772BDAD6A4}"/>
              </a:ext>
            </a:extLst>
          </p:cNvPr>
          <p:cNvSpPr txBox="1"/>
          <p:nvPr/>
        </p:nvSpPr>
        <p:spPr>
          <a:xfrm>
            <a:off x="1633817" y="1125156"/>
            <a:ext cx="8771966" cy="923330"/>
          </a:xfrm>
          <a:prstGeom prst="rect">
            <a:avLst/>
          </a:prstGeom>
          <a:noFill/>
        </p:spPr>
        <p:txBody>
          <a:bodyPr wrap="square" rtlCol="0">
            <a:spAutoFit/>
          </a:bodyPr>
          <a:lstStyle/>
          <a:p>
            <a:pPr algn="ctr"/>
            <a:r>
              <a:rPr lang="en-US" sz="5400" b="1" dirty="0">
                <a:solidFill>
                  <a:srgbClr val="2B4370"/>
                </a:solidFill>
              </a:rPr>
              <a:t>Ubiquitous Regional Presence</a:t>
            </a:r>
          </a:p>
        </p:txBody>
      </p:sp>
      <p:pic>
        <p:nvPicPr>
          <p:cNvPr id="36" name="Graphic 35">
            <a:extLst>
              <a:ext uri="{FF2B5EF4-FFF2-40B4-BE49-F238E27FC236}">
                <a16:creationId xmlns:a16="http://schemas.microsoft.com/office/drawing/2014/main" id="{57D76060-073A-4A08-B132-CB8FE3FBDD2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242339" y="2011137"/>
            <a:ext cx="9707322" cy="4835750"/>
          </a:xfrm>
          <a:prstGeom prst="rect">
            <a:avLst/>
          </a:prstGeom>
        </p:spPr>
      </p:pic>
    </p:spTree>
    <p:extLst>
      <p:ext uri="{BB962C8B-B14F-4D97-AF65-F5344CB8AC3E}">
        <p14:creationId xmlns:p14="http://schemas.microsoft.com/office/powerpoint/2010/main" val="1064448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6"/>
                                        </p:tgtEl>
                                        <p:attrNameLst>
                                          <p:attrName>style.visibility</p:attrName>
                                        </p:attrNameLst>
                                      </p:cBhvr>
                                      <p:to>
                                        <p:strVal val="visible"/>
                                      </p:to>
                                    </p:set>
                                    <p:animEffect transition="in" filter="fade">
                                      <p:cBhvr>
                                        <p:cTn id="12"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A9CE32-38A1-41B1-AAF4-F6A98D5344DA}"/>
              </a:ext>
            </a:extLst>
          </p:cNvPr>
          <p:cNvSpPr>
            <a:spLocks noGrp="1"/>
          </p:cNvSpPr>
          <p:nvPr>
            <p:ph type="title"/>
          </p:nvPr>
        </p:nvSpPr>
        <p:spPr/>
        <p:txBody>
          <a:bodyPr/>
          <a:lstStyle/>
          <a:p>
            <a:r>
              <a:rPr lang="en-US" dirty="0"/>
              <a:t>Azure Cosmos DB</a:t>
            </a:r>
          </a:p>
        </p:txBody>
      </p:sp>
      <p:sp>
        <p:nvSpPr>
          <p:cNvPr id="3" name="Text Placeholder 2">
            <a:extLst>
              <a:ext uri="{FF2B5EF4-FFF2-40B4-BE49-F238E27FC236}">
                <a16:creationId xmlns:a16="http://schemas.microsoft.com/office/drawing/2014/main" id="{56C18FFF-D5E7-4F72-994F-95927604883C}"/>
              </a:ext>
            </a:extLst>
          </p:cNvPr>
          <p:cNvSpPr>
            <a:spLocks noGrp="1"/>
          </p:cNvSpPr>
          <p:nvPr>
            <p:ph type="body" sz="quarter" idx="10"/>
          </p:nvPr>
        </p:nvSpPr>
        <p:spPr/>
        <p:txBody>
          <a:bodyPr>
            <a:normAutofit lnSpcReduction="10000"/>
          </a:bodyPr>
          <a:lstStyle/>
          <a:p>
            <a:r>
              <a:rPr lang="en-US" dirty="0"/>
              <a:t>A globally distributed, massively scalable, multi-model database service</a:t>
            </a:r>
          </a:p>
        </p:txBody>
      </p:sp>
      <p:pic>
        <p:nvPicPr>
          <p:cNvPr id="4" name="Picture 3">
            <a:extLst>
              <a:ext uri="{FF2B5EF4-FFF2-40B4-BE49-F238E27FC236}">
                <a16:creationId xmlns:a16="http://schemas.microsoft.com/office/drawing/2014/main" id="{22473B12-B922-4423-9253-0A7DF9E44EC1}"/>
              </a:ext>
            </a:extLst>
          </p:cNvPr>
          <p:cNvPicPr>
            <a:picLocks noChangeAspect="1"/>
          </p:cNvPicPr>
          <p:nvPr/>
        </p:nvPicPr>
        <p:blipFill rotWithShape="1">
          <a:blip r:embed="rId3"/>
          <a:srcRect b="68768"/>
          <a:stretch/>
        </p:blipFill>
        <p:spPr>
          <a:xfrm>
            <a:off x="1133426" y="5547982"/>
            <a:ext cx="9925148" cy="1310018"/>
          </a:xfrm>
          <a:prstGeom prst="rect">
            <a:avLst/>
          </a:prstGeom>
        </p:spPr>
      </p:pic>
      <p:sp>
        <p:nvSpPr>
          <p:cNvPr id="5" name="Freeform: Shape 4">
            <a:extLst>
              <a:ext uri="{FF2B5EF4-FFF2-40B4-BE49-F238E27FC236}">
                <a16:creationId xmlns:a16="http://schemas.microsoft.com/office/drawing/2014/main" id="{00D2679F-7428-4D6B-9A26-3A4A96658581}"/>
              </a:ext>
            </a:extLst>
          </p:cNvPr>
          <p:cNvSpPr/>
          <p:nvPr/>
        </p:nvSpPr>
        <p:spPr>
          <a:xfrm>
            <a:off x="1349" y="5144324"/>
            <a:ext cx="12189302" cy="17455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6" name="Group 5">
            <a:extLst>
              <a:ext uri="{FF2B5EF4-FFF2-40B4-BE49-F238E27FC236}">
                <a16:creationId xmlns:a16="http://schemas.microsoft.com/office/drawing/2014/main" id="{39A1F909-8997-4E3E-AE7A-7B1713C14076}"/>
              </a:ext>
            </a:extLst>
          </p:cNvPr>
          <p:cNvGrpSpPr/>
          <p:nvPr/>
        </p:nvGrpSpPr>
        <p:grpSpPr>
          <a:xfrm>
            <a:off x="9278176" y="6154848"/>
            <a:ext cx="223240" cy="433634"/>
            <a:chOff x="9576336" y="6019901"/>
            <a:chExt cx="223240" cy="433634"/>
          </a:xfrm>
        </p:grpSpPr>
        <p:sp>
          <p:nvSpPr>
            <p:cNvPr id="7" name="Freeform: Shape 411">
              <a:extLst>
                <a:ext uri="{FF2B5EF4-FFF2-40B4-BE49-F238E27FC236}">
                  <a16:creationId xmlns:a16="http://schemas.microsoft.com/office/drawing/2014/main" id="{096A6797-8524-412F-BB87-5D927E629069}"/>
                </a:ext>
              </a:extLst>
            </p:cNvPr>
            <p:cNvSpPr/>
            <p:nvPr/>
          </p:nvSpPr>
          <p:spPr>
            <a:xfrm>
              <a:off x="9620313"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8" name="Group 7">
              <a:extLst>
                <a:ext uri="{FF2B5EF4-FFF2-40B4-BE49-F238E27FC236}">
                  <a16:creationId xmlns:a16="http://schemas.microsoft.com/office/drawing/2014/main" id="{6979459F-6240-4D29-8C2A-AB2A9C51C831}"/>
                </a:ext>
              </a:extLst>
            </p:cNvPr>
            <p:cNvGrpSpPr/>
            <p:nvPr/>
          </p:nvGrpSpPr>
          <p:grpSpPr>
            <a:xfrm>
              <a:off x="9576336" y="6019901"/>
              <a:ext cx="223240" cy="357070"/>
              <a:chOff x="9523117" y="5842588"/>
              <a:chExt cx="329677" cy="527319"/>
            </a:xfrm>
          </p:grpSpPr>
          <p:sp>
            <p:nvSpPr>
              <p:cNvPr id="9" name="Oval 903">
                <a:extLst>
                  <a:ext uri="{FF2B5EF4-FFF2-40B4-BE49-F238E27FC236}">
                    <a16:creationId xmlns:a16="http://schemas.microsoft.com/office/drawing/2014/main" id="{3D0D6948-B3DA-445D-83F3-5DFD6FEF1486}"/>
                  </a:ext>
                </a:extLst>
              </p:cNvPr>
              <p:cNvSpPr/>
              <p:nvPr/>
            </p:nvSpPr>
            <p:spPr>
              <a:xfrm>
                <a:off x="9591504"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0" name="Freeform 5">
                <a:extLst>
                  <a:ext uri="{FF2B5EF4-FFF2-40B4-BE49-F238E27FC236}">
                    <a16:creationId xmlns:a16="http://schemas.microsoft.com/office/drawing/2014/main" id="{FC9BE217-FA13-43A9-82B2-A512E6BF96FB}"/>
                  </a:ext>
                </a:extLst>
              </p:cNvPr>
              <p:cNvSpPr>
                <a:spLocks noEditPoints="1"/>
              </p:cNvSpPr>
              <p:nvPr/>
            </p:nvSpPr>
            <p:spPr bwMode="auto">
              <a:xfrm>
                <a:off x="9523117"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1" name="Group 10">
            <a:extLst>
              <a:ext uri="{FF2B5EF4-FFF2-40B4-BE49-F238E27FC236}">
                <a16:creationId xmlns:a16="http://schemas.microsoft.com/office/drawing/2014/main" id="{6914B11D-AE71-4C84-867E-FE958D596190}"/>
              </a:ext>
            </a:extLst>
          </p:cNvPr>
          <p:cNvGrpSpPr/>
          <p:nvPr/>
        </p:nvGrpSpPr>
        <p:grpSpPr>
          <a:xfrm>
            <a:off x="7468054" y="6382515"/>
            <a:ext cx="223240" cy="431604"/>
            <a:chOff x="7468054" y="6382515"/>
            <a:chExt cx="223240" cy="431604"/>
          </a:xfrm>
        </p:grpSpPr>
        <p:sp>
          <p:nvSpPr>
            <p:cNvPr id="12" name="Freeform: Shape 411">
              <a:extLst>
                <a:ext uri="{FF2B5EF4-FFF2-40B4-BE49-F238E27FC236}">
                  <a16:creationId xmlns:a16="http://schemas.microsoft.com/office/drawing/2014/main" id="{22B0E999-A3BF-4277-BE0D-524BA1999A85}"/>
                </a:ext>
              </a:extLst>
            </p:cNvPr>
            <p:cNvSpPr/>
            <p:nvPr/>
          </p:nvSpPr>
          <p:spPr>
            <a:xfrm>
              <a:off x="7512031" y="6678832"/>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3" name="Group 12">
              <a:extLst>
                <a:ext uri="{FF2B5EF4-FFF2-40B4-BE49-F238E27FC236}">
                  <a16:creationId xmlns:a16="http://schemas.microsoft.com/office/drawing/2014/main" id="{C17B7108-A20B-4E31-B4EF-F4028DF74A17}"/>
                </a:ext>
              </a:extLst>
            </p:cNvPr>
            <p:cNvGrpSpPr/>
            <p:nvPr/>
          </p:nvGrpSpPr>
          <p:grpSpPr>
            <a:xfrm>
              <a:off x="7468054" y="6382515"/>
              <a:ext cx="223240" cy="357070"/>
              <a:chOff x="7414835" y="6205202"/>
              <a:chExt cx="329677" cy="527319"/>
            </a:xfrm>
          </p:grpSpPr>
          <p:sp>
            <p:nvSpPr>
              <p:cNvPr id="14" name="Oval 13">
                <a:extLst>
                  <a:ext uri="{FF2B5EF4-FFF2-40B4-BE49-F238E27FC236}">
                    <a16:creationId xmlns:a16="http://schemas.microsoft.com/office/drawing/2014/main" id="{77C44CE6-8CB0-4BD4-AE20-9506B80B5BAF}"/>
                  </a:ext>
                </a:extLst>
              </p:cNvPr>
              <p:cNvSpPr/>
              <p:nvPr/>
            </p:nvSpPr>
            <p:spPr>
              <a:xfrm>
                <a:off x="7483222" y="6265690"/>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5" name="Freeform 5">
                <a:extLst>
                  <a:ext uri="{FF2B5EF4-FFF2-40B4-BE49-F238E27FC236}">
                    <a16:creationId xmlns:a16="http://schemas.microsoft.com/office/drawing/2014/main" id="{B2D8C5D0-A111-4B05-8AC0-D2AB34284943}"/>
                  </a:ext>
                </a:extLst>
              </p:cNvPr>
              <p:cNvSpPr>
                <a:spLocks noEditPoints="1"/>
              </p:cNvSpPr>
              <p:nvPr/>
            </p:nvSpPr>
            <p:spPr bwMode="auto">
              <a:xfrm>
                <a:off x="7414835" y="6205202"/>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6" name="Group 15">
            <a:extLst>
              <a:ext uri="{FF2B5EF4-FFF2-40B4-BE49-F238E27FC236}">
                <a16:creationId xmlns:a16="http://schemas.microsoft.com/office/drawing/2014/main" id="{4CD400E8-C3EF-4637-BC9F-E8257B45385B}"/>
              </a:ext>
            </a:extLst>
          </p:cNvPr>
          <p:cNvGrpSpPr/>
          <p:nvPr/>
        </p:nvGrpSpPr>
        <p:grpSpPr>
          <a:xfrm>
            <a:off x="6207483" y="5803084"/>
            <a:ext cx="223240" cy="433634"/>
            <a:chOff x="6393022" y="6019901"/>
            <a:chExt cx="223240" cy="433634"/>
          </a:xfrm>
        </p:grpSpPr>
        <p:sp>
          <p:nvSpPr>
            <p:cNvPr id="17" name="Freeform: Shape 411">
              <a:extLst>
                <a:ext uri="{FF2B5EF4-FFF2-40B4-BE49-F238E27FC236}">
                  <a16:creationId xmlns:a16="http://schemas.microsoft.com/office/drawing/2014/main" id="{42151B3D-E416-4121-A023-AB8E2D1C9737}"/>
                </a:ext>
              </a:extLst>
            </p:cNvPr>
            <p:cNvSpPr/>
            <p:nvPr/>
          </p:nvSpPr>
          <p:spPr>
            <a:xfrm>
              <a:off x="6436999"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8" name="Group 17">
              <a:extLst>
                <a:ext uri="{FF2B5EF4-FFF2-40B4-BE49-F238E27FC236}">
                  <a16:creationId xmlns:a16="http://schemas.microsoft.com/office/drawing/2014/main" id="{049243EB-5905-4B2A-9EC3-385D988B3705}"/>
                </a:ext>
              </a:extLst>
            </p:cNvPr>
            <p:cNvGrpSpPr/>
            <p:nvPr/>
          </p:nvGrpSpPr>
          <p:grpSpPr>
            <a:xfrm>
              <a:off x="6393022" y="6019901"/>
              <a:ext cx="223240" cy="357070"/>
              <a:chOff x="6339803" y="5842588"/>
              <a:chExt cx="329677" cy="527319"/>
            </a:xfrm>
          </p:grpSpPr>
          <p:sp>
            <p:nvSpPr>
              <p:cNvPr id="19" name="Oval 27">
                <a:extLst>
                  <a:ext uri="{FF2B5EF4-FFF2-40B4-BE49-F238E27FC236}">
                    <a16:creationId xmlns:a16="http://schemas.microsoft.com/office/drawing/2014/main" id="{81AD40C7-7678-43CB-BE70-86DF498FE1B2}"/>
                  </a:ext>
                </a:extLst>
              </p:cNvPr>
              <p:cNvSpPr/>
              <p:nvPr/>
            </p:nvSpPr>
            <p:spPr>
              <a:xfrm>
                <a:off x="6408190"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0" name="Freeform 5">
                <a:extLst>
                  <a:ext uri="{FF2B5EF4-FFF2-40B4-BE49-F238E27FC236}">
                    <a16:creationId xmlns:a16="http://schemas.microsoft.com/office/drawing/2014/main" id="{210D18A4-B837-44F3-A6D4-9895F73A4FFD}"/>
                  </a:ext>
                </a:extLst>
              </p:cNvPr>
              <p:cNvSpPr>
                <a:spLocks noEditPoints="1"/>
              </p:cNvSpPr>
              <p:nvPr/>
            </p:nvSpPr>
            <p:spPr bwMode="auto">
              <a:xfrm>
                <a:off x="6339803"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1" name="Group 20">
            <a:extLst>
              <a:ext uri="{FF2B5EF4-FFF2-40B4-BE49-F238E27FC236}">
                <a16:creationId xmlns:a16="http://schemas.microsoft.com/office/drawing/2014/main" id="{46D0D761-CFB0-42EF-BD2B-536D8EB31F00}"/>
              </a:ext>
            </a:extLst>
          </p:cNvPr>
          <p:cNvGrpSpPr/>
          <p:nvPr/>
        </p:nvGrpSpPr>
        <p:grpSpPr>
          <a:xfrm>
            <a:off x="2183561" y="6187406"/>
            <a:ext cx="223240" cy="450322"/>
            <a:chOff x="2418475" y="6242316"/>
            <a:chExt cx="223240" cy="450322"/>
          </a:xfrm>
        </p:grpSpPr>
        <p:sp>
          <p:nvSpPr>
            <p:cNvPr id="22" name="Freeform: Shape 411">
              <a:extLst>
                <a:ext uri="{FF2B5EF4-FFF2-40B4-BE49-F238E27FC236}">
                  <a16:creationId xmlns:a16="http://schemas.microsoft.com/office/drawing/2014/main" id="{751A38BE-0B63-4B6F-8C03-EFA3C7D9D763}"/>
                </a:ext>
              </a:extLst>
            </p:cNvPr>
            <p:cNvSpPr/>
            <p:nvPr/>
          </p:nvSpPr>
          <p:spPr>
            <a:xfrm>
              <a:off x="2462452" y="6557351"/>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3" name="Group 22">
              <a:extLst>
                <a:ext uri="{FF2B5EF4-FFF2-40B4-BE49-F238E27FC236}">
                  <a16:creationId xmlns:a16="http://schemas.microsoft.com/office/drawing/2014/main" id="{ECAA7F59-2CC5-447C-82A8-E465FAE34DF8}"/>
                </a:ext>
              </a:extLst>
            </p:cNvPr>
            <p:cNvGrpSpPr/>
            <p:nvPr/>
          </p:nvGrpSpPr>
          <p:grpSpPr>
            <a:xfrm>
              <a:off x="2418475" y="6242316"/>
              <a:ext cx="223240" cy="357070"/>
              <a:chOff x="2365256" y="6065003"/>
              <a:chExt cx="329677" cy="527319"/>
            </a:xfrm>
          </p:grpSpPr>
          <p:sp>
            <p:nvSpPr>
              <p:cNvPr id="24" name="Oval 6">
                <a:extLst>
                  <a:ext uri="{FF2B5EF4-FFF2-40B4-BE49-F238E27FC236}">
                    <a16:creationId xmlns:a16="http://schemas.microsoft.com/office/drawing/2014/main" id="{539EC31B-A32E-4ED5-A19B-F392E9233A32}"/>
                  </a:ext>
                </a:extLst>
              </p:cNvPr>
              <p:cNvSpPr/>
              <p:nvPr/>
            </p:nvSpPr>
            <p:spPr>
              <a:xfrm>
                <a:off x="2433643" y="6144209"/>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5" name="Freeform 5">
                <a:extLst>
                  <a:ext uri="{FF2B5EF4-FFF2-40B4-BE49-F238E27FC236}">
                    <a16:creationId xmlns:a16="http://schemas.microsoft.com/office/drawing/2014/main" id="{9BB5FF91-3D6E-423F-BD90-1EB3F4FB7E0E}"/>
                  </a:ext>
                </a:extLst>
              </p:cNvPr>
              <p:cNvSpPr>
                <a:spLocks noEditPoints="1"/>
              </p:cNvSpPr>
              <p:nvPr/>
            </p:nvSpPr>
            <p:spPr bwMode="auto">
              <a:xfrm>
                <a:off x="2365256" y="6065003"/>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sp>
        <p:nvSpPr>
          <p:cNvPr id="26" name="TextBox 25">
            <a:extLst>
              <a:ext uri="{FF2B5EF4-FFF2-40B4-BE49-F238E27FC236}">
                <a16:creationId xmlns:a16="http://schemas.microsoft.com/office/drawing/2014/main" id="{EE3B089D-0037-49D4-A016-422884A36DEB}"/>
              </a:ext>
            </a:extLst>
          </p:cNvPr>
          <p:cNvSpPr txBox="1"/>
          <p:nvPr/>
        </p:nvSpPr>
        <p:spPr>
          <a:xfrm>
            <a:off x="530669" y="5332684"/>
            <a:ext cx="111761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Turnkey global </a:t>
            </a:r>
            <a:b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distribution</a:t>
            </a:r>
          </a:p>
        </p:txBody>
      </p:sp>
      <p:sp>
        <p:nvSpPr>
          <p:cNvPr id="27" name="TextBox 26">
            <a:extLst>
              <a:ext uri="{FF2B5EF4-FFF2-40B4-BE49-F238E27FC236}">
                <a16:creationId xmlns:a16="http://schemas.microsoft.com/office/drawing/2014/main" id="{1DE68B44-3D3C-45FF-8DC2-11F32A40D81F}"/>
              </a:ext>
            </a:extLst>
          </p:cNvPr>
          <p:cNvSpPr txBox="1"/>
          <p:nvPr/>
        </p:nvSpPr>
        <p:spPr>
          <a:xfrm>
            <a:off x="2680893" y="4674126"/>
            <a:ext cx="166423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Elastic scale out </a:t>
            </a:r>
          </a:p>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of storage &amp; throughput</a:t>
            </a:r>
          </a:p>
        </p:txBody>
      </p:sp>
      <p:sp>
        <p:nvSpPr>
          <p:cNvPr id="28" name="TextBox 27">
            <a:extLst>
              <a:ext uri="{FF2B5EF4-FFF2-40B4-BE49-F238E27FC236}">
                <a16:creationId xmlns:a16="http://schemas.microsoft.com/office/drawing/2014/main" id="{0D3840EF-1B97-484F-9C09-0192C0D38DD7}"/>
              </a:ext>
            </a:extLst>
          </p:cNvPr>
          <p:cNvSpPr txBox="1"/>
          <p:nvPr/>
        </p:nvSpPr>
        <p:spPr>
          <a:xfrm>
            <a:off x="5377741" y="4315190"/>
            <a:ext cx="164820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Guaranteed low latency </a:t>
            </a:r>
            <a:b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at the 99</a:t>
            </a:r>
            <a:r>
              <a:rPr kumimoji="0" lang="en-US" sz="1100" b="0" i="0" u="none" strike="noStrike" kern="0" cap="none" spc="0" normalizeH="0" baseline="3000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th</a:t>
            </a: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 percentile</a:t>
            </a:r>
          </a:p>
        </p:txBody>
      </p:sp>
      <p:sp>
        <p:nvSpPr>
          <p:cNvPr id="29" name="TextBox 28">
            <a:extLst>
              <a:ext uri="{FF2B5EF4-FFF2-40B4-BE49-F238E27FC236}">
                <a16:creationId xmlns:a16="http://schemas.microsoft.com/office/drawing/2014/main" id="{1DD1E29C-41A9-45AF-AE44-CFC9367311D3}"/>
              </a:ext>
            </a:extLst>
          </p:cNvPr>
          <p:cNvSpPr txBox="1"/>
          <p:nvPr/>
        </p:nvSpPr>
        <p:spPr>
          <a:xfrm>
            <a:off x="8058559" y="4674126"/>
            <a:ext cx="135806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Five well-defined </a:t>
            </a:r>
            <a:b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consistency models</a:t>
            </a:r>
          </a:p>
        </p:txBody>
      </p:sp>
      <p:sp>
        <p:nvSpPr>
          <p:cNvPr id="30" name="TextBox 29">
            <a:extLst>
              <a:ext uri="{FF2B5EF4-FFF2-40B4-BE49-F238E27FC236}">
                <a16:creationId xmlns:a16="http://schemas.microsoft.com/office/drawing/2014/main" id="{626DD2F1-2BAB-4A71-8D66-EF08782A0956}"/>
              </a:ext>
            </a:extLst>
          </p:cNvPr>
          <p:cNvSpPr txBox="1"/>
          <p:nvPr/>
        </p:nvSpPr>
        <p:spPr>
          <a:xfrm>
            <a:off x="10495760" y="5179013"/>
            <a:ext cx="112562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lang="en-US" sz="1100" kern="0" dirty="0">
                <a:solidFill>
                  <a:srgbClr val="2B4370"/>
                </a:solidFill>
                <a:latin typeface="Segoe UI Semilight" panose="020B0402040204020203" pitchFamily="34" charset="0"/>
                <a:cs typeface="Segoe UI Semilight" panose="020B0402040204020203" pitchFamily="34" charset="0"/>
              </a:rPr>
              <a:t>Comprehensive</a:t>
            </a:r>
          </a:p>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SLAS</a:t>
            </a:r>
          </a:p>
        </p:txBody>
      </p:sp>
      <p:sp>
        <p:nvSpPr>
          <p:cNvPr id="31" name="TextBox 30">
            <a:extLst>
              <a:ext uri="{FF2B5EF4-FFF2-40B4-BE49-F238E27FC236}">
                <a16:creationId xmlns:a16="http://schemas.microsoft.com/office/drawing/2014/main" id="{ABE7874C-8DA4-4BCF-B84C-5A1BF1B7B4E9}"/>
              </a:ext>
            </a:extLst>
          </p:cNvPr>
          <p:cNvSpPr txBox="1"/>
          <p:nvPr/>
        </p:nvSpPr>
        <p:spPr>
          <a:xfrm>
            <a:off x="1633817" y="1125156"/>
            <a:ext cx="8771966" cy="1754326"/>
          </a:xfrm>
          <a:prstGeom prst="rect">
            <a:avLst/>
          </a:prstGeom>
          <a:noFill/>
        </p:spPr>
        <p:txBody>
          <a:bodyPr wrap="square" rtlCol="0">
            <a:spAutoFit/>
          </a:bodyPr>
          <a:lstStyle/>
          <a:p>
            <a:pPr algn="ctr"/>
            <a:r>
              <a:rPr lang="en-US" sz="5400" b="1" dirty="0">
                <a:solidFill>
                  <a:srgbClr val="2B4370"/>
                </a:solidFill>
              </a:rPr>
              <a:t>Secure by default and enterprise ready</a:t>
            </a:r>
          </a:p>
        </p:txBody>
      </p:sp>
    </p:spTree>
    <p:extLst>
      <p:ext uri="{BB962C8B-B14F-4D97-AF65-F5344CB8AC3E}">
        <p14:creationId xmlns:p14="http://schemas.microsoft.com/office/powerpoint/2010/main" val="1403995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5721A6-FCA6-4713-8DE3-1A33173D5DCB}"/>
              </a:ext>
            </a:extLst>
          </p:cNvPr>
          <p:cNvSpPr>
            <a:spLocks noGrp="1"/>
          </p:cNvSpPr>
          <p:nvPr>
            <p:ph type="title"/>
          </p:nvPr>
        </p:nvSpPr>
        <p:spPr/>
        <p:txBody>
          <a:bodyPr/>
          <a:lstStyle/>
          <a:p>
            <a:r>
              <a:rPr lang="en-US" dirty="0"/>
              <a:t>Azure Cosmos DB</a:t>
            </a:r>
          </a:p>
        </p:txBody>
      </p:sp>
      <p:sp>
        <p:nvSpPr>
          <p:cNvPr id="3" name="Text Placeholder 2">
            <a:extLst>
              <a:ext uri="{FF2B5EF4-FFF2-40B4-BE49-F238E27FC236}">
                <a16:creationId xmlns:a16="http://schemas.microsoft.com/office/drawing/2014/main" id="{BAB88DCC-1291-41DD-B12C-4AC8B95AA543}"/>
              </a:ext>
            </a:extLst>
          </p:cNvPr>
          <p:cNvSpPr>
            <a:spLocks noGrp="1"/>
          </p:cNvSpPr>
          <p:nvPr>
            <p:ph type="body" sz="quarter" idx="10"/>
          </p:nvPr>
        </p:nvSpPr>
        <p:spPr/>
        <p:txBody>
          <a:bodyPr>
            <a:normAutofit lnSpcReduction="10000"/>
          </a:bodyPr>
          <a:lstStyle/>
          <a:p>
            <a:r>
              <a:rPr lang="en-US" dirty="0"/>
              <a:t>A globally distributed, massively scalable, multi-model database service</a:t>
            </a:r>
          </a:p>
        </p:txBody>
      </p:sp>
      <p:pic>
        <p:nvPicPr>
          <p:cNvPr id="6" name="Picture 5">
            <a:extLst>
              <a:ext uri="{FF2B5EF4-FFF2-40B4-BE49-F238E27FC236}">
                <a16:creationId xmlns:a16="http://schemas.microsoft.com/office/drawing/2014/main" id="{877A2623-9431-4FE5-8418-C3BC656C99E6}"/>
              </a:ext>
            </a:extLst>
          </p:cNvPr>
          <p:cNvPicPr>
            <a:picLocks noChangeAspect="1"/>
          </p:cNvPicPr>
          <p:nvPr/>
        </p:nvPicPr>
        <p:blipFill rotWithShape="1">
          <a:blip r:embed="rId2"/>
          <a:srcRect b="68768"/>
          <a:stretch/>
        </p:blipFill>
        <p:spPr>
          <a:xfrm>
            <a:off x="1133426" y="5547982"/>
            <a:ext cx="9925148" cy="1310018"/>
          </a:xfrm>
          <a:prstGeom prst="rect">
            <a:avLst/>
          </a:prstGeom>
        </p:spPr>
      </p:pic>
      <p:sp>
        <p:nvSpPr>
          <p:cNvPr id="7" name="Freeform: Shape 6">
            <a:extLst>
              <a:ext uri="{FF2B5EF4-FFF2-40B4-BE49-F238E27FC236}">
                <a16:creationId xmlns:a16="http://schemas.microsoft.com/office/drawing/2014/main" id="{CF0EFF47-6E1F-4011-A3C2-B1ABE16FE4F5}"/>
              </a:ext>
            </a:extLst>
          </p:cNvPr>
          <p:cNvSpPr/>
          <p:nvPr/>
        </p:nvSpPr>
        <p:spPr>
          <a:xfrm>
            <a:off x="1349" y="5144324"/>
            <a:ext cx="12189302" cy="17455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8" name="Group 7">
            <a:extLst>
              <a:ext uri="{FF2B5EF4-FFF2-40B4-BE49-F238E27FC236}">
                <a16:creationId xmlns:a16="http://schemas.microsoft.com/office/drawing/2014/main" id="{5734AED1-6DC3-4CA2-B384-DDD3E3AD1621}"/>
              </a:ext>
            </a:extLst>
          </p:cNvPr>
          <p:cNvGrpSpPr/>
          <p:nvPr/>
        </p:nvGrpSpPr>
        <p:grpSpPr>
          <a:xfrm>
            <a:off x="9278176" y="6154848"/>
            <a:ext cx="223240" cy="433634"/>
            <a:chOff x="9576336" y="6019901"/>
            <a:chExt cx="223240" cy="433634"/>
          </a:xfrm>
        </p:grpSpPr>
        <p:sp>
          <p:nvSpPr>
            <p:cNvPr id="9" name="Freeform: Shape 411">
              <a:extLst>
                <a:ext uri="{FF2B5EF4-FFF2-40B4-BE49-F238E27FC236}">
                  <a16:creationId xmlns:a16="http://schemas.microsoft.com/office/drawing/2014/main" id="{4BAE4022-CF27-489D-AFDA-9CBF9F1B462D}"/>
                </a:ext>
              </a:extLst>
            </p:cNvPr>
            <p:cNvSpPr/>
            <p:nvPr/>
          </p:nvSpPr>
          <p:spPr>
            <a:xfrm>
              <a:off x="9620313"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0" name="Group 9">
              <a:extLst>
                <a:ext uri="{FF2B5EF4-FFF2-40B4-BE49-F238E27FC236}">
                  <a16:creationId xmlns:a16="http://schemas.microsoft.com/office/drawing/2014/main" id="{FEC0826F-065C-460E-90C5-E6624B2BF620}"/>
                </a:ext>
              </a:extLst>
            </p:cNvPr>
            <p:cNvGrpSpPr/>
            <p:nvPr/>
          </p:nvGrpSpPr>
          <p:grpSpPr>
            <a:xfrm>
              <a:off x="9576336" y="6019901"/>
              <a:ext cx="223240" cy="357070"/>
              <a:chOff x="9523117" y="5842588"/>
              <a:chExt cx="329677" cy="527319"/>
            </a:xfrm>
          </p:grpSpPr>
          <p:sp>
            <p:nvSpPr>
              <p:cNvPr id="11" name="Oval 903">
                <a:extLst>
                  <a:ext uri="{FF2B5EF4-FFF2-40B4-BE49-F238E27FC236}">
                    <a16:creationId xmlns:a16="http://schemas.microsoft.com/office/drawing/2014/main" id="{4DAD7402-D5D8-4DF7-9617-38E95F72CA6B}"/>
                  </a:ext>
                </a:extLst>
              </p:cNvPr>
              <p:cNvSpPr/>
              <p:nvPr/>
            </p:nvSpPr>
            <p:spPr>
              <a:xfrm>
                <a:off x="9591504"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2" name="Freeform 5">
                <a:extLst>
                  <a:ext uri="{FF2B5EF4-FFF2-40B4-BE49-F238E27FC236}">
                    <a16:creationId xmlns:a16="http://schemas.microsoft.com/office/drawing/2014/main" id="{66ACEF60-4A09-465D-AC50-CA836297DFB8}"/>
                  </a:ext>
                </a:extLst>
              </p:cNvPr>
              <p:cNvSpPr>
                <a:spLocks noEditPoints="1"/>
              </p:cNvSpPr>
              <p:nvPr/>
            </p:nvSpPr>
            <p:spPr bwMode="auto">
              <a:xfrm>
                <a:off x="9523117"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3" name="Group 12">
            <a:extLst>
              <a:ext uri="{FF2B5EF4-FFF2-40B4-BE49-F238E27FC236}">
                <a16:creationId xmlns:a16="http://schemas.microsoft.com/office/drawing/2014/main" id="{35EA9659-1582-4C77-B624-7030F3BE4278}"/>
              </a:ext>
            </a:extLst>
          </p:cNvPr>
          <p:cNvGrpSpPr/>
          <p:nvPr/>
        </p:nvGrpSpPr>
        <p:grpSpPr>
          <a:xfrm>
            <a:off x="7468054" y="6382515"/>
            <a:ext cx="223240" cy="431604"/>
            <a:chOff x="7468054" y="6382515"/>
            <a:chExt cx="223240" cy="431604"/>
          </a:xfrm>
        </p:grpSpPr>
        <p:sp>
          <p:nvSpPr>
            <p:cNvPr id="14" name="Freeform: Shape 411">
              <a:extLst>
                <a:ext uri="{FF2B5EF4-FFF2-40B4-BE49-F238E27FC236}">
                  <a16:creationId xmlns:a16="http://schemas.microsoft.com/office/drawing/2014/main" id="{E3B861DC-6E53-4F8C-858E-1A49AA8B4E1F}"/>
                </a:ext>
              </a:extLst>
            </p:cNvPr>
            <p:cNvSpPr/>
            <p:nvPr/>
          </p:nvSpPr>
          <p:spPr>
            <a:xfrm>
              <a:off x="7512031" y="6678832"/>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5" name="Group 14">
              <a:extLst>
                <a:ext uri="{FF2B5EF4-FFF2-40B4-BE49-F238E27FC236}">
                  <a16:creationId xmlns:a16="http://schemas.microsoft.com/office/drawing/2014/main" id="{858790FC-D4AD-4E6F-A4D3-46BEE76331B7}"/>
                </a:ext>
              </a:extLst>
            </p:cNvPr>
            <p:cNvGrpSpPr/>
            <p:nvPr/>
          </p:nvGrpSpPr>
          <p:grpSpPr>
            <a:xfrm>
              <a:off x="7468054" y="6382515"/>
              <a:ext cx="223240" cy="357070"/>
              <a:chOff x="7414835" y="6205202"/>
              <a:chExt cx="329677" cy="527319"/>
            </a:xfrm>
          </p:grpSpPr>
          <p:sp>
            <p:nvSpPr>
              <p:cNvPr id="16" name="Oval 15">
                <a:extLst>
                  <a:ext uri="{FF2B5EF4-FFF2-40B4-BE49-F238E27FC236}">
                    <a16:creationId xmlns:a16="http://schemas.microsoft.com/office/drawing/2014/main" id="{DEB69132-7D5D-4411-B6B5-D09DD2B601E9}"/>
                  </a:ext>
                </a:extLst>
              </p:cNvPr>
              <p:cNvSpPr/>
              <p:nvPr/>
            </p:nvSpPr>
            <p:spPr>
              <a:xfrm>
                <a:off x="7483222" y="6265690"/>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7" name="Freeform 5">
                <a:extLst>
                  <a:ext uri="{FF2B5EF4-FFF2-40B4-BE49-F238E27FC236}">
                    <a16:creationId xmlns:a16="http://schemas.microsoft.com/office/drawing/2014/main" id="{1B2949C2-F762-40E6-8631-43BADBE73682}"/>
                  </a:ext>
                </a:extLst>
              </p:cNvPr>
              <p:cNvSpPr>
                <a:spLocks noEditPoints="1"/>
              </p:cNvSpPr>
              <p:nvPr/>
            </p:nvSpPr>
            <p:spPr bwMode="auto">
              <a:xfrm>
                <a:off x="7414835" y="6205202"/>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8" name="Group 17">
            <a:extLst>
              <a:ext uri="{FF2B5EF4-FFF2-40B4-BE49-F238E27FC236}">
                <a16:creationId xmlns:a16="http://schemas.microsoft.com/office/drawing/2014/main" id="{EDD849DE-B3A3-4DC1-BBF8-1F0D039952EA}"/>
              </a:ext>
            </a:extLst>
          </p:cNvPr>
          <p:cNvGrpSpPr/>
          <p:nvPr/>
        </p:nvGrpSpPr>
        <p:grpSpPr>
          <a:xfrm>
            <a:off x="6207483" y="5803084"/>
            <a:ext cx="223240" cy="433634"/>
            <a:chOff x="6393022" y="6019901"/>
            <a:chExt cx="223240" cy="433634"/>
          </a:xfrm>
        </p:grpSpPr>
        <p:sp>
          <p:nvSpPr>
            <p:cNvPr id="19" name="Freeform: Shape 411">
              <a:extLst>
                <a:ext uri="{FF2B5EF4-FFF2-40B4-BE49-F238E27FC236}">
                  <a16:creationId xmlns:a16="http://schemas.microsoft.com/office/drawing/2014/main" id="{B78BDF5F-5F8E-4AF8-AF21-0B670FED07B7}"/>
                </a:ext>
              </a:extLst>
            </p:cNvPr>
            <p:cNvSpPr/>
            <p:nvPr/>
          </p:nvSpPr>
          <p:spPr>
            <a:xfrm>
              <a:off x="6436999"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0" name="Group 19">
              <a:extLst>
                <a:ext uri="{FF2B5EF4-FFF2-40B4-BE49-F238E27FC236}">
                  <a16:creationId xmlns:a16="http://schemas.microsoft.com/office/drawing/2014/main" id="{62CF3602-C257-4BE8-BD9D-F0FD8AA68DE2}"/>
                </a:ext>
              </a:extLst>
            </p:cNvPr>
            <p:cNvGrpSpPr/>
            <p:nvPr/>
          </p:nvGrpSpPr>
          <p:grpSpPr>
            <a:xfrm>
              <a:off x="6393022" y="6019901"/>
              <a:ext cx="223240" cy="357070"/>
              <a:chOff x="6339803" y="5842588"/>
              <a:chExt cx="329677" cy="527319"/>
            </a:xfrm>
          </p:grpSpPr>
          <p:sp>
            <p:nvSpPr>
              <p:cNvPr id="21" name="Oval 27">
                <a:extLst>
                  <a:ext uri="{FF2B5EF4-FFF2-40B4-BE49-F238E27FC236}">
                    <a16:creationId xmlns:a16="http://schemas.microsoft.com/office/drawing/2014/main" id="{5E02A689-A9D9-4454-A919-DFDCE69FFC03}"/>
                  </a:ext>
                </a:extLst>
              </p:cNvPr>
              <p:cNvSpPr/>
              <p:nvPr/>
            </p:nvSpPr>
            <p:spPr>
              <a:xfrm>
                <a:off x="6408190"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2" name="Freeform 5">
                <a:extLst>
                  <a:ext uri="{FF2B5EF4-FFF2-40B4-BE49-F238E27FC236}">
                    <a16:creationId xmlns:a16="http://schemas.microsoft.com/office/drawing/2014/main" id="{0AE67C43-9F65-4A2E-9A5F-7FB672360E15}"/>
                  </a:ext>
                </a:extLst>
              </p:cNvPr>
              <p:cNvSpPr>
                <a:spLocks noEditPoints="1"/>
              </p:cNvSpPr>
              <p:nvPr/>
            </p:nvSpPr>
            <p:spPr bwMode="auto">
              <a:xfrm>
                <a:off x="6339803"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3" name="Group 22">
            <a:extLst>
              <a:ext uri="{FF2B5EF4-FFF2-40B4-BE49-F238E27FC236}">
                <a16:creationId xmlns:a16="http://schemas.microsoft.com/office/drawing/2014/main" id="{D2E28EAB-8343-4DE2-8B0A-EA5F20F75577}"/>
              </a:ext>
            </a:extLst>
          </p:cNvPr>
          <p:cNvGrpSpPr/>
          <p:nvPr/>
        </p:nvGrpSpPr>
        <p:grpSpPr>
          <a:xfrm>
            <a:off x="2183561" y="6187406"/>
            <a:ext cx="223240" cy="450322"/>
            <a:chOff x="2418475" y="6242316"/>
            <a:chExt cx="223240" cy="450322"/>
          </a:xfrm>
        </p:grpSpPr>
        <p:sp>
          <p:nvSpPr>
            <p:cNvPr id="24" name="Freeform: Shape 411">
              <a:extLst>
                <a:ext uri="{FF2B5EF4-FFF2-40B4-BE49-F238E27FC236}">
                  <a16:creationId xmlns:a16="http://schemas.microsoft.com/office/drawing/2014/main" id="{37A98196-BB99-40C1-A5AF-D66316BCA6C7}"/>
                </a:ext>
              </a:extLst>
            </p:cNvPr>
            <p:cNvSpPr/>
            <p:nvPr/>
          </p:nvSpPr>
          <p:spPr>
            <a:xfrm>
              <a:off x="2462452" y="6557351"/>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5" name="Group 24">
              <a:extLst>
                <a:ext uri="{FF2B5EF4-FFF2-40B4-BE49-F238E27FC236}">
                  <a16:creationId xmlns:a16="http://schemas.microsoft.com/office/drawing/2014/main" id="{41BB7EB2-8860-4440-8F25-81B97753A751}"/>
                </a:ext>
              </a:extLst>
            </p:cNvPr>
            <p:cNvGrpSpPr/>
            <p:nvPr/>
          </p:nvGrpSpPr>
          <p:grpSpPr>
            <a:xfrm>
              <a:off x="2418475" y="6242316"/>
              <a:ext cx="223240" cy="357070"/>
              <a:chOff x="2365256" y="6065003"/>
              <a:chExt cx="329677" cy="527319"/>
            </a:xfrm>
          </p:grpSpPr>
          <p:sp>
            <p:nvSpPr>
              <p:cNvPr id="26" name="Oval 6">
                <a:extLst>
                  <a:ext uri="{FF2B5EF4-FFF2-40B4-BE49-F238E27FC236}">
                    <a16:creationId xmlns:a16="http://schemas.microsoft.com/office/drawing/2014/main" id="{1259B432-3791-463A-8E8E-E09A8FE394C0}"/>
                  </a:ext>
                </a:extLst>
              </p:cNvPr>
              <p:cNvSpPr/>
              <p:nvPr/>
            </p:nvSpPr>
            <p:spPr>
              <a:xfrm>
                <a:off x="2433643" y="6144209"/>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7" name="Freeform 5">
                <a:extLst>
                  <a:ext uri="{FF2B5EF4-FFF2-40B4-BE49-F238E27FC236}">
                    <a16:creationId xmlns:a16="http://schemas.microsoft.com/office/drawing/2014/main" id="{DB5E108D-509B-49FF-923D-D525EFD5BC09}"/>
                  </a:ext>
                </a:extLst>
              </p:cNvPr>
              <p:cNvSpPr>
                <a:spLocks noEditPoints="1"/>
              </p:cNvSpPr>
              <p:nvPr/>
            </p:nvSpPr>
            <p:spPr bwMode="auto">
              <a:xfrm>
                <a:off x="2365256" y="6065003"/>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sp>
        <p:nvSpPr>
          <p:cNvPr id="28" name="TextBox 27">
            <a:extLst>
              <a:ext uri="{FF2B5EF4-FFF2-40B4-BE49-F238E27FC236}">
                <a16:creationId xmlns:a16="http://schemas.microsoft.com/office/drawing/2014/main" id="{3E8B1AAB-8E30-486B-93AD-336A991A5A1E}"/>
              </a:ext>
            </a:extLst>
          </p:cNvPr>
          <p:cNvSpPr txBox="1"/>
          <p:nvPr/>
        </p:nvSpPr>
        <p:spPr>
          <a:xfrm>
            <a:off x="530669" y="5332684"/>
            <a:ext cx="111761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Turnkey global </a:t>
            </a:r>
            <a:b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distribution</a:t>
            </a:r>
          </a:p>
        </p:txBody>
      </p:sp>
      <p:sp>
        <p:nvSpPr>
          <p:cNvPr id="29" name="TextBox 28">
            <a:extLst>
              <a:ext uri="{FF2B5EF4-FFF2-40B4-BE49-F238E27FC236}">
                <a16:creationId xmlns:a16="http://schemas.microsoft.com/office/drawing/2014/main" id="{0BBD7282-2601-47C9-B1D3-E9432DB71F88}"/>
              </a:ext>
            </a:extLst>
          </p:cNvPr>
          <p:cNvSpPr txBox="1"/>
          <p:nvPr/>
        </p:nvSpPr>
        <p:spPr>
          <a:xfrm>
            <a:off x="2680893" y="4674126"/>
            <a:ext cx="166423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Elastic scale out </a:t>
            </a:r>
          </a:p>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of storage &amp; throughput</a:t>
            </a:r>
          </a:p>
        </p:txBody>
      </p:sp>
      <p:sp>
        <p:nvSpPr>
          <p:cNvPr id="30" name="TextBox 29">
            <a:extLst>
              <a:ext uri="{FF2B5EF4-FFF2-40B4-BE49-F238E27FC236}">
                <a16:creationId xmlns:a16="http://schemas.microsoft.com/office/drawing/2014/main" id="{BDFE8FFF-4822-4E5C-A250-034F5505D792}"/>
              </a:ext>
            </a:extLst>
          </p:cNvPr>
          <p:cNvSpPr txBox="1"/>
          <p:nvPr/>
        </p:nvSpPr>
        <p:spPr>
          <a:xfrm>
            <a:off x="5377741" y="4315190"/>
            <a:ext cx="164820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Guaranteed low latency </a:t>
            </a:r>
            <a:b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at the 99</a:t>
            </a:r>
            <a:r>
              <a:rPr kumimoji="0" lang="en-US" sz="1100" b="0" i="0" u="none" strike="noStrike" kern="0" cap="none" spc="0" normalizeH="0" baseline="30000" noProof="0" dirty="0">
                <a:ln>
                  <a:noFill/>
                </a:ln>
                <a:effectLst/>
                <a:uLnTx/>
                <a:uFillTx/>
                <a:latin typeface="Segoe UI Semilight" panose="020B0402040204020203" pitchFamily="34" charset="0"/>
                <a:ea typeface="+mn-ea"/>
                <a:cs typeface="Segoe UI Semilight" panose="020B0402040204020203" pitchFamily="34" charset="0"/>
              </a:rPr>
              <a:t>th</a:t>
            </a: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 percentile</a:t>
            </a:r>
          </a:p>
        </p:txBody>
      </p:sp>
      <p:sp>
        <p:nvSpPr>
          <p:cNvPr id="31" name="TextBox 30">
            <a:extLst>
              <a:ext uri="{FF2B5EF4-FFF2-40B4-BE49-F238E27FC236}">
                <a16:creationId xmlns:a16="http://schemas.microsoft.com/office/drawing/2014/main" id="{07B7AD72-54AA-42B3-AF67-5C682D3073D2}"/>
              </a:ext>
            </a:extLst>
          </p:cNvPr>
          <p:cNvSpPr txBox="1"/>
          <p:nvPr/>
        </p:nvSpPr>
        <p:spPr>
          <a:xfrm>
            <a:off x="8058559" y="4674126"/>
            <a:ext cx="135806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Five well-defined </a:t>
            </a:r>
            <a:b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consistency models</a:t>
            </a:r>
          </a:p>
        </p:txBody>
      </p:sp>
      <p:sp>
        <p:nvSpPr>
          <p:cNvPr id="32" name="TextBox 31">
            <a:extLst>
              <a:ext uri="{FF2B5EF4-FFF2-40B4-BE49-F238E27FC236}">
                <a16:creationId xmlns:a16="http://schemas.microsoft.com/office/drawing/2014/main" id="{68F86267-671D-4D5E-8AE7-BCC112DE4729}"/>
              </a:ext>
            </a:extLst>
          </p:cNvPr>
          <p:cNvSpPr txBox="1"/>
          <p:nvPr/>
        </p:nvSpPr>
        <p:spPr>
          <a:xfrm>
            <a:off x="10449234" y="5408885"/>
            <a:ext cx="1164100"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Comprehensive </a:t>
            </a:r>
            <a:b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SLAs</a:t>
            </a:r>
          </a:p>
        </p:txBody>
      </p:sp>
      <p:sp>
        <p:nvSpPr>
          <p:cNvPr id="33" name="TextBox 32">
            <a:extLst>
              <a:ext uri="{FF2B5EF4-FFF2-40B4-BE49-F238E27FC236}">
                <a16:creationId xmlns:a16="http://schemas.microsoft.com/office/drawing/2014/main" id="{CCB64ACA-3844-40A9-9421-3665474640D9}"/>
              </a:ext>
            </a:extLst>
          </p:cNvPr>
          <p:cNvSpPr txBox="1"/>
          <p:nvPr/>
        </p:nvSpPr>
        <p:spPr>
          <a:xfrm>
            <a:off x="8947073" y="2280228"/>
            <a:ext cx="1141366" cy="307777"/>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2B4370"/>
                </a:solidFill>
                <a:effectLst/>
                <a:uLnTx/>
                <a:uFillTx/>
                <a:latin typeface="Segoe UI Semilight"/>
                <a:ea typeface="+mn-ea"/>
                <a:cs typeface="+mn-cs"/>
              </a:rPr>
              <a:t>MongoDB</a:t>
            </a:r>
          </a:p>
        </p:txBody>
      </p:sp>
      <p:grpSp>
        <p:nvGrpSpPr>
          <p:cNvPr id="34" name="Group 33">
            <a:extLst>
              <a:ext uri="{FF2B5EF4-FFF2-40B4-BE49-F238E27FC236}">
                <a16:creationId xmlns:a16="http://schemas.microsoft.com/office/drawing/2014/main" id="{DE111E53-1780-40FA-B9DF-7D109566A517}"/>
              </a:ext>
            </a:extLst>
          </p:cNvPr>
          <p:cNvGrpSpPr/>
          <p:nvPr/>
        </p:nvGrpSpPr>
        <p:grpSpPr>
          <a:xfrm>
            <a:off x="2360496" y="2216600"/>
            <a:ext cx="1294027" cy="440630"/>
            <a:chOff x="1880903" y="2175418"/>
            <a:chExt cx="1294027" cy="440630"/>
          </a:xfrm>
        </p:grpSpPr>
        <p:sp>
          <p:nvSpPr>
            <p:cNvPr id="35" name="TextBox 34">
              <a:extLst>
                <a:ext uri="{FF2B5EF4-FFF2-40B4-BE49-F238E27FC236}">
                  <a16:creationId xmlns:a16="http://schemas.microsoft.com/office/drawing/2014/main" id="{F71B8544-F3D6-4F88-9E69-69B168520F6E}"/>
                </a:ext>
              </a:extLst>
            </p:cNvPr>
            <p:cNvSpPr txBox="1"/>
            <p:nvPr/>
          </p:nvSpPr>
          <p:spPr>
            <a:xfrm>
              <a:off x="2371761" y="2257234"/>
              <a:ext cx="803169" cy="276999"/>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B4370"/>
                  </a:solidFill>
                  <a:effectLst/>
                  <a:uLnTx/>
                  <a:uFillTx/>
                  <a:latin typeface="Segoe UI Semilight"/>
                  <a:ea typeface="+mn-ea"/>
                  <a:cs typeface="+mn-cs"/>
                </a:rPr>
                <a:t>Table API</a:t>
              </a:r>
            </a:p>
          </p:txBody>
        </p:sp>
        <p:grpSp>
          <p:nvGrpSpPr>
            <p:cNvPr id="36" name="Group 35">
              <a:extLst>
                <a:ext uri="{FF2B5EF4-FFF2-40B4-BE49-F238E27FC236}">
                  <a16:creationId xmlns:a16="http://schemas.microsoft.com/office/drawing/2014/main" id="{E483665A-9016-4B61-B6E4-F8056485D8E7}"/>
                </a:ext>
              </a:extLst>
            </p:cNvPr>
            <p:cNvGrpSpPr/>
            <p:nvPr/>
          </p:nvGrpSpPr>
          <p:grpSpPr>
            <a:xfrm>
              <a:off x="1880903" y="2175418"/>
              <a:ext cx="494130" cy="440630"/>
              <a:chOff x="8276702" y="3303923"/>
              <a:chExt cx="657427" cy="586247"/>
            </a:xfrm>
          </p:grpSpPr>
          <p:sp>
            <p:nvSpPr>
              <p:cNvPr id="37" name="Hexagon 36">
                <a:extLst>
                  <a:ext uri="{FF2B5EF4-FFF2-40B4-BE49-F238E27FC236}">
                    <a16:creationId xmlns:a16="http://schemas.microsoft.com/office/drawing/2014/main" id="{9B5006E6-C6D1-4614-B93E-A0E0B5474A81}"/>
                  </a:ext>
                </a:extLst>
              </p:cNvPr>
              <p:cNvSpPr/>
              <p:nvPr/>
            </p:nvSpPr>
            <p:spPr bwMode="auto">
              <a:xfrm>
                <a:off x="8276702" y="3303923"/>
                <a:ext cx="657427" cy="586247"/>
              </a:xfrm>
              <a:prstGeom prst="hexagon">
                <a:avLst/>
              </a:prstGeom>
              <a:noFill/>
              <a:ln>
                <a:solidFill>
                  <a:srgbClr val="2B4370"/>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38" name="Group 37">
                <a:extLst>
                  <a:ext uri="{FF2B5EF4-FFF2-40B4-BE49-F238E27FC236}">
                    <a16:creationId xmlns:a16="http://schemas.microsoft.com/office/drawing/2014/main" id="{87091EFD-802D-4F2C-A517-26340F27D794}"/>
                  </a:ext>
                </a:extLst>
              </p:cNvPr>
              <p:cNvGrpSpPr/>
              <p:nvPr/>
            </p:nvGrpSpPr>
            <p:grpSpPr>
              <a:xfrm>
                <a:off x="8435042" y="3437010"/>
                <a:ext cx="340743" cy="339628"/>
                <a:chOff x="9378226" y="3437014"/>
                <a:chExt cx="340743" cy="339628"/>
              </a:xfrm>
            </p:grpSpPr>
            <p:sp>
              <p:nvSpPr>
                <p:cNvPr id="39" name="Freeform: Shape 38">
                  <a:extLst>
                    <a:ext uri="{FF2B5EF4-FFF2-40B4-BE49-F238E27FC236}">
                      <a16:creationId xmlns:a16="http://schemas.microsoft.com/office/drawing/2014/main" id="{DFC72282-AE65-4142-B5CD-6FB9615151C7}"/>
                    </a:ext>
                  </a:extLst>
                </p:cNvPr>
                <p:cNvSpPr/>
                <p:nvPr/>
              </p:nvSpPr>
              <p:spPr bwMode="auto">
                <a:xfrm>
                  <a:off x="9378226" y="3437014"/>
                  <a:ext cx="340743" cy="339628"/>
                </a:xfrm>
                <a:custGeom>
                  <a:avLst/>
                  <a:gdLst>
                    <a:gd name="connsiteX0" fmla="*/ 0 w 340743"/>
                    <a:gd name="connsiteY0" fmla="*/ 0 h 339628"/>
                    <a:gd name="connsiteX1" fmla="*/ 22958 w 340743"/>
                    <a:gd name="connsiteY1" fmla="*/ 0 h 339628"/>
                    <a:gd name="connsiteX2" fmla="*/ 22958 w 340743"/>
                    <a:gd name="connsiteY2" fmla="*/ 316670 h 339628"/>
                    <a:gd name="connsiteX3" fmla="*/ 340743 w 340743"/>
                    <a:gd name="connsiteY3" fmla="*/ 316670 h 339628"/>
                    <a:gd name="connsiteX4" fmla="*/ 340743 w 340743"/>
                    <a:gd name="connsiteY4" fmla="*/ 339628 h 339628"/>
                    <a:gd name="connsiteX5" fmla="*/ 0 w 340743"/>
                    <a:gd name="connsiteY5" fmla="*/ 339628 h 339628"/>
                    <a:gd name="connsiteX6" fmla="*/ 0 w 340743"/>
                    <a:gd name="connsiteY6" fmla="*/ 0 h 339628"/>
                    <a:gd name="connsiteX0" fmla="*/ 0 w 340743"/>
                    <a:gd name="connsiteY0" fmla="*/ 0 h 339628"/>
                    <a:gd name="connsiteX1" fmla="*/ 22958 w 340743"/>
                    <a:gd name="connsiteY1" fmla="*/ 0 h 339628"/>
                    <a:gd name="connsiteX2" fmla="*/ 340743 w 340743"/>
                    <a:gd name="connsiteY2" fmla="*/ 316670 h 339628"/>
                    <a:gd name="connsiteX3" fmla="*/ 340743 w 340743"/>
                    <a:gd name="connsiteY3" fmla="*/ 339628 h 339628"/>
                    <a:gd name="connsiteX4" fmla="*/ 0 w 340743"/>
                    <a:gd name="connsiteY4" fmla="*/ 339628 h 339628"/>
                    <a:gd name="connsiteX5" fmla="*/ 0 w 340743"/>
                    <a:gd name="connsiteY5" fmla="*/ 0 h 339628"/>
                    <a:gd name="connsiteX0" fmla="*/ 22958 w 340743"/>
                    <a:gd name="connsiteY0" fmla="*/ 0 h 339628"/>
                    <a:gd name="connsiteX1" fmla="*/ 340743 w 340743"/>
                    <a:gd name="connsiteY1" fmla="*/ 316670 h 339628"/>
                    <a:gd name="connsiteX2" fmla="*/ 340743 w 340743"/>
                    <a:gd name="connsiteY2" fmla="*/ 339628 h 339628"/>
                    <a:gd name="connsiteX3" fmla="*/ 0 w 340743"/>
                    <a:gd name="connsiteY3" fmla="*/ 339628 h 339628"/>
                    <a:gd name="connsiteX4" fmla="*/ 0 w 340743"/>
                    <a:gd name="connsiteY4" fmla="*/ 0 h 339628"/>
                    <a:gd name="connsiteX5" fmla="*/ 114398 w 340743"/>
                    <a:gd name="connsiteY5" fmla="*/ 91440 h 339628"/>
                    <a:gd name="connsiteX0" fmla="*/ 340743 w 340743"/>
                    <a:gd name="connsiteY0" fmla="*/ 316670 h 339628"/>
                    <a:gd name="connsiteX1" fmla="*/ 340743 w 340743"/>
                    <a:gd name="connsiteY1" fmla="*/ 339628 h 339628"/>
                    <a:gd name="connsiteX2" fmla="*/ 0 w 340743"/>
                    <a:gd name="connsiteY2" fmla="*/ 339628 h 339628"/>
                    <a:gd name="connsiteX3" fmla="*/ 0 w 340743"/>
                    <a:gd name="connsiteY3" fmla="*/ 0 h 339628"/>
                    <a:gd name="connsiteX4" fmla="*/ 114398 w 340743"/>
                    <a:gd name="connsiteY4" fmla="*/ 91440 h 339628"/>
                    <a:gd name="connsiteX0" fmla="*/ 340743 w 340743"/>
                    <a:gd name="connsiteY0" fmla="*/ 316670 h 339628"/>
                    <a:gd name="connsiteX1" fmla="*/ 340743 w 340743"/>
                    <a:gd name="connsiteY1" fmla="*/ 339628 h 339628"/>
                    <a:gd name="connsiteX2" fmla="*/ 0 w 340743"/>
                    <a:gd name="connsiteY2" fmla="*/ 339628 h 339628"/>
                    <a:gd name="connsiteX3" fmla="*/ 0 w 340743"/>
                    <a:gd name="connsiteY3" fmla="*/ 0 h 339628"/>
                    <a:gd name="connsiteX0" fmla="*/ 340743 w 340743"/>
                    <a:gd name="connsiteY0" fmla="*/ 339628 h 339628"/>
                    <a:gd name="connsiteX1" fmla="*/ 0 w 340743"/>
                    <a:gd name="connsiteY1" fmla="*/ 339628 h 339628"/>
                    <a:gd name="connsiteX2" fmla="*/ 0 w 340743"/>
                    <a:gd name="connsiteY2" fmla="*/ 0 h 339628"/>
                  </a:gdLst>
                  <a:ahLst/>
                  <a:cxnLst>
                    <a:cxn ang="0">
                      <a:pos x="connsiteX0" y="connsiteY0"/>
                    </a:cxn>
                    <a:cxn ang="0">
                      <a:pos x="connsiteX1" y="connsiteY1"/>
                    </a:cxn>
                    <a:cxn ang="0">
                      <a:pos x="connsiteX2" y="connsiteY2"/>
                    </a:cxn>
                  </a:cxnLst>
                  <a:rect l="l" t="t" r="r" b="b"/>
                  <a:pathLst>
                    <a:path w="340743" h="339628">
                      <a:moveTo>
                        <a:pt x="340743" y="339628"/>
                      </a:moveTo>
                      <a:lnTo>
                        <a:pt x="0" y="339628"/>
                      </a:lnTo>
                      <a:lnTo>
                        <a:pt x="0" y="0"/>
                      </a:lnTo>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40" name="Freeform: Shape 39">
                  <a:extLst>
                    <a:ext uri="{FF2B5EF4-FFF2-40B4-BE49-F238E27FC236}">
                      <a16:creationId xmlns:a16="http://schemas.microsoft.com/office/drawing/2014/main" id="{E0B64FFB-0E64-4B8C-A55A-21CB15AB9354}"/>
                    </a:ext>
                  </a:extLst>
                </p:cNvPr>
                <p:cNvSpPr/>
                <p:nvPr/>
              </p:nvSpPr>
              <p:spPr bwMode="auto">
                <a:xfrm>
                  <a:off x="9426825" y="3453755"/>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41" name="Freeform: Shape 40">
                  <a:extLst>
                    <a:ext uri="{FF2B5EF4-FFF2-40B4-BE49-F238E27FC236}">
                      <a16:creationId xmlns:a16="http://schemas.microsoft.com/office/drawing/2014/main" id="{2CFEF9C4-BBB5-450B-B82E-CAD65DAE5A7B}"/>
                    </a:ext>
                  </a:extLst>
                </p:cNvPr>
                <p:cNvSpPr/>
                <p:nvPr/>
              </p:nvSpPr>
              <p:spPr bwMode="auto">
                <a:xfrm>
                  <a:off x="9531227" y="3453755"/>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42" name="Freeform: Shape 41">
                  <a:extLst>
                    <a:ext uri="{FF2B5EF4-FFF2-40B4-BE49-F238E27FC236}">
                      <a16:creationId xmlns:a16="http://schemas.microsoft.com/office/drawing/2014/main" id="{8B598B0D-0ACC-4A48-AF21-EA14B91B57E9}"/>
                    </a:ext>
                  </a:extLst>
                </p:cNvPr>
                <p:cNvSpPr/>
                <p:nvPr/>
              </p:nvSpPr>
              <p:spPr bwMode="auto">
                <a:xfrm>
                  <a:off x="9635629" y="3453755"/>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43" name="Freeform: Shape 42">
                  <a:extLst>
                    <a:ext uri="{FF2B5EF4-FFF2-40B4-BE49-F238E27FC236}">
                      <a16:creationId xmlns:a16="http://schemas.microsoft.com/office/drawing/2014/main" id="{8947BEE5-4B22-4E90-BFF2-10EAC138C48A}"/>
                    </a:ext>
                  </a:extLst>
                </p:cNvPr>
                <p:cNvSpPr/>
                <p:nvPr/>
              </p:nvSpPr>
              <p:spPr bwMode="auto">
                <a:xfrm>
                  <a:off x="9426825" y="3557977"/>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44" name="Freeform: Shape 43">
                  <a:extLst>
                    <a:ext uri="{FF2B5EF4-FFF2-40B4-BE49-F238E27FC236}">
                      <a16:creationId xmlns:a16="http://schemas.microsoft.com/office/drawing/2014/main" id="{3FDB9845-58B9-4E0D-86B3-D83E6450462B}"/>
                    </a:ext>
                  </a:extLst>
                </p:cNvPr>
                <p:cNvSpPr/>
                <p:nvPr/>
              </p:nvSpPr>
              <p:spPr bwMode="auto">
                <a:xfrm>
                  <a:off x="9531227" y="3557977"/>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45" name="Freeform: Shape 44">
                  <a:extLst>
                    <a:ext uri="{FF2B5EF4-FFF2-40B4-BE49-F238E27FC236}">
                      <a16:creationId xmlns:a16="http://schemas.microsoft.com/office/drawing/2014/main" id="{DF52B4C5-10F2-4A62-83B4-729F55BE58FE}"/>
                    </a:ext>
                  </a:extLst>
                </p:cNvPr>
                <p:cNvSpPr/>
                <p:nvPr/>
              </p:nvSpPr>
              <p:spPr bwMode="auto">
                <a:xfrm>
                  <a:off x="9635629" y="3557977"/>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46" name="Freeform: Shape 45">
                  <a:extLst>
                    <a:ext uri="{FF2B5EF4-FFF2-40B4-BE49-F238E27FC236}">
                      <a16:creationId xmlns:a16="http://schemas.microsoft.com/office/drawing/2014/main" id="{587019FB-0AEB-41F6-A3C2-323C2C8B9B19}"/>
                    </a:ext>
                  </a:extLst>
                </p:cNvPr>
                <p:cNvSpPr/>
                <p:nvPr/>
              </p:nvSpPr>
              <p:spPr bwMode="auto">
                <a:xfrm>
                  <a:off x="9426825" y="3662200"/>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47" name="Freeform: Shape 46">
                  <a:extLst>
                    <a:ext uri="{FF2B5EF4-FFF2-40B4-BE49-F238E27FC236}">
                      <a16:creationId xmlns:a16="http://schemas.microsoft.com/office/drawing/2014/main" id="{D2A7F2BA-BF7A-4DA2-85AD-176818F4F851}"/>
                    </a:ext>
                  </a:extLst>
                </p:cNvPr>
                <p:cNvSpPr/>
                <p:nvPr/>
              </p:nvSpPr>
              <p:spPr bwMode="auto">
                <a:xfrm>
                  <a:off x="9531227" y="3662200"/>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48" name="Freeform: Shape 47">
                  <a:extLst>
                    <a:ext uri="{FF2B5EF4-FFF2-40B4-BE49-F238E27FC236}">
                      <a16:creationId xmlns:a16="http://schemas.microsoft.com/office/drawing/2014/main" id="{81844696-A2B7-4F9B-84C1-1306E3D4FCED}"/>
                    </a:ext>
                  </a:extLst>
                </p:cNvPr>
                <p:cNvSpPr/>
                <p:nvPr/>
              </p:nvSpPr>
              <p:spPr bwMode="auto">
                <a:xfrm>
                  <a:off x="9635629" y="3662200"/>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grpSp>
      </p:grpSp>
      <p:pic>
        <p:nvPicPr>
          <p:cNvPr id="49" name="Picture 48">
            <a:extLst>
              <a:ext uri="{FF2B5EF4-FFF2-40B4-BE49-F238E27FC236}">
                <a16:creationId xmlns:a16="http://schemas.microsoft.com/office/drawing/2014/main" id="{83AB3EF5-82BD-4102-B757-44B92CEE6795}"/>
              </a:ext>
            </a:extLst>
          </p:cNvPr>
          <p:cNvPicPr>
            <a:picLocks noChangeAspect="1"/>
          </p:cNvPicPr>
          <p:nvPr/>
        </p:nvPicPr>
        <p:blipFill>
          <a:blip r:embed="rId3">
            <a:duotone>
              <a:prstClr val="black"/>
              <a:srgbClr val="2B4370">
                <a:tint val="45000"/>
                <a:satMod val="400000"/>
              </a:srgbClr>
            </a:duotone>
          </a:blip>
          <a:stretch>
            <a:fillRect/>
          </a:stretch>
        </p:blipFill>
        <p:spPr>
          <a:xfrm>
            <a:off x="4376736" y="1822822"/>
            <a:ext cx="631133" cy="418575"/>
          </a:xfrm>
          <a:prstGeom prst="rect">
            <a:avLst/>
          </a:prstGeom>
        </p:spPr>
      </p:pic>
      <p:pic>
        <p:nvPicPr>
          <p:cNvPr id="50" name="Picture 49">
            <a:extLst>
              <a:ext uri="{FF2B5EF4-FFF2-40B4-BE49-F238E27FC236}">
                <a16:creationId xmlns:a16="http://schemas.microsoft.com/office/drawing/2014/main" id="{CE493E51-573A-4E59-8A99-E61BF2874383}"/>
              </a:ext>
            </a:extLst>
          </p:cNvPr>
          <p:cNvPicPr>
            <a:picLocks noChangeAspect="1" noChangeArrowheads="1"/>
          </p:cNvPicPr>
          <p:nvPr/>
        </p:nvPicPr>
        <p:blipFill>
          <a:blip r:embed="rId4" cstate="screen">
            <a:duotone>
              <a:prstClr val="black"/>
              <a:srgbClr val="2B4370">
                <a:tint val="45000"/>
                <a:satMod val="400000"/>
              </a:srgbClr>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a:ext>
            </a:extLst>
          </a:blip>
          <a:stretch>
            <a:fillRect/>
          </a:stretch>
        </p:blipFill>
        <p:spPr bwMode="auto">
          <a:xfrm>
            <a:off x="10392937" y="2705470"/>
            <a:ext cx="1101486" cy="431956"/>
          </a:xfrm>
          <a:prstGeom prst="rect">
            <a:avLst/>
          </a:prstGeom>
          <a:extLst>
            <a:ext uri="{909E8E84-426E-40DD-AFC4-6F175D3DCCD1}">
              <a14:hiddenFill xmlns:a14="http://schemas.microsoft.com/office/drawing/2010/main">
                <a:solidFill>
                  <a:srgbClr val="FFFFFF"/>
                </a:solidFill>
              </a14:hiddenFill>
            </a:ext>
          </a:extLst>
        </p:spPr>
      </p:pic>
      <p:pic>
        <p:nvPicPr>
          <p:cNvPr id="51" name="Graphic 50">
            <a:extLst>
              <a:ext uri="{FF2B5EF4-FFF2-40B4-BE49-F238E27FC236}">
                <a16:creationId xmlns:a16="http://schemas.microsoft.com/office/drawing/2014/main" id="{5FF60499-DD62-4FCD-858C-F979F9FF852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17450" y="2730191"/>
            <a:ext cx="1120046" cy="396644"/>
          </a:xfrm>
          <a:prstGeom prst="rect">
            <a:avLst/>
          </a:prstGeom>
        </p:spPr>
      </p:pic>
      <p:sp>
        <p:nvSpPr>
          <p:cNvPr id="52" name="TextBox 51">
            <a:extLst>
              <a:ext uri="{FF2B5EF4-FFF2-40B4-BE49-F238E27FC236}">
                <a16:creationId xmlns:a16="http://schemas.microsoft.com/office/drawing/2014/main" id="{BDE286A9-C07A-4670-8DF3-425E6D047FF6}"/>
              </a:ext>
            </a:extLst>
          </p:cNvPr>
          <p:cNvSpPr txBox="1"/>
          <p:nvPr/>
        </p:nvSpPr>
        <p:spPr>
          <a:xfrm>
            <a:off x="5925012" y="1559487"/>
            <a:ext cx="803169" cy="738664"/>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Core (SQL) API</a:t>
            </a:r>
          </a:p>
        </p:txBody>
      </p:sp>
      <p:pic>
        <p:nvPicPr>
          <p:cNvPr id="53" name="Graphic 52">
            <a:extLst>
              <a:ext uri="{FF2B5EF4-FFF2-40B4-BE49-F238E27FC236}">
                <a16:creationId xmlns:a16="http://schemas.microsoft.com/office/drawing/2014/main" id="{4CAEC5CA-3B8F-4BF3-9CEE-25D3EE90A1C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530942" y="1766432"/>
            <a:ext cx="849161" cy="440630"/>
          </a:xfrm>
          <a:prstGeom prst="rect">
            <a:avLst/>
          </a:prstGeom>
        </p:spPr>
      </p:pic>
      <p:grpSp>
        <p:nvGrpSpPr>
          <p:cNvPr id="54" name="Group 53">
            <a:extLst>
              <a:ext uri="{FF2B5EF4-FFF2-40B4-BE49-F238E27FC236}">
                <a16:creationId xmlns:a16="http://schemas.microsoft.com/office/drawing/2014/main" id="{35BF3460-E2F9-4C78-86F7-AF7909DB678F}"/>
              </a:ext>
            </a:extLst>
          </p:cNvPr>
          <p:cNvGrpSpPr/>
          <p:nvPr/>
        </p:nvGrpSpPr>
        <p:grpSpPr>
          <a:xfrm>
            <a:off x="2847286" y="3015182"/>
            <a:ext cx="6914490" cy="974208"/>
            <a:chOff x="2847286" y="3085807"/>
            <a:chExt cx="6914490" cy="974208"/>
          </a:xfrm>
        </p:grpSpPr>
        <p:grpSp>
          <p:nvGrpSpPr>
            <p:cNvPr id="55" name="Group 54">
              <a:extLst>
                <a:ext uri="{FF2B5EF4-FFF2-40B4-BE49-F238E27FC236}">
                  <a16:creationId xmlns:a16="http://schemas.microsoft.com/office/drawing/2014/main" id="{C092C0B7-138A-4E27-9C8D-D6C9AA064999}"/>
                </a:ext>
              </a:extLst>
            </p:cNvPr>
            <p:cNvGrpSpPr/>
            <p:nvPr/>
          </p:nvGrpSpPr>
          <p:grpSpPr>
            <a:xfrm>
              <a:off x="7100228" y="3085807"/>
              <a:ext cx="819456" cy="736037"/>
              <a:chOff x="7002857" y="3085807"/>
              <a:chExt cx="819456" cy="736037"/>
            </a:xfrm>
          </p:grpSpPr>
          <p:grpSp>
            <p:nvGrpSpPr>
              <p:cNvPr id="87" name="Group 86">
                <a:extLst>
                  <a:ext uri="{FF2B5EF4-FFF2-40B4-BE49-F238E27FC236}">
                    <a16:creationId xmlns:a16="http://schemas.microsoft.com/office/drawing/2014/main" id="{10CCA38D-8BF2-4FC2-BA9E-F85C7CE1707A}"/>
                  </a:ext>
                </a:extLst>
              </p:cNvPr>
              <p:cNvGrpSpPr/>
              <p:nvPr/>
            </p:nvGrpSpPr>
            <p:grpSpPr>
              <a:xfrm>
                <a:off x="7092749" y="3085807"/>
                <a:ext cx="499208" cy="473323"/>
                <a:chOff x="7128988" y="4166153"/>
                <a:chExt cx="604908" cy="573541"/>
              </a:xfrm>
              <a:solidFill>
                <a:schemeClr val="tx2"/>
              </a:solidFill>
            </p:grpSpPr>
            <p:cxnSp>
              <p:nvCxnSpPr>
                <p:cNvPr id="89" name="Straight Connector 88">
                  <a:extLst>
                    <a:ext uri="{FF2B5EF4-FFF2-40B4-BE49-F238E27FC236}">
                      <a16:creationId xmlns:a16="http://schemas.microsoft.com/office/drawing/2014/main" id="{B5ED6DE7-A87B-46A8-AE60-19C8144D14EE}"/>
                    </a:ext>
                  </a:extLst>
                </p:cNvPr>
                <p:cNvCxnSpPr>
                  <a:cxnSpLocks/>
                </p:cNvCxnSpPr>
                <p:nvPr/>
              </p:nvCxnSpPr>
              <p:spPr>
                <a:xfrm>
                  <a:off x="7128988" y="4451736"/>
                  <a:ext cx="238107" cy="72556"/>
                </a:xfrm>
                <a:prstGeom prst="line">
                  <a:avLst/>
                </a:prstGeom>
                <a:grpFill/>
                <a:ln w="12700" cap="flat" cmpd="sng" algn="ctr">
                  <a:solidFill>
                    <a:schemeClr val="tx2"/>
                  </a:solidFill>
                  <a:prstDash val="sysDot"/>
                  <a:miter lim="800000"/>
                  <a:headEnd type="none"/>
                  <a:tailEnd type="none"/>
                </a:ln>
                <a:effectLst/>
              </p:spPr>
            </p:cxnSp>
            <p:cxnSp>
              <p:nvCxnSpPr>
                <p:cNvPr id="90" name="Straight Connector 89">
                  <a:extLst>
                    <a:ext uri="{FF2B5EF4-FFF2-40B4-BE49-F238E27FC236}">
                      <a16:creationId xmlns:a16="http://schemas.microsoft.com/office/drawing/2014/main" id="{3088291F-8B41-4363-A8F8-2B9D4EC1FD5E}"/>
                    </a:ext>
                  </a:extLst>
                </p:cNvPr>
                <p:cNvCxnSpPr>
                  <a:cxnSpLocks/>
                </p:cNvCxnSpPr>
                <p:nvPr/>
              </p:nvCxnSpPr>
              <p:spPr>
                <a:xfrm flipV="1">
                  <a:off x="7128988" y="4379180"/>
                  <a:ext cx="233873" cy="72556"/>
                </a:xfrm>
                <a:prstGeom prst="line">
                  <a:avLst/>
                </a:prstGeom>
                <a:grpFill/>
                <a:ln w="12700" cap="flat" cmpd="sng" algn="ctr">
                  <a:solidFill>
                    <a:schemeClr val="tx2"/>
                  </a:solidFill>
                  <a:prstDash val="sysDot"/>
                  <a:miter lim="800000"/>
                  <a:headEnd type="none"/>
                  <a:tailEnd type="none"/>
                </a:ln>
                <a:effectLst/>
              </p:spPr>
            </p:cxnSp>
            <p:sp>
              <p:nvSpPr>
                <p:cNvPr id="91" name="Oval 90">
                  <a:extLst>
                    <a:ext uri="{FF2B5EF4-FFF2-40B4-BE49-F238E27FC236}">
                      <a16:creationId xmlns:a16="http://schemas.microsoft.com/office/drawing/2014/main" id="{CC47566F-58C8-4865-B8CB-48FBA3FFCD78}"/>
                    </a:ext>
                  </a:extLst>
                </p:cNvPr>
                <p:cNvSpPr/>
                <p:nvPr/>
              </p:nvSpPr>
              <p:spPr bwMode="auto">
                <a:xfrm>
                  <a:off x="7128988" y="4383154"/>
                  <a:ext cx="137163" cy="137163"/>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cxnSp>
              <p:nvCxnSpPr>
                <p:cNvPr id="92" name="Straight Connector 91">
                  <a:extLst>
                    <a:ext uri="{FF2B5EF4-FFF2-40B4-BE49-F238E27FC236}">
                      <a16:creationId xmlns:a16="http://schemas.microsoft.com/office/drawing/2014/main" id="{A627B738-7CE3-4669-896F-F10476ABFCDB}"/>
                    </a:ext>
                  </a:extLst>
                </p:cNvPr>
                <p:cNvCxnSpPr>
                  <a:cxnSpLocks/>
                </p:cNvCxnSpPr>
                <p:nvPr/>
              </p:nvCxnSpPr>
              <p:spPr>
                <a:xfrm>
                  <a:off x="7367095" y="4524292"/>
                  <a:ext cx="241432" cy="108368"/>
                </a:xfrm>
                <a:prstGeom prst="line">
                  <a:avLst/>
                </a:prstGeom>
                <a:grpFill/>
                <a:ln w="12700" cap="flat" cmpd="sng" algn="ctr">
                  <a:solidFill>
                    <a:schemeClr val="tx2"/>
                  </a:solidFill>
                  <a:prstDash val="sysDot"/>
                  <a:miter lim="800000"/>
                  <a:headEnd type="none"/>
                  <a:tailEnd type="none"/>
                </a:ln>
                <a:effectLst/>
              </p:spPr>
            </p:cxnSp>
            <p:cxnSp>
              <p:nvCxnSpPr>
                <p:cNvPr id="93" name="Straight Connector 92">
                  <a:extLst>
                    <a:ext uri="{FF2B5EF4-FFF2-40B4-BE49-F238E27FC236}">
                      <a16:creationId xmlns:a16="http://schemas.microsoft.com/office/drawing/2014/main" id="{163B9150-162E-436B-B8EE-7E7A41CBFB4A}"/>
                    </a:ext>
                  </a:extLst>
                </p:cNvPr>
                <p:cNvCxnSpPr>
                  <a:cxnSpLocks/>
                </p:cNvCxnSpPr>
                <p:nvPr/>
              </p:nvCxnSpPr>
              <p:spPr>
                <a:xfrm>
                  <a:off x="7367095" y="4524292"/>
                  <a:ext cx="229638" cy="1361"/>
                </a:xfrm>
                <a:prstGeom prst="line">
                  <a:avLst/>
                </a:prstGeom>
                <a:grpFill/>
                <a:ln w="12700" cap="flat" cmpd="sng" algn="ctr">
                  <a:solidFill>
                    <a:schemeClr val="tx2"/>
                  </a:solidFill>
                  <a:prstDash val="sysDot"/>
                  <a:miter lim="800000"/>
                  <a:headEnd type="none"/>
                  <a:tailEnd type="none"/>
                </a:ln>
                <a:effectLst/>
              </p:spPr>
            </p:cxnSp>
            <p:sp>
              <p:nvSpPr>
                <p:cNvPr id="94" name="Oval 93">
                  <a:extLst>
                    <a:ext uri="{FF2B5EF4-FFF2-40B4-BE49-F238E27FC236}">
                      <a16:creationId xmlns:a16="http://schemas.microsoft.com/office/drawing/2014/main" id="{D6422EFB-ECBE-4A53-A976-F534F27285CF}"/>
                    </a:ext>
                  </a:extLst>
                </p:cNvPr>
                <p:cNvSpPr/>
                <p:nvPr/>
              </p:nvSpPr>
              <p:spPr bwMode="auto">
                <a:xfrm rot="20946206">
                  <a:off x="7596733" y="4602531"/>
                  <a:ext cx="137163" cy="137163"/>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sp>
              <p:nvSpPr>
                <p:cNvPr id="95" name="Oval 94">
                  <a:extLst>
                    <a:ext uri="{FF2B5EF4-FFF2-40B4-BE49-F238E27FC236}">
                      <a16:creationId xmlns:a16="http://schemas.microsoft.com/office/drawing/2014/main" id="{64C58EA8-1FB2-4BAB-85F2-6A2570F411EA}"/>
                    </a:ext>
                  </a:extLst>
                </p:cNvPr>
                <p:cNvSpPr/>
                <p:nvPr/>
              </p:nvSpPr>
              <p:spPr bwMode="auto">
                <a:xfrm>
                  <a:off x="7596733" y="4457071"/>
                  <a:ext cx="137163" cy="137163"/>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cxnSp>
              <p:nvCxnSpPr>
                <p:cNvPr id="96" name="Straight Connector 95">
                  <a:extLst>
                    <a:ext uri="{FF2B5EF4-FFF2-40B4-BE49-F238E27FC236}">
                      <a16:creationId xmlns:a16="http://schemas.microsoft.com/office/drawing/2014/main" id="{81EDE481-E301-4369-B94E-A821F35B71B9}"/>
                    </a:ext>
                  </a:extLst>
                </p:cNvPr>
                <p:cNvCxnSpPr>
                  <a:cxnSpLocks/>
                </p:cNvCxnSpPr>
                <p:nvPr/>
              </p:nvCxnSpPr>
              <p:spPr>
                <a:xfrm>
                  <a:off x="7362861" y="4379181"/>
                  <a:ext cx="233872" cy="1013"/>
                </a:xfrm>
                <a:prstGeom prst="line">
                  <a:avLst/>
                </a:prstGeom>
                <a:grpFill/>
                <a:ln w="12700" cap="flat" cmpd="sng" algn="ctr">
                  <a:solidFill>
                    <a:schemeClr val="tx2"/>
                  </a:solidFill>
                  <a:prstDash val="sysDot"/>
                  <a:miter lim="800000"/>
                  <a:headEnd type="none"/>
                  <a:tailEnd type="none"/>
                </a:ln>
                <a:effectLst/>
              </p:spPr>
            </p:cxnSp>
            <p:sp>
              <p:nvSpPr>
                <p:cNvPr id="97" name="Oval 96">
                  <a:extLst>
                    <a:ext uri="{FF2B5EF4-FFF2-40B4-BE49-F238E27FC236}">
                      <a16:creationId xmlns:a16="http://schemas.microsoft.com/office/drawing/2014/main" id="{8C29A206-A2AB-4BC3-A8F9-63204388D7BF}"/>
                    </a:ext>
                  </a:extLst>
                </p:cNvPr>
                <p:cNvSpPr/>
                <p:nvPr/>
              </p:nvSpPr>
              <p:spPr bwMode="auto">
                <a:xfrm>
                  <a:off x="7367095" y="4455710"/>
                  <a:ext cx="137163" cy="137163"/>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cxnSp>
              <p:nvCxnSpPr>
                <p:cNvPr id="98" name="Straight Connector 97">
                  <a:extLst>
                    <a:ext uri="{FF2B5EF4-FFF2-40B4-BE49-F238E27FC236}">
                      <a16:creationId xmlns:a16="http://schemas.microsoft.com/office/drawing/2014/main" id="{B5CF793E-8108-4B16-9E02-914843AF1C5F}"/>
                    </a:ext>
                  </a:extLst>
                </p:cNvPr>
                <p:cNvCxnSpPr>
                  <a:cxnSpLocks/>
                </p:cNvCxnSpPr>
                <p:nvPr/>
              </p:nvCxnSpPr>
              <p:spPr>
                <a:xfrm flipV="1">
                  <a:off x="7362861" y="4277619"/>
                  <a:ext cx="248934" cy="101562"/>
                </a:xfrm>
                <a:prstGeom prst="line">
                  <a:avLst/>
                </a:prstGeom>
                <a:grpFill/>
                <a:ln w="12700" cap="flat" cmpd="sng" algn="ctr">
                  <a:solidFill>
                    <a:schemeClr val="tx2"/>
                  </a:solidFill>
                  <a:prstDash val="sysDot"/>
                  <a:miter lim="800000"/>
                  <a:headEnd type="none"/>
                  <a:tailEnd type="none"/>
                </a:ln>
                <a:effectLst/>
              </p:spPr>
            </p:cxnSp>
            <p:sp>
              <p:nvSpPr>
                <p:cNvPr id="99" name="Oval 98">
                  <a:extLst>
                    <a:ext uri="{FF2B5EF4-FFF2-40B4-BE49-F238E27FC236}">
                      <a16:creationId xmlns:a16="http://schemas.microsoft.com/office/drawing/2014/main" id="{134BD18D-BF3F-4745-93E7-2C36B74D6CC5}"/>
                    </a:ext>
                  </a:extLst>
                </p:cNvPr>
                <p:cNvSpPr/>
                <p:nvPr/>
              </p:nvSpPr>
              <p:spPr bwMode="auto">
                <a:xfrm>
                  <a:off x="7362861" y="4310599"/>
                  <a:ext cx="137163" cy="137163"/>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sp>
              <p:nvSpPr>
                <p:cNvPr id="100" name="Oval 99">
                  <a:extLst>
                    <a:ext uri="{FF2B5EF4-FFF2-40B4-BE49-F238E27FC236}">
                      <a16:creationId xmlns:a16="http://schemas.microsoft.com/office/drawing/2014/main" id="{403CE28C-D5BE-4A38-A436-8537E1CE444B}"/>
                    </a:ext>
                  </a:extLst>
                </p:cNvPr>
                <p:cNvSpPr/>
                <p:nvPr/>
              </p:nvSpPr>
              <p:spPr bwMode="auto">
                <a:xfrm>
                  <a:off x="7596733" y="4311612"/>
                  <a:ext cx="137163" cy="137163"/>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sp>
              <p:nvSpPr>
                <p:cNvPr id="101" name="Oval 100">
                  <a:extLst>
                    <a:ext uri="{FF2B5EF4-FFF2-40B4-BE49-F238E27FC236}">
                      <a16:creationId xmlns:a16="http://schemas.microsoft.com/office/drawing/2014/main" id="{12D7B485-DBA4-4B5A-A9EE-6AA0915F1348}"/>
                    </a:ext>
                  </a:extLst>
                </p:cNvPr>
                <p:cNvSpPr/>
                <p:nvPr/>
              </p:nvSpPr>
              <p:spPr bwMode="auto">
                <a:xfrm rot="377738">
                  <a:off x="7596733" y="4166153"/>
                  <a:ext cx="137163" cy="137163"/>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grpSp>
          <p:sp>
            <p:nvSpPr>
              <p:cNvPr id="88" name="TextBox 87">
                <a:extLst>
                  <a:ext uri="{FF2B5EF4-FFF2-40B4-BE49-F238E27FC236}">
                    <a16:creationId xmlns:a16="http://schemas.microsoft.com/office/drawing/2014/main" id="{ECDB609E-DD39-4BCB-BC24-BC6487CBEDF2}"/>
                  </a:ext>
                </a:extLst>
              </p:cNvPr>
              <p:cNvSpPr txBox="1"/>
              <p:nvPr/>
            </p:nvSpPr>
            <p:spPr>
              <a:xfrm>
                <a:off x="7002857" y="3567928"/>
                <a:ext cx="819456" cy="253916"/>
              </a:xfrm>
              <a:prstGeom prst="rect">
                <a:avLst/>
              </a:prstGeom>
              <a:noFill/>
            </p:spPr>
            <p:txBody>
              <a:bodyPr wrap="none" lIns="9144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Document</a:t>
                </a:r>
              </a:p>
            </p:txBody>
          </p:sp>
        </p:grpSp>
        <p:grpSp>
          <p:nvGrpSpPr>
            <p:cNvPr id="56" name="Group 55">
              <a:extLst>
                <a:ext uri="{FF2B5EF4-FFF2-40B4-BE49-F238E27FC236}">
                  <a16:creationId xmlns:a16="http://schemas.microsoft.com/office/drawing/2014/main" id="{77F45C50-67B7-4ECE-B821-CA3651DB92ED}"/>
                </a:ext>
              </a:extLst>
            </p:cNvPr>
            <p:cNvGrpSpPr/>
            <p:nvPr/>
          </p:nvGrpSpPr>
          <p:grpSpPr>
            <a:xfrm>
              <a:off x="4823075" y="3293168"/>
              <a:ext cx="1088760" cy="532323"/>
              <a:chOff x="4983242" y="3293168"/>
              <a:chExt cx="1088760" cy="532323"/>
            </a:xfrm>
          </p:grpSpPr>
          <p:sp>
            <p:nvSpPr>
              <p:cNvPr id="80" name="TextBox 79">
                <a:extLst>
                  <a:ext uri="{FF2B5EF4-FFF2-40B4-BE49-F238E27FC236}">
                    <a16:creationId xmlns:a16="http://schemas.microsoft.com/office/drawing/2014/main" id="{526E8B3F-64D2-4CF4-94FB-D51B334D989D}"/>
                  </a:ext>
                </a:extLst>
              </p:cNvPr>
              <p:cNvSpPr txBox="1"/>
              <p:nvPr/>
            </p:nvSpPr>
            <p:spPr>
              <a:xfrm>
                <a:off x="4983242" y="3571575"/>
                <a:ext cx="1088760" cy="253916"/>
              </a:xfrm>
              <a:prstGeom prst="rect">
                <a:avLst/>
              </a:prstGeom>
              <a:noFill/>
            </p:spPr>
            <p:txBody>
              <a:bodyPr wrap="none" lIns="9144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Column-family</a:t>
                </a:r>
              </a:p>
            </p:txBody>
          </p:sp>
          <p:grpSp>
            <p:nvGrpSpPr>
              <p:cNvPr id="81" name="Group 80">
                <a:extLst>
                  <a:ext uri="{FF2B5EF4-FFF2-40B4-BE49-F238E27FC236}">
                    <a16:creationId xmlns:a16="http://schemas.microsoft.com/office/drawing/2014/main" id="{A24B4F28-EBE0-4ACD-B1DB-0E9D5AB0275A}"/>
                  </a:ext>
                </a:extLst>
              </p:cNvPr>
              <p:cNvGrpSpPr/>
              <p:nvPr/>
            </p:nvGrpSpPr>
            <p:grpSpPr>
              <a:xfrm>
                <a:off x="5106308" y="3293168"/>
                <a:ext cx="726921" cy="124646"/>
                <a:chOff x="4444077" y="3159364"/>
                <a:chExt cx="726921" cy="124646"/>
              </a:xfrm>
            </p:grpSpPr>
            <p:cxnSp>
              <p:nvCxnSpPr>
                <p:cNvPr id="82" name="Straight Connector 81">
                  <a:extLst>
                    <a:ext uri="{FF2B5EF4-FFF2-40B4-BE49-F238E27FC236}">
                      <a16:creationId xmlns:a16="http://schemas.microsoft.com/office/drawing/2014/main" id="{7035416C-35AD-4C5C-976A-CA1D75A2E420}"/>
                    </a:ext>
                  </a:extLst>
                </p:cNvPr>
                <p:cNvCxnSpPr>
                  <a:cxnSpLocks/>
                </p:cNvCxnSpPr>
                <p:nvPr/>
              </p:nvCxnSpPr>
              <p:spPr>
                <a:xfrm>
                  <a:off x="4567537" y="3221687"/>
                  <a:ext cx="185331" cy="0"/>
                </a:xfrm>
                <a:prstGeom prst="line">
                  <a:avLst/>
                </a:prstGeom>
                <a:noFill/>
                <a:ln w="12700" cap="flat" cmpd="sng" algn="ctr">
                  <a:solidFill>
                    <a:schemeClr val="tx2"/>
                  </a:solidFill>
                  <a:prstDash val="sysDot"/>
                  <a:miter lim="800000"/>
                  <a:headEnd type="none"/>
                  <a:tailEnd type="none"/>
                </a:ln>
                <a:effectLst/>
              </p:spPr>
            </p:cxnSp>
            <p:sp>
              <p:nvSpPr>
                <p:cNvPr id="83" name="Oval 82">
                  <a:extLst>
                    <a:ext uri="{FF2B5EF4-FFF2-40B4-BE49-F238E27FC236}">
                      <a16:creationId xmlns:a16="http://schemas.microsoft.com/office/drawing/2014/main" id="{80AB4961-F1FC-4132-A075-A43DD96465FE}"/>
                    </a:ext>
                  </a:extLst>
                </p:cNvPr>
                <p:cNvSpPr/>
                <p:nvPr/>
              </p:nvSpPr>
              <p:spPr bwMode="auto">
                <a:xfrm>
                  <a:off x="4444077" y="3159364"/>
                  <a:ext cx="123457" cy="12464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4" name="Oval 83">
                  <a:extLst>
                    <a:ext uri="{FF2B5EF4-FFF2-40B4-BE49-F238E27FC236}">
                      <a16:creationId xmlns:a16="http://schemas.microsoft.com/office/drawing/2014/main" id="{8C04342C-5644-413A-B36E-3D8547B7AFC2}"/>
                    </a:ext>
                  </a:extLst>
                </p:cNvPr>
                <p:cNvSpPr/>
                <p:nvPr/>
              </p:nvSpPr>
              <p:spPr bwMode="auto">
                <a:xfrm>
                  <a:off x="4752871" y="3165016"/>
                  <a:ext cx="112260" cy="113342"/>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5" name="Oval 84">
                  <a:extLst>
                    <a:ext uri="{FF2B5EF4-FFF2-40B4-BE49-F238E27FC236}">
                      <a16:creationId xmlns:a16="http://schemas.microsoft.com/office/drawing/2014/main" id="{4E626573-713F-4D2B-870A-E587A714A157}"/>
                    </a:ext>
                  </a:extLst>
                </p:cNvPr>
                <p:cNvSpPr/>
                <p:nvPr/>
              </p:nvSpPr>
              <p:spPr bwMode="auto">
                <a:xfrm>
                  <a:off x="4905809" y="3165016"/>
                  <a:ext cx="112260" cy="113342"/>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6" name="Oval 85">
                  <a:extLst>
                    <a:ext uri="{FF2B5EF4-FFF2-40B4-BE49-F238E27FC236}">
                      <a16:creationId xmlns:a16="http://schemas.microsoft.com/office/drawing/2014/main" id="{2F8C2FE9-125E-4067-9538-6A46EF5D0D4C}"/>
                    </a:ext>
                  </a:extLst>
                </p:cNvPr>
                <p:cNvSpPr/>
                <p:nvPr/>
              </p:nvSpPr>
              <p:spPr bwMode="auto">
                <a:xfrm>
                  <a:off x="5058738" y="3165016"/>
                  <a:ext cx="112260" cy="113342"/>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grpSp>
        <p:grpSp>
          <p:nvGrpSpPr>
            <p:cNvPr id="57" name="Group 56">
              <a:extLst>
                <a:ext uri="{FF2B5EF4-FFF2-40B4-BE49-F238E27FC236}">
                  <a16:creationId xmlns:a16="http://schemas.microsoft.com/office/drawing/2014/main" id="{10450154-ACEA-487B-9586-3015124DA1DF}"/>
                </a:ext>
              </a:extLst>
            </p:cNvPr>
            <p:cNvGrpSpPr/>
            <p:nvPr/>
          </p:nvGrpSpPr>
          <p:grpSpPr>
            <a:xfrm>
              <a:off x="2847286" y="3285344"/>
              <a:ext cx="787396" cy="774671"/>
              <a:chOff x="3250313" y="3055226"/>
              <a:chExt cx="787396" cy="774671"/>
            </a:xfrm>
          </p:grpSpPr>
          <p:grpSp>
            <p:nvGrpSpPr>
              <p:cNvPr id="69" name="Group 68">
                <a:extLst>
                  <a:ext uri="{FF2B5EF4-FFF2-40B4-BE49-F238E27FC236}">
                    <a16:creationId xmlns:a16="http://schemas.microsoft.com/office/drawing/2014/main" id="{14981D23-E80A-4D15-9805-E6501D2A314B}"/>
                  </a:ext>
                </a:extLst>
              </p:cNvPr>
              <p:cNvGrpSpPr/>
              <p:nvPr/>
            </p:nvGrpSpPr>
            <p:grpSpPr>
              <a:xfrm>
                <a:off x="3319100" y="3055226"/>
                <a:ext cx="643737" cy="429517"/>
                <a:chOff x="2573581" y="3248112"/>
                <a:chExt cx="643737" cy="429517"/>
              </a:xfrm>
            </p:grpSpPr>
            <p:cxnSp>
              <p:nvCxnSpPr>
                <p:cNvPr id="71" name="Straight Connector 70">
                  <a:extLst>
                    <a:ext uri="{FF2B5EF4-FFF2-40B4-BE49-F238E27FC236}">
                      <a16:creationId xmlns:a16="http://schemas.microsoft.com/office/drawing/2014/main" id="{26E8AFAC-AD5D-40B7-8CA0-514CBDF6A315}"/>
                    </a:ext>
                  </a:extLst>
                </p:cNvPr>
                <p:cNvCxnSpPr>
                  <a:cxnSpLocks/>
                </p:cNvCxnSpPr>
                <p:nvPr/>
              </p:nvCxnSpPr>
              <p:spPr>
                <a:xfrm>
                  <a:off x="2688446" y="3306383"/>
                  <a:ext cx="424425" cy="0"/>
                </a:xfrm>
                <a:prstGeom prst="line">
                  <a:avLst/>
                </a:prstGeom>
                <a:noFill/>
                <a:ln w="12700" cap="flat" cmpd="sng" algn="ctr">
                  <a:solidFill>
                    <a:schemeClr val="tx2"/>
                  </a:solidFill>
                  <a:prstDash val="sysDot"/>
                  <a:miter lim="800000"/>
                  <a:headEnd type="none"/>
                  <a:tailEnd type="none"/>
                </a:ln>
                <a:effectLst/>
              </p:spPr>
            </p:cxnSp>
            <p:sp>
              <p:nvSpPr>
                <p:cNvPr id="72" name="Oval 71">
                  <a:extLst>
                    <a:ext uri="{FF2B5EF4-FFF2-40B4-BE49-F238E27FC236}">
                      <a16:creationId xmlns:a16="http://schemas.microsoft.com/office/drawing/2014/main" id="{E0B66B17-26DA-4987-995B-AF61DF83D5FA}"/>
                    </a:ext>
                  </a:extLst>
                </p:cNvPr>
                <p:cNvSpPr/>
                <p:nvPr/>
              </p:nvSpPr>
              <p:spPr bwMode="auto">
                <a:xfrm>
                  <a:off x="2573581" y="3248112"/>
                  <a:ext cx="114865" cy="116544"/>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73" name="Oval 72">
                  <a:extLst>
                    <a:ext uri="{FF2B5EF4-FFF2-40B4-BE49-F238E27FC236}">
                      <a16:creationId xmlns:a16="http://schemas.microsoft.com/office/drawing/2014/main" id="{C089781F-039B-44A5-8F65-84551EFBFBD5}"/>
                    </a:ext>
                  </a:extLst>
                </p:cNvPr>
                <p:cNvSpPr/>
                <p:nvPr/>
              </p:nvSpPr>
              <p:spPr bwMode="auto">
                <a:xfrm>
                  <a:off x="3112870" y="3253396"/>
                  <a:ext cx="104448" cy="105974"/>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74" name="Straight Connector 73">
                  <a:extLst>
                    <a:ext uri="{FF2B5EF4-FFF2-40B4-BE49-F238E27FC236}">
                      <a16:creationId xmlns:a16="http://schemas.microsoft.com/office/drawing/2014/main" id="{97D2EF51-C10D-40AC-B27C-C649345117ED}"/>
                    </a:ext>
                  </a:extLst>
                </p:cNvPr>
                <p:cNvCxnSpPr>
                  <a:cxnSpLocks/>
                </p:cNvCxnSpPr>
                <p:nvPr/>
              </p:nvCxnSpPr>
              <p:spPr>
                <a:xfrm>
                  <a:off x="2688446" y="3460548"/>
                  <a:ext cx="424425" cy="0"/>
                </a:xfrm>
                <a:prstGeom prst="line">
                  <a:avLst/>
                </a:prstGeom>
                <a:noFill/>
                <a:ln w="12700" cap="flat" cmpd="sng" algn="ctr">
                  <a:solidFill>
                    <a:schemeClr val="tx2"/>
                  </a:solidFill>
                  <a:prstDash val="sysDot"/>
                  <a:miter lim="800000"/>
                  <a:headEnd type="none"/>
                  <a:tailEnd type="none"/>
                </a:ln>
                <a:effectLst/>
              </p:spPr>
            </p:cxnSp>
            <p:sp>
              <p:nvSpPr>
                <p:cNvPr id="75" name="Oval 74">
                  <a:extLst>
                    <a:ext uri="{FF2B5EF4-FFF2-40B4-BE49-F238E27FC236}">
                      <a16:creationId xmlns:a16="http://schemas.microsoft.com/office/drawing/2014/main" id="{506CD754-4847-4FF8-B8ED-603D74F75DE9}"/>
                    </a:ext>
                  </a:extLst>
                </p:cNvPr>
                <p:cNvSpPr/>
                <p:nvPr/>
              </p:nvSpPr>
              <p:spPr bwMode="auto">
                <a:xfrm>
                  <a:off x="2573581" y="3402277"/>
                  <a:ext cx="114865" cy="116544"/>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76" name="Oval 75">
                  <a:extLst>
                    <a:ext uri="{FF2B5EF4-FFF2-40B4-BE49-F238E27FC236}">
                      <a16:creationId xmlns:a16="http://schemas.microsoft.com/office/drawing/2014/main" id="{40AE44AE-A8B2-4CA8-A84E-3D59C45C5AA6}"/>
                    </a:ext>
                  </a:extLst>
                </p:cNvPr>
                <p:cNvSpPr/>
                <p:nvPr/>
              </p:nvSpPr>
              <p:spPr bwMode="auto">
                <a:xfrm>
                  <a:off x="3112870" y="3407561"/>
                  <a:ext cx="104448" cy="105974"/>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77" name="Straight Connector 76">
                  <a:extLst>
                    <a:ext uri="{FF2B5EF4-FFF2-40B4-BE49-F238E27FC236}">
                      <a16:creationId xmlns:a16="http://schemas.microsoft.com/office/drawing/2014/main" id="{151FE50E-1974-4ACC-80A5-517E57B816EE}"/>
                    </a:ext>
                  </a:extLst>
                </p:cNvPr>
                <p:cNvCxnSpPr>
                  <a:cxnSpLocks/>
                </p:cNvCxnSpPr>
                <p:nvPr/>
              </p:nvCxnSpPr>
              <p:spPr>
                <a:xfrm>
                  <a:off x="2688446" y="3619357"/>
                  <a:ext cx="424425" cy="0"/>
                </a:xfrm>
                <a:prstGeom prst="line">
                  <a:avLst/>
                </a:prstGeom>
                <a:noFill/>
                <a:ln w="12700" cap="flat" cmpd="sng" algn="ctr">
                  <a:solidFill>
                    <a:schemeClr val="tx2"/>
                  </a:solidFill>
                  <a:prstDash val="sysDot"/>
                  <a:miter lim="800000"/>
                  <a:headEnd type="none"/>
                  <a:tailEnd type="none"/>
                </a:ln>
                <a:effectLst/>
              </p:spPr>
            </p:cxnSp>
            <p:sp>
              <p:nvSpPr>
                <p:cNvPr id="78" name="Oval 77">
                  <a:extLst>
                    <a:ext uri="{FF2B5EF4-FFF2-40B4-BE49-F238E27FC236}">
                      <a16:creationId xmlns:a16="http://schemas.microsoft.com/office/drawing/2014/main" id="{5D81AED4-6A34-4566-8B94-1B0F794E6A88}"/>
                    </a:ext>
                  </a:extLst>
                </p:cNvPr>
                <p:cNvSpPr/>
                <p:nvPr/>
              </p:nvSpPr>
              <p:spPr bwMode="auto">
                <a:xfrm>
                  <a:off x="2573581" y="3561085"/>
                  <a:ext cx="114865" cy="116544"/>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79" name="Oval 78">
                  <a:extLst>
                    <a:ext uri="{FF2B5EF4-FFF2-40B4-BE49-F238E27FC236}">
                      <a16:creationId xmlns:a16="http://schemas.microsoft.com/office/drawing/2014/main" id="{E615D030-0A87-4615-B9D2-64E23C8A0E67}"/>
                    </a:ext>
                  </a:extLst>
                </p:cNvPr>
                <p:cNvSpPr/>
                <p:nvPr/>
              </p:nvSpPr>
              <p:spPr bwMode="auto">
                <a:xfrm>
                  <a:off x="3112870" y="3566370"/>
                  <a:ext cx="104448" cy="105974"/>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sp>
            <p:nvSpPr>
              <p:cNvPr id="70" name="TextBox 69">
                <a:extLst>
                  <a:ext uri="{FF2B5EF4-FFF2-40B4-BE49-F238E27FC236}">
                    <a16:creationId xmlns:a16="http://schemas.microsoft.com/office/drawing/2014/main" id="{5ADAC71D-41F3-47C2-876C-E8FB727FE8DF}"/>
                  </a:ext>
                </a:extLst>
              </p:cNvPr>
              <p:cNvSpPr txBox="1"/>
              <p:nvPr/>
            </p:nvSpPr>
            <p:spPr>
              <a:xfrm>
                <a:off x="3250313" y="3575981"/>
                <a:ext cx="787396" cy="253916"/>
              </a:xfrm>
              <a:prstGeom prst="rect">
                <a:avLst/>
              </a:prstGeom>
              <a:noFill/>
            </p:spPr>
            <p:txBody>
              <a:bodyPr wrap="none" lIns="9144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Key-value</a:t>
                </a:r>
              </a:p>
            </p:txBody>
          </p:sp>
        </p:grpSp>
        <p:grpSp>
          <p:nvGrpSpPr>
            <p:cNvPr id="58" name="Group 57">
              <a:extLst>
                <a:ext uri="{FF2B5EF4-FFF2-40B4-BE49-F238E27FC236}">
                  <a16:creationId xmlns:a16="http://schemas.microsoft.com/office/drawing/2014/main" id="{F813FC4A-8A6A-494C-9DCA-C99E51F36DFB}"/>
                </a:ext>
              </a:extLst>
            </p:cNvPr>
            <p:cNvGrpSpPr/>
            <p:nvPr/>
          </p:nvGrpSpPr>
          <p:grpSpPr>
            <a:xfrm>
              <a:off x="9108078" y="3386915"/>
              <a:ext cx="653698" cy="653234"/>
              <a:chOff x="8667216" y="3156797"/>
              <a:chExt cx="653698" cy="653234"/>
            </a:xfrm>
          </p:grpSpPr>
          <p:grpSp>
            <p:nvGrpSpPr>
              <p:cNvPr id="59" name="Group 58">
                <a:extLst>
                  <a:ext uri="{FF2B5EF4-FFF2-40B4-BE49-F238E27FC236}">
                    <a16:creationId xmlns:a16="http://schemas.microsoft.com/office/drawing/2014/main" id="{60C5EF9E-68DC-4E2D-8C8C-8E247DF14857}"/>
                  </a:ext>
                </a:extLst>
              </p:cNvPr>
              <p:cNvGrpSpPr/>
              <p:nvPr/>
            </p:nvGrpSpPr>
            <p:grpSpPr>
              <a:xfrm>
                <a:off x="8667216" y="3156797"/>
                <a:ext cx="586303" cy="377163"/>
                <a:chOff x="7117181" y="5146654"/>
                <a:chExt cx="663064" cy="426544"/>
              </a:xfrm>
              <a:solidFill>
                <a:schemeClr val="tx2"/>
              </a:solidFill>
            </p:grpSpPr>
            <p:sp>
              <p:nvSpPr>
                <p:cNvPr id="61" name="Oval 60">
                  <a:extLst>
                    <a:ext uri="{FF2B5EF4-FFF2-40B4-BE49-F238E27FC236}">
                      <a16:creationId xmlns:a16="http://schemas.microsoft.com/office/drawing/2014/main" id="{E6067745-B83C-46A9-83A0-78395D4AE3DF}"/>
                    </a:ext>
                  </a:extLst>
                </p:cNvPr>
                <p:cNvSpPr/>
                <p:nvPr/>
              </p:nvSpPr>
              <p:spPr bwMode="auto">
                <a:xfrm rot="715722">
                  <a:off x="7117181" y="5146654"/>
                  <a:ext cx="124646" cy="12464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2" name="Oval 61">
                  <a:extLst>
                    <a:ext uri="{FF2B5EF4-FFF2-40B4-BE49-F238E27FC236}">
                      <a16:creationId xmlns:a16="http://schemas.microsoft.com/office/drawing/2014/main" id="{A9F40667-9099-4B9E-B4C7-7E298650E960}"/>
                    </a:ext>
                  </a:extLst>
                </p:cNvPr>
                <p:cNvSpPr/>
                <p:nvPr/>
              </p:nvSpPr>
              <p:spPr bwMode="auto">
                <a:xfrm>
                  <a:off x="7476127" y="5224668"/>
                  <a:ext cx="124646" cy="12464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3" name="Oval 62">
                  <a:extLst>
                    <a:ext uri="{FF2B5EF4-FFF2-40B4-BE49-F238E27FC236}">
                      <a16:creationId xmlns:a16="http://schemas.microsoft.com/office/drawing/2014/main" id="{18825513-8D97-489A-B874-5BB034A428D8}"/>
                    </a:ext>
                  </a:extLst>
                </p:cNvPr>
                <p:cNvSpPr/>
                <p:nvPr/>
              </p:nvSpPr>
              <p:spPr bwMode="auto">
                <a:xfrm>
                  <a:off x="7296654" y="5448552"/>
                  <a:ext cx="124646" cy="12464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4" name="Oval 63">
                  <a:extLst>
                    <a:ext uri="{FF2B5EF4-FFF2-40B4-BE49-F238E27FC236}">
                      <a16:creationId xmlns:a16="http://schemas.microsoft.com/office/drawing/2014/main" id="{3AF57C49-B8F1-42A1-9E6F-F71723676D7F}"/>
                    </a:ext>
                  </a:extLst>
                </p:cNvPr>
                <p:cNvSpPr/>
                <p:nvPr/>
              </p:nvSpPr>
              <p:spPr bwMode="auto">
                <a:xfrm>
                  <a:off x="7655599" y="5448552"/>
                  <a:ext cx="124646" cy="12464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65" name="Straight Connector 64">
                  <a:extLst>
                    <a:ext uri="{FF2B5EF4-FFF2-40B4-BE49-F238E27FC236}">
                      <a16:creationId xmlns:a16="http://schemas.microsoft.com/office/drawing/2014/main" id="{4F7D262D-5FCF-4DB3-8DFF-08E06D562DFA}"/>
                    </a:ext>
                  </a:extLst>
                </p:cNvPr>
                <p:cNvCxnSpPr>
                  <a:cxnSpLocks/>
                </p:cNvCxnSpPr>
                <p:nvPr/>
              </p:nvCxnSpPr>
              <p:spPr>
                <a:xfrm>
                  <a:off x="7240481" y="5221859"/>
                  <a:ext cx="235646" cy="65132"/>
                </a:xfrm>
                <a:prstGeom prst="line">
                  <a:avLst/>
                </a:prstGeom>
                <a:grpFill/>
                <a:ln w="12700" cap="flat" cmpd="sng" algn="ctr">
                  <a:solidFill>
                    <a:schemeClr val="tx2"/>
                  </a:solidFill>
                  <a:prstDash val="sysDot"/>
                  <a:miter lim="800000"/>
                  <a:headEnd type="none"/>
                  <a:tailEnd type="none"/>
                </a:ln>
                <a:effectLst/>
              </p:spPr>
            </p:cxnSp>
            <p:cxnSp>
              <p:nvCxnSpPr>
                <p:cNvPr id="66" name="Straight Connector 65">
                  <a:extLst>
                    <a:ext uri="{FF2B5EF4-FFF2-40B4-BE49-F238E27FC236}">
                      <a16:creationId xmlns:a16="http://schemas.microsoft.com/office/drawing/2014/main" id="{770C2237-FBD9-4056-A757-EECB9BCF6999}"/>
                    </a:ext>
                  </a:extLst>
                </p:cNvPr>
                <p:cNvCxnSpPr>
                  <a:cxnSpLocks/>
                </p:cNvCxnSpPr>
                <p:nvPr/>
              </p:nvCxnSpPr>
              <p:spPr>
                <a:xfrm>
                  <a:off x="7421300" y="5510875"/>
                  <a:ext cx="234299" cy="0"/>
                </a:xfrm>
                <a:prstGeom prst="line">
                  <a:avLst/>
                </a:prstGeom>
                <a:grpFill/>
                <a:ln w="12700" cap="flat" cmpd="sng" algn="ctr">
                  <a:solidFill>
                    <a:schemeClr val="tx2"/>
                  </a:solidFill>
                  <a:prstDash val="sysDot"/>
                  <a:miter lim="800000"/>
                  <a:headEnd type="none"/>
                  <a:tailEnd type="none"/>
                </a:ln>
                <a:effectLst/>
              </p:spPr>
            </p:cxnSp>
            <p:cxnSp>
              <p:nvCxnSpPr>
                <p:cNvPr id="67" name="Straight Connector 66">
                  <a:extLst>
                    <a:ext uri="{FF2B5EF4-FFF2-40B4-BE49-F238E27FC236}">
                      <a16:creationId xmlns:a16="http://schemas.microsoft.com/office/drawing/2014/main" id="{11F4F0BC-AA65-49FF-B807-C816056D1115}"/>
                    </a:ext>
                  </a:extLst>
                </p:cNvPr>
                <p:cNvCxnSpPr>
                  <a:cxnSpLocks/>
                </p:cNvCxnSpPr>
                <p:nvPr/>
              </p:nvCxnSpPr>
              <p:spPr>
                <a:xfrm>
                  <a:off x="7582519" y="5331060"/>
                  <a:ext cx="91334" cy="135746"/>
                </a:xfrm>
                <a:prstGeom prst="line">
                  <a:avLst/>
                </a:prstGeom>
                <a:grpFill/>
                <a:ln w="12700" cap="flat" cmpd="sng" algn="ctr">
                  <a:solidFill>
                    <a:schemeClr val="tx2"/>
                  </a:solidFill>
                  <a:prstDash val="sysDot"/>
                  <a:miter lim="800000"/>
                  <a:headEnd type="none"/>
                  <a:tailEnd type="none"/>
                </a:ln>
                <a:effectLst/>
              </p:spPr>
            </p:cxnSp>
            <p:cxnSp>
              <p:nvCxnSpPr>
                <p:cNvPr id="68" name="Straight Connector 67">
                  <a:extLst>
                    <a:ext uri="{FF2B5EF4-FFF2-40B4-BE49-F238E27FC236}">
                      <a16:creationId xmlns:a16="http://schemas.microsoft.com/office/drawing/2014/main" id="{B40A2080-7AFE-4CC5-A9A9-CE6A6B9C32DC}"/>
                    </a:ext>
                  </a:extLst>
                </p:cNvPr>
                <p:cNvCxnSpPr>
                  <a:cxnSpLocks/>
                </p:cNvCxnSpPr>
                <p:nvPr/>
              </p:nvCxnSpPr>
              <p:spPr>
                <a:xfrm flipV="1">
                  <a:off x="7403046" y="5331060"/>
                  <a:ext cx="91335" cy="135746"/>
                </a:xfrm>
                <a:prstGeom prst="line">
                  <a:avLst/>
                </a:prstGeom>
                <a:grpFill/>
                <a:ln w="12700" cap="flat" cmpd="sng" algn="ctr">
                  <a:solidFill>
                    <a:schemeClr val="tx2"/>
                  </a:solidFill>
                  <a:prstDash val="sysDot"/>
                  <a:miter lim="800000"/>
                  <a:headEnd type="none"/>
                  <a:tailEnd type="none"/>
                </a:ln>
                <a:effectLst/>
              </p:spPr>
            </p:cxnSp>
          </p:grpSp>
          <p:sp>
            <p:nvSpPr>
              <p:cNvPr id="60" name="TextBox 59">
                <a:extLst>
                  <a:ext uri="{FF2B5EF4-FFF2-40B4-BE49-F238E27FC236}">
                    <a16:creationId xmlns:a16="http://schemas.microsoft.com/office/drawing/2014/main" id="{3AF680AF-043D-4A69-9A74-0C4A2209BA01}"/>
                  </a:ext>
                </a:extLst>
              </p:cNvPr>
              <p:cNvSpPr txBox="1"/>
              <p:nvPr/>
            </p:nvSpPr>
            <p:spPr>
              <a:xfrm>
                <a:off x="8761144" y="3556115"/>
                <a:ext cx="559770" cy="253916"/>
              </a:xfrm>
              <a:prstGeom prst="rect">
                <a:avLst/>
              </a:prstGeom>
              <a:noFill/>
            </p:spPr>
            <p:txBody>
              <a:bodyPr wrap="none" lIns="9144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Graph</a:t>
                </a:r>
              </a:p>
            </p:txBody>
          </p:sp>
        </p:grpSp>
      </p:grpSp>
      <p:sp>
        <p:nvSpPr>
          <p:cNvPr id="102" name="Freeform: Shape 99">
            <a:extLst>
              <a:ext uri="{FF2B5EF4-FFF2-40B4-BE49-F238E27FC236}">
                <a16:creationId xmlns:a16="http://schemas.microsoft.com/office/drawing/2014/main" id="{C17DCCA9-692C-4140-AE14-E068F631B6A9}"/>
              </a:ext>
            </a:extLst>
          </p:cNvPr>
          <p:cNvSpPr/>
          <p:nvPr/>
        </p:nvSpPr>
        <p:spPr>
          <a:xfrm>
            <a:off x="0" y="2593251"/>
            <a:ext cx="12189302" cy="1869739"/>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779875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2"/>
                                        </p:tgtEl>
                                        <p:attrNameLst>
                                          <p:attrName>style.visibility</p:attrName>
                                        </p:attrNameLst>
                                      </p:cBhvr>
                                      <p:to>
                                        <p:strVal val="visible"/>
                                      </p:to>
                                    </p:set>
                                    <p:animEffect transition="in" filter="fade">
                                      <p:cBhvr>
                                        <p:cTn id="7" dur="500"/>
                                        <p:tgtEl>
                                          <p:spTgt spid="10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1"/>
                                        </p:tgtEl>
                                        <p:attrNameLst>
                                          <p:attrName>style.visibility</p:attrName>
                                        </p:attrNameLst>
                                      </p:cBhvr>
                                      <p:to>
                                        <p:strVal val="visible"/>
                                      </p:to>
                                    </p:set>
                                    <p:animEffect transition="in" filter="fade">
                                      <p:cBhvr>
                                        <p:cTn id="11" dur="500"/>
                                        <p:tgtEl>
                                          <p:spTgt spid="51"/>
                                        </p:tgtEl>
                                      </p:cBhvr>
                                    </p:animEffect>
                                  </p:childTnLst>
                                </p:cTn>
                              </p:par>
                              <p:par>
                                <p:cTn id="12" presetID="10" presetClass="entr" presetSubtype="0" fill="hold" nodeType="withEffect">
                                  <p:stCondLst>
                                    <p:cond delay="0"/>
                                  </p:stCondLst>
                                  <p:childTnLst>
                                    <p:set>
                                      <p:cBhvr>
                                        <p:cTn id="13" dur="1" fill="hold">
                                          <p:stCondLst>
                                            <p:cond delay="0"/>
                                          </p:stCondLst>
                                        </p:cTn>
                                        <p:tgtEl>
                                          <p:spTgt spid="34"/>
                                        </p:tgtEl>
                                        <p:attrNameLst>
                                          <p:attrName>style.visibility</p:attrName>
                                        </p:attrNameLst>
                                      </p:cBhvr>
                                      <p:to>
                                        <p:strVal val="visible"/>
                                      </p:to>
                                    </p:set>
                                    <p:animEffect transition="in" filter="fade">
                                      <p:cBhvr>
                                        <p:cTn id="14" dur="500"/>
                                        <p:tgtEl>
                                          <p:spTgt spid="34"/>
                                        </p:tgtEl>
                                      </p:cBhvr>
                                    </p:animEffect>
                                  </p:childTnLst>
                                </p:cTn>
                              </p:par>
                              <p:par>
                                <p:cTn id="15" presetID="10" presetClass="entr" presetSubtype="0" fill="hold" nodeType="withEffect">
                                  <p:stCondLst>
                                    <p:cond delay="0"/>
                                  </p:stCondLst>
                                  <p:childTnLst>
                                    <p:set>
                                      <p:cBhvr>
                                        <p:cTn id="16" dur="1" fill="hold">
                                          <p:stCondLst>
                                            <p:cond delay="0"/>
                                          </p:stCondLst>
                                        </p:cTn>
                                        <p:tgtEl>
                                          <p:spTgt spid="49"/>
                                        </p:tgtEl>
                                        <p:attrNameLst>
                                          <p:attrName>style.visibility</p:attrName>
                                        </p:attrNameLst>
                                      </p:cBhvr>
                                      <p:to>
                                        <p:strVal val="visible"/>
                                      </p:to>
                                    </p:set>
                                    <p:animEffect transition="in" filter="fade">
                                      <p:cBhvr>
                                        <p:cTn id="17" dur="500"/>
                                        <p:tgtEl>
                                          <p:spTgt spid="49"/>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52"/>
                                        </p:tgtEl>
                                        <p:attrNameLst>
                                          <p:attrName>style.visibility</p:attrName>
                                        </p:attrNameLst>
                                      </p:cBhvr>
                                      <p:to>
                                        <p:strVal val="visible"/>
                                      </p:to>
                                    </p:set>
                                    <p:animEffect transition="in" filter="fade">
                                      <p:cBhvr>
                                        <p:cTn id="20" dur="500"/>
                                        <p:tgtEl>
                                          <p:spTgt spid="52"/>
                                        </p:tgtEl>
                                      </p:cBhvr>
                                    </p:animEffect>
                                  </p:childTnLst>
                                </p:cTn>
                              </p:par>
                              <p:par>
                                <p:cTn id="21" presetID="10" presetClass="entr" presetSubtype="0" fill="hold" nodeType="withEffect">
                                  <p:stCondLst>
                                    <p:cond delay="0"/>
                                  </p:stCondLst>
                                  <p:childTnLst>
                                    <p:set>
                                      <p:cBhvr>
                                        <p:cTn id="22" dur="1" fill="hold">
                                          <p:stCondLst>
                                            <p:cond delay="0"/>
                                          </p:stCondLst>
                                        </p:cTn>
                                        <p:tgtEl>
                                          <p:spTgt spid="53"/>
                                        </p:tgtEl>
                                        <p:attrNameLst>
                                          <p:attrName>style.visibility</p:attrName>
                                        </p:attrNameLst>
                                      </p:cBhvr>
                                      <p:to>
                                        <p:strVal val="visible"/>
                                      </p:to>
                                    </p:set>
                                    <p:animEffect transition="in" filter="fade">
                                      <p:cBhvr>
                                        <p:cTn id="23" dur="500"/>
                                        <p:tgtEl>
                                          <p:spTgt spid="53"/>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3"/>
                                        </p:tgtEl>
                                        <p:attrNameLst>
                                          <p:attrName>style.visibility</p:attrName>
                                        </p:attrNameLst>
                                      </p:cBhvr>
                                      <p:to>
                                        <p:strVal val="visible"/>
                                      </p:to>
                                    </p:set>
                                    <p:animEffect transition="in" filter="fade">
                                      <p:cBhvr>
                                        <p:cTn id="26" dur="500"/>
                                        <p:tgtEl>
                                          <p:spTgt spid="33"/>
                                        </p:tgtEl>
                                      </p:cBhvr>
                                    </p:animEffect>
                                  </p:childTnLst>
                                </p:cTn>
                              </p:par>
                              <p:par>
                                <p:cTn id="27" presetID="10" presetClass="entr" presetSubtype="0" fill="hold" nodeType="withEffect">
                                  <p:stCondLst>
                                    <p:cond delay="0"/>
                                  </p:stCondLst>
                                  <p:childTnLst>
                                    <p:set>
                                      <p:cBhvr>
                                        <p:cTn id="28" dur="1" fill="hold">
                                          <p:stCondLst>
                                            <p:cond delay="0"/>
                                          </p:stCondLst>
                                        </p:cTn>
                                        <p:tgtEl>
                                          <p:spTgt spid="50"/>
                                        </p:tgtEl>
                                        <p:attrNameLst>
                                          <p:attrName>style.visibility</p:attrName>
                                        </p:attrNameLst>
                                      </p:cBhvr>
                                      <p:to>
                                        <p:strVal val="visible"/>
                                      </p:to>
                                    </p:set>
                                    <p:animEffect transition="in" filter="fade">
                                      <p:cBhvr>
                                        <p:cTn id="29"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52" grpId="0"/>
      <p:bldP spid="102"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25C0DE-5806-4884-8D04-75DA179374A5}"/>
              </a:ext>
            </a:extLst>
          </p:cNvPr>
          <p:cNvSpPr>
            <a:spLocks noGrp="1"/>
          </p:cNvSpPr>
          <p:nvPr>
            <p:ph type="ctrTitle"/>
          </p:nvPr>
        </p:nvSpPr>
        <p:spPr/>
        <p:txBody>
          <a:bodyPr/>
          <a:lstStyle/>
          <a:p>
            <a:r>
              <a:rPr lang="en-US" dirty="0"/>
              <a:t>Change Feed</a:t>
            </a:r>
          </a:p>
        </p:txBody>
      </p:sp>
      <p:sp>
        <p:nvSpPr>
          <p:cNvPr id="3" name="Subtitle 2">
            <a:extLst>
              <a:ext uri="{FF2B5EF4-FFF2-40B4-BE49-F238E27FC236}">
                <a16:creationId xmlns:a16="http://schemas.microsoft.com/office/drawing/2014/main" id="{4AF19ABF-5843-4EC9-BC5D-C2A3C4101B7E}"/>
              </a:ext>
            </a:extLst>
          </p:cNvPr>
          <p:cNvSpPr>
            <a:spLocks noGrp="1"/>
          </p:cNvSpPr>
          <p:nvPr>
            <p:ph type="subTitle" idx="1"/>
          </p:nvPr>
        </p:nvSpPr>
        <p:spPr/>
        <p:txBody>
          <a:bodyPr/>
          <a:lstStyle/>
          <a:p>
            <a:r>
              <a:rPr lang="en-US" dirty="0"/>
              <a:t>Ch-</a:t>
            </a:r>
            <a:r>
              <a:rPr lang="en-US" dirty="0" err="1"/>
              <a:t>ch</a:t>
            </a:r>
            <a:r>
              <a:rPr lang="en-US" dirty="0"/>
              <a:t>-</a:t>
            </a:r>
            <a:r>
              <a:rPr lang="en-US" dirty="0" err="1"/>
              <a:t>ch</a:t>
            </a:r>
            <a:r>
              <a:rPr lang="en-US" dirty="0"/>
              <a:t>-changes: Tracing Changes in Azure Cosmos DB</a:t>
            </a:r>
          </a:p>
        </p:txBody>
      </p:sp>
    </p:spTree>
    <p:extLst>
      <p:ext uri="{BB962C8B-B14F-4D97-AF65-F5344CB8AC3E}">
        <p14:creationId xmlns:p14="http://schemas.microsoft.com/office/powerpoint/2010/main" val="19263971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C88223-AC1B-43FE-B3A4-25E8EA71DDCA}"/>
              </a:ext>
            </a:extLst>
          </p:cNvPr>
          <p:cNvSpPr>
            <a:spLocks noGrp="1"/>
          </p:cNvSpPr>
          <p:nvPr>
            <p:ph type="title"/>
          </p:nvPr>
        </p:nvSpPr>
        <p:spPr/>
        <p:txBody>
          <a:bodyPr/>
          <a:lstStyle/>
          <a:p>
            <a:r>
              <a:rPr lang="en-US" dirty="0"/>
              <a:t>Overview</a:t>
            </a:r>
          </a:p>
        </p:txBody>
      </p:sp>
      <p:pic>
        <p:nvPicPr>
          <p:cNvPr id="6" name="Content Placeholder 5">
            <a:extLst>
              <a:ext uri="{FF2B5EF4-FFF2-40B4-BE49-F238E27FC236}">
                <a16:creationId xmlns:a16="http://schemas.microsoft.com/office/drawing/2014/main" id="{72B91107-CC19-419F-8F8D-A48C867BA08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09094" y="1512890"/>
            <a:ext cx="11173811" cy="3272589"/>
          </a:xfrm>
        </p:spPr>
      </p:pic>
      <p:sp>
        <p:nvSpPr>
          <p:cNvPr id="4" name="Text Placeholder 3">
            <a:extLst>
              <a:ext uri="{FF2B5EF4-FFF2-40B4-BE49-F238E27FC236}">
                <a16:creationId xmlns:a16="http://schemas.microsoft.com/office/drawing/2014/main" id="{BCC2A093-4F8F-43D5-AA31-3C2CBBEC8380}"/>
              </a:ext>
            </a:extLst>
          </p:cNvPr>
          <p:cNvSpPr>
            <a:spLocks noGrp="1"/>
          </p:cNvSpPr>
          <p:nvPr>
            <p:ph type="body" sz="quarter" idx="10"/>
          </p:nvPr>
        </p:nvSpPr>
        <p:spPr/>
        <p:txBody>
          <a:bodyPr>
            <a:normAutofit lnSpcReduction="10000"/>
          </a:bodyPr>
          <a:lstStyle/>
          <a:p>
            <a:r>
              <a:rPr lang="en-US" dirty="0"/>
              <a:t>Change Feed</a:t>
            </a:r>
          </a:p>
        </p:txBody>
      </p:sp>
    </p:spTree>
    <p:extLst>
      <p:ext uri="{BB962C8B-B14F-4D97-AF65-F5344CB8AC3E}">
        <p14:creationId xmlns:p14="http://schemas.microsoft.com/office/powerpoint/2010/main" val="31657345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C88223-AC1B-43FE-B3A4-25E8EA71DDCA}"/>
              </a:ext>
            </a:extLst>
          </p:cNvPr>
          <p:cNvSpPr>
            <a:spLocks noGrp="1"/>
          </p:cNvSpPr>
          <p:nvPr>
            <p:ph type="title"/>
          </p:nvPr>
        </p:nvSpPr>
        <p:spPr/>
        <p:txBody>
          <a:bodyPr/>
          <a:lstStyle/>
          <a:p>
            <a:r>
              <a:rPr lang="en-US" dirty="0"/>
              <a:t>Overview</a:t>
            </a:r>
          </a:p>
        </p:txBody>
      </p:sp>
      <p:pic>
        <p:nvPicPr>
          <p:cNvPr id="6" name="Content Placeholder 5">
            <a:extLst>
              <a:ext uri="{FF2B5EF4-FFF2-40B4-BE49-F238E27FC236}">
                <a16:creationId xmlns:a16="http://schemas.microsoft.com/office/drawing/2014/main" id="{72B91107-CC19-419F-8F8D-A48C867BA08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09094" y="1512890"/>
            <a:ext cx="11173811" cy="3272589"/>
          </a:xfrm>
        </p:spPr>
      </p:pic>
      <p:sp>
        <p:nvSpPr>
          <p:cNvPr id="4" name="Text Placeholder 3">
            <a:extLst>
              <a:ext uri="{FF2B5EF4-FFF2-40B4-BE49-F238E27FC236}">
                <a16:creationId xmlns:a16="http://schemas.microsoft.com/office/drawing/2014/main" id="{BCC2A093-4F8F-43D5-AA31-3C2CBBEC8380}"/>
              </a:ext>
            </a:extLst>
          </p:cNvPr>
          <p:cNvSpPr>
            <a:spLocks noGrp="1"/>
          </p:cNvSpPr>
          <p:nvPr>
            <p:ph type="body" sz="quarter" idx="10"/>
          </p:nvPr>
        </p:nvSpPr>
        <p:spPr/>
        <p:txBody>
          <a:bodyPr>
            <a:normAutofit lnSpcReduction="10000"/>
          </a:bodyPr>
          <a:lstStyle/>
          <a:p>
            <a:r>
              <a:rPr lang="en-US" dirty="0"/>
              <a:t>Change Feed</a:t>
            </a:r>
          </a:p>
        </p:txBody>
      </p:sp>
      <p:pic>
        <p:nvPicPr>
          <p:cNvPr id="5" name="Picture 4">
            <a:extLst>
              <a:ext uri="{FF2B5EF4-FFF2-40B4-BE49-F238E27FC236}">
                <a16:creationId xmlns:a16="http://schemas.microsoft.com/office/drawing/2014/main" id="{7A980F90-1862-48B2-B4F1-4E531ABE2EE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87879" y="2273216"/>
            <a:ext cx="538163" cy="1416796"/>
          </a:xfrm>
          <a:prstGeom prst="rect">
            <a:avLst/>
          </a:prstGeom>
        </p:spPr>
      </p:pic>
      <p:pic>
        <p:nvPicPr>
          <p:cNvPr id="3" name="Picture 2">
            <a:extLst>
              <a:ext uri="{FF2B5EF4-FFF2-40B4-BE49-F238E27FC236}">
                <a16:creationId xmlns:a16="http://schemas.microsoft.com/office/drawing/2014/main" id="{A744E9A2-6550-45A8-AF9D-7478C125B07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22448" y="1113774"/>
            <a:ext cx="1957142" cy="5152475"/>
          </a:xfrm>
          <a:prstGeom prst="rect">
            <a:avLst/>
          </a:prstGeom>
        </p:spPr>
      </p:pic>
    </p:spTree>
    <p:extLst>
      <p:ext uri="{BB962C8B-B14F-4D97-AF65-F5344CB8AC3E}">
        <p14:creationId xmlns:p14="http://schemas.microsoft.com/office/powerpoint/2010/main" val="3231962897"/>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xit" presetSubtype="0" fill="hold" nodeType="withEffect">
                                  <p:stCondLst>
                                    <p:cond delay="0"/>
                                  </p:stCondLst>
                                  <p:childTnLst>
                                    <p:animEffect transition="out" filter="dissolve">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par>
                                <p:cTn id="8" presetID="1"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childTnLst>
                                </p:cTn>
                              </p:par>
                              <p:par>
                                <p:cTn id="10" presetID="42" presetClass="path" presetSubtype="0" accel="50000" decel="50000" fill="hold" nodeType="withEffect">
                                  <p:stCondLst>
                                    <p:cond delay="0"/>
                                  </p:stCondLst>
                                  <p:childTnLst>
                                    <p:animMotion origin="layout" path="M 3.33333E-6 -2.22222E-6 L 0.53724 0.10324 " pathEditMode="relative" rAng="0" ptsTypes="AA">
                                      <p:cBhvr>
                                        <p:cTn id="11" dur="1000" fill="hold"/>
                                        <p:tgtEl>
                                          <p:spTgt spid="5"/>
                                        </p:tgtEl>
                                        <p:attrNameLst>
                                          <p:attrName>ppt_x</p:attrName>
                                          <p:attrName>ppt_y</p:attrName>
                                        </p:attrNameLst>
                                      </p:cBhvr>
                                      <p:rCtr x="26862" y="5162"/>
                                    </p:animMotion>
                                  </p:childTnLst>
                                </p:cTn>
                              </p:par>
                              <p:par>
                                <p:cTn id="12" presetID="9" presetClass="entr" presetSubtype="0" fill="hold" nodeType="withEffect">
                                  <p:stCondLst>
                                    <p:cond delay="500"/>
                                  </p:stCondLst>
                                  <p:childTnLst>
                                    <p:set>
                                      <p:cBhvr>
                                        <p:cTn id="13" dur="1" fill="hold">
                                          <p:stCondLst>
                                            <p:cond delay="0"/>
                                          </p:stCondLst>
                                        </p:cTn>
                                        <p:tgtEl>
                                          <p:spTgt spid="3"/>
                                        </p:tgtEl>
                                        <p:attrNameLst>
                                          <p:attrName>style.visibility</p:attrName>
                                        </p:attrNameLst>
                                      </p:cBhvr>
                                      <p:to>
                                        <p:strVal val="visible"/>
                                      </p:to>
                                    </p:set>
                                    <p:animEffect transition="in" filter="dissolve">
                                      <p:cBhvr>
                                        <p:cTn id="14" dur="500"/>
                                        <p:tgtEl>
                                          <p:spTgt spid="3"/>
                                        </p:tgtEl>
                                      </p:cBhvr>
                                    </p:animEffect>
                                  </p:childTnLst>
                                </p:cTn>
                              </p:par>
                              <p:par>
                                <p:cTn id="15" presetID="1" presetClass="exit" presetSubtype="0" fill="hold" nodeType="withEffect">
                                  <p:stCondLst>
                                    <p:cond delay="1000"/>
                                  </p:stCondLst>
                                  <p:childTnLst>
                                    <p:set>
                                      <p:cBhvr>
                                        <p:cTn id="16"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C88223-AC1B-43FE-B3A4-25E8EA71DDCA}"/>
              </a:ext>
            </a:extLst>
          </p:cNvPr>
          <p:cNvSpPr>
            <a:spLocks noGrp="1"/>
          </p:cNvSpPr>
          <p:nvPr>
            <p:ph type="title"/>
          </p:nvPr>
        </p:nvSpPr>
        <p:spPr/>
        <p:txBody>
          <a:bodyPr/>
          <a:lstStyle/>
          <a:p>
            <a:r>
              <a:rPr lang="en-US" dirty="0"/>
              <a:t>Overview</a:t>
            </a:r>
          </a:p>
        </p:txBody>
      </p:sp>
      <p:sp>
        <p:nvSpPr>
          <p:cNvPr id="4" name="Text Placeholder 3">
            <a:extLst>
              <a:ext uri="{FF2B5EF4-FFF2-40B4-BE49-F238E27FC236}">
                <a16:creationId xmlns:a16="http://schemas.microsoft.com/office/drawing/2014/main" id="{BCC2A093-4F8F-43D5-AA31-3C2CBBEC8380}"/>
              </a:ext>
            </a:extLst>
          </p:cNvPr>
          <p:cNvSpPr>
            <a:spLocks noGrp="1"/>
          </p:cNvSpPr>
          <p:nvPr>
            <p:ph type="body" sz="quarter" idx="10"/>
          </p:nvPr>
        </p:nvSpPr>
        <p:spPr/>
        <p:txBody>
          <a:bodyPr>
            <a:normAutofit lnSpcReduction="10000"/>
          </a:bodyPr>
          <a:lstStyle/>
          <a:p>
            <a:r>
              <a:rPr lang="en-US" dirty="0"/>
              <a:t>Change Feed</a:t>
            </a:r>
          </a:p>
        </p:txBody>
      </p:sp>
      <p:sp>
        <p:nvSpPr>
          <p:cNvPr id="8" name="TextBox 7">
            <a:extLst>
              <a:ext uri="{FF2B5EF4-FFF2-40B4-BE49-F238E27FC236}">
                <a16:creationId xmlns:a16="http://schemas.microsoft.com/office/drawing/2014/main" id="{316A6199-E661-4648-85DD-4FBBA5DDAB41}"/>
              </a:ext>
            </a:extLst>
          </p:cNvPr>
          <p:cNvSpPr txBox="1"/>
          <p:nvPr/>
        </p:nvSpPr>
        <p:spPr>
          <a:xfrm>
            <a:off x="1112410" y="2812848"/>
            <a:ext cx="6915781" cy="1754326"/>
          </a:xfrm>
          <a:prstGeom prst="rect">
            <a:avLst/>
          </a:prstGeom>
          <a:noFill/>
        </p:spPr>
        <p:txBody>
          <a:bodyPr wrap="square" rtlCol="0">
            <a:spAutoFit/>
          </a:bodyPr>
          <a:lstStyle/>
          <a:p>
            <a:r>
              <a:rPr lang="en-US" sz="5400" dirty="0">
                <a:solidFill>
                  <a:srgbClr val="2B4370"/>
                </a:solidFill>
                <a:latin typeface="Arial Black" panose="020B0A04020102020204" pitchFamily="34" charset="0"/>
              </a:rPr>
              <a:t>Unsung Hero of Azure Cosmos DB</a:t>
            </a:r>
          </a:p>
        </p:txBody>
      </p:sp>
      <p:pic>
        <p:nvPicPr>
          <p:cNvPr id="10" name="Picture 9">
            <a:extLst>
              <a:ext uri="{FF2B5EF4-FFF2-40B4-BE49-F238E27FC236}">
                <a16:creationId xmlns:a16="http://schemas.microsoft.com/office/drawing/2014/main" id="{E6FCAABE-3BC5-4F51-833F-EC0F285434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22448" y="1113774"/>
            <a:ext cx="1957142" cy="5152475"/>
          </a:xfrm>
          <a:prstGeom prst="rect">
            <a:avLst/>
          </a:prstGeom>
        </p:spPr>
      </p:pic>
    </p:spTree>
    <p:extLst>
      <p:ext uri="{BB962C8B-B14F-4D97-AF65-F5344CB8AC3E}">
        <p14:creationId xmlns:p14="http://schemas.microsoft.com/office/powerpoint/2010/main" val="317979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52D34325-47BE-46C6-8481-0368EBBFD95D}"/>
              </a:ext>
            </a:extLst>
          </p:cNvPr>
          <p:cNvSpPr>
            <a:spLocks noGrp="1"/>
          </p:cNvSpPr>
          <p:nvPr>
            <p:ph type="title"/>
          </p:nvPr>
        </p:nvSpPr>
        <p:spPr/>
        <p:txBody>
          <a:bodyPr/>
          <a:lstStyle/>
          <a:p>
            <a:r>
              <a:rPr lang="en-US" dirty="0"/>
              <a:t>Overview</a:t>
            </a:r>
          </a:p>
        </p:txBody>
      </p:sp>
      <p:sp>
        <p:nvSpPr>
          <p:cNvPr id="17" name="Text Placeholder 16">
            <a:extLst>
              <a:ext uri="{FF2B5EF4-FFF2-40B4-BE49-F238E27FC236}">
                <a16:creationId xmlns:a16="http://schemas.microsoft.com/office/drawing/2014/main" id="{4C959155-283D-4662-AFF9-CBB1ADA25524}"/>
              </a:ext>
            </a:extLst>
          </p:cNvPr>
          <p:cNvSpPr>
            <a:spLocks noGrp="1"/>
          </p:cNvSpPr>
          <p:nvPr>
            <p:ph type="body" sz="quarter" idx="10"/>
          </p:nvPr>
        </p:nvSpPr>
        <p:spPr/>
        <p:txBody>
          <a:bodyPr>
            <a:normAutofit lnSpcReduction="10000"/>
          </a:bodyPr>
          <a:lstStyle/>
          <a:p>
            <a:r>
              <a:rPr lang="en-US" dirty="0"/>
              <a:t>Change Feed</a:t>
            </a:r>
          </a:p>
        </p:txBody>
      </p:sp>
      <p:sp>
        <p:nvSpPr>
          <p:cNvPr id="21" name="Rectangle: Rounded Corners 20">
            <a:extLst>
              <a:ext uri="{FF2B5EF4-FFF2-40B4-BE49-F238E27FC236}">
                <a16:creationId xmlns:a16="http://schemas.microsoft.com/office/drawing/2014/main" id="{08C2AE48-3806-4CE9-906F-4EEA5100BE18}"/>
              </a:ext>
            </a:extLst>
          </p:cNvPr>
          <p:cNvSpPr/>
          <p:nvPr/>
        </p:nvSpPr>
        <p:spPr>
          <a:xfrm>
            <a:off x="3882367" y="2276975"/>
            <a:ext cx="4427266" cy="2304049"/>
          </a:xfrm>
          <a:prstGeom prst="roundRect">
            <a:avLst/>
          </a:prstGeom>
          <a:solidFill>
            <a:srgbClr val="E743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t>Enabled by default</a:t>
            </a:r>
          </a:p>
        </p:txBody>
      </p:sp>
    </p:spTree>
    <p:extLst>
      <p:ext uri="{BB962C8B-B14F-4D97-AF65-F5344CB8AC3E}">
        <p14:creationId xmlns:p14="http://schemas.microsoft.com/office/powerpoint/2010/main" val="1762837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52D34325-47BE-46C6-8481-0368EBBFD95D}"/>
              </a:ext>
            </a:extLst>
          </p:cNvPr>
          <p:cNvSpPr>
            <a:spLocks noGrp="1"/>
          </p:cNvSpPr>
          <p:nvPr>
            <p:ph type="title"/>
          </p:nvPr>
        </p:nvSpPr>
        <p:spPr/>
        <p:txBody>
          <a:bodyPr/>
          <a:lstStyle/>
          <a:p>
            <a:r>
              <a:rPr lang="en-US" dirty="0"/>
              <a:t>Overview</a:t>
            </a:r>
          </a:p>
        </p:txBody>
      </p:sp>
      <p:sp>
        <p:nvSpPr>
          <p:cNvPr id="17" name="Text Placeholder 16">
            <a:extLst>
              <a:ext uri="{FF2B5EF4-FFF2-40B4-BE49-F238E27FC236}">
                <a16:creationId xmlns:a16="http://schemas.microsoft.com/office/drawing/2014/main" id="{4C959155-283D-4662-AFF9-CBB1ADA25524}"/>
              </a:ext>
            </a:extLst>
          </p:cNvPr>
          <p:cNvSpPr>
            <a:spLocks noGrp="1"/>
          </p:cNvSpPr>
          <p:nvPr>
            <p:ph type="body" sz="quarter" idx="10"/>
          </p:nvPr>
        </p:nvSpPr>
        <p:spPr/>
        <p:txBody>
          <a:bodyPr>
            <a:normAutofit lnSpcReduction="10000"/>
          </a:bodyPr>
          <a:lstStyle/>
          <a:p>
            <a:r>
              <a:rPr lang="en-US" dirty="0"/>
              <a:t>Change Feed</a:t>
            </a:r>
          </a:p>
        </p:txBody>
      </p:sp>
      <p:sp>
        <p:nvSpPr>
          <p:cNvPr id="21" name="Rectangle: Rounded Corners 20">
            <a:extLst>
              <a:ext uri="{FF2B5EF4-FFF2-40B4-BE49-F238E27FC236}">
                <a16:creationId xmlns:a16="http://schemas.microsoft.com/office/drawing/2014/main" id="{08C2AE48-3806-4CE9-906F-4EEA5100BE18}"/>
              </a:ext>
            </a:extLst>
          </p:cNvPr>
          <p:cNvSpPr/>
          <p:nvPr/>
        </p:nvSpPr>
        <p:spPr>
          <a:xfrm>
            <a:off x="3882367" y="2276975"/>
            <a:ext cx="4427266" cy="2304049"/>
          </a:xfrm>
          <a:prstGeom prst="roundRect">
            <a:avLst/>
          </a:prstGeom>
          <a:solidFill>
            <a:srgbClr val="E743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t>Enabled by default</a:t>
            </a:r>
          </a:p>
        </p:txBody>
      </p:sp>
      <p:sp>
        <p:nvSpPr>
          <p:cNvPr id="2" name="Rectangle: Rounded Corners 1">
            <a:extLst>
              <a:ext uri="{FF2B5EF4-FFF2-40B4-BE49-F238E27FC236}">
                <a16:creationId xmlns:a16="http://schemas.microsoft.com/office/drawing/2014/main" id="{3694B98D-648C-4B4B-8A49-B27DD43D404C}"/>
              </a:ext>
            </a:extLst>
          </p:cNvPr>
          <p:cNvSpPr/>
          <p:nvPr/>
        </p:nvSpPr>
        <p:spPr>
          <a:xfrm>
            <a:off x="228600" y="1239252"/>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Enabled by default</a:t>
            </a:r>
          </a:p>
        </p:txBody>
      </p:sp>
    </p:spTree>
    <p:extLst>
      <p:ext uri="{BB962C8B-B14F-4D97-AF65-F5344CB8AC3E}">
        <p14:creationId xmlns:p14="http://schemas.microsoft.com/office/powerpoint/2010/main" val="3216182133"/>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0 0 L -0.35 -0.22801 " pathEditMode="relative" rAng="0" ptsTypes="AA">
                                      <p:cBhvr>
                                        <p:cTn id="6" dur="1000" fill="hold"/>
                                        <p:tgtEl>
                                          <p:spTgt spid="21"/>
                                        </p:tgtEl>
                                        <p:attrNameLst>
                                          <p:attrName>ppt_x</p:attrName>
                                          <p:attrName>ppt_y</p:attrName>
                                        </p:attrNameLst>
                                      </p:cBhvr>
                                      <p:rCtr x="-17500" y="-11412"/>
                                    </p:animMotion>
                                  </p:childTnLst>
                                </p:cTn>
                              </p:par>
                            </p:childTnLst>
                          </p:cTn>
                        </p:par>
                        <p:par>
                          <p:cTn id="7" fill="hold">
                            <p:stCondLst>
                              <p:cond delay="1000"/>
                            </p:stCondLst>
                            <p:childTnLst>
                              <p:par>
                                <p:cTn id="8" presetID="1" presetClass="entr" presetSubtype="0" fill="hold" grpId="0" nodeType="afterEffect">
                                  <p:stCondLst>
                                    <p:cond delay="0"/>
                                  </p:stCondLst>
                                  <p:childTnLst>
                                    <p:set>
                                      <p:cBhvr>
                                        <p:cTn id="9"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52D34325-47BE-46C6-8481-0368EBBFD95D}"/>
              </a:ext>
            </a:extLst>
          </p:cNvPr>
          <p:cNvSpPr>
            <a:spLocks noGrp="1"/>
          </p:cNvSpPr>
          <p:nvPr>
            <p:ph type="title"/>
          </p:nvPr>
        </p:nvSpPr>
        <p:spPr/>
        <p:txBody>
          <a:bodyPr/>
          <a:lstStyle/>
          <a:p>
            <a:r>
              <a:rPr lang="en-US" dirty="0"/>
              <a:t>Overview</a:t>
            </a:r>
          </a:p>
        </p:txBody>
      </p:sp>
      <p:sp>
        <p:nvSpPr>
          <p:cNvPr id="17" name="Text Placeholder 16">
            <a:extLst>
              <a:ext uri="{FF2B5EF4-FFF2-40B4-BE49-F238E27FC236}">
                <a16:creationId xmlns:a16="http://schemas.microsoft.com/office/drawing/2014/main" id="{4C959155-283D-4662-AFF9-CBB1ADA25524}"/>
              </a:ext>
            </a:extLst>
          </p:cNvPr>
          <p:cNvSpPr>
            <a:spLocks noGrp="1"/>
          </p:cNvSpPr>
          <p:nvPr>
            <p:ph type="body" sz="quarter" idx="10"/>
          </p:nvPr>
        </p:nvSpPr>
        <p:spPr/>
        <p:txBody>
          <a:bodyPr>
            <a:normAutofit lnSpcReduction="10000"/>
          </a:bodyPr>
          <a:lstStyle/>
          <a:p>
            <a:r>
              <a:rPr lang="en-US" dirty="0"/>
              <a:t>Change Feed</a:t>
            </a:r>
          </a:p>
        </p:txBody>
      </p:sp>
      <p:sp>
        <p:nvSpPr>
          <p:cNvPr id="21" name="Rectangle: Rounded Corners 20">
            <a:extLst>
              <a:ext uri="{FF2B5EF4-FFF2-40B4-BE49-F238E27FC236}">
                <a16:creationId xmlns:a16="http://schemas.microsoft.com/office/drawing/2014/main" id="{08C2AE48-3806-4CE9-906F-4EEA5100BE18}"/>
              </a:ext>
            </a:extLst>
          </p:cNvPr>
          <p:cNvSpPr/>
          <p:nvPr/>
        </p:nvSpPr>
        <p:spPr>
          <a:xfrm>
            <a:off x="3882367" y="2276975"/>
            <a:ext cx="4427266" cy="2304049"/>
          </a:xfrm>
          <a:prstGeom prst="roundRect">
            <a:avLst/>
          </a:prstGeom>
          <a:solidFill>
            <a:srgbClr val="E743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t>Includes insert and update operations</a:t>
            </a:r>
          </a:p>
        </p:txBody>
      </p:sp>
      <p:sp>
        <p:nvSpPr>
          <p:cNvPr id="5" name="Rectangle: Rounded Corners 4">
            <a:extLst>
              <a:ext uri="{FF2B5EF4-FFF2-40B4-BE49-F238E27FC236}">
                <a16:creationId xmlns:a16="http://schemas.microsoft.com/office/drawing/2014/main" id="{4A6881B9-8308-4136-A98C-95E12F31827F}"/>
              </a:ext>
            </a:extLst>
          </p:cNvPr>
          <p:cNvSpPr/>
          <p:nvPr/>
        </p:nvSpPr>
        <p:spPr>
          <a:xfrm>
            <a:off x="228600" y="1239252"/>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Enabled by default</a:t>
            </a:r>
          </a:p>
        </p:txBody>
      </p:sp>
    </p:spTree>
    <p:extLst>
      <p:ext uri="{BB962C8B-B14F-4D97-AF65-F5344CB8AC3E}">
        <p14:creationId xmlns:p14="http://schemas.microsoft.com/office/powerpoint/2010/main" val="1498785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0561153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F2F18A36-3B91-414F-89CC-9A07B8B8A3AC}"/>
              </a:ext>
            </a:extLst>
          </p:cNvPr>
          <p:cNvSpPr/>
          <p:nvPr/>
        </p:nvSpPr>
        <p:spPr>
          <a:xfrm>
            <a:off x="4429627" y="1239252"/>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Includes insert and update operations</a:t>
            </a:r>
          </a:p>
        </p:txBody>
      </p:sp>
      <p:sp>
        <p:nvSpPr>
          <p:cNvPr id="15" name="Title 14">
            <a:extLst>
              <a:ext uri="{FF2B5EF4-FFF2-40B4-BE49-F238E27FC236}">
                <a16:creationId xmlns:a16="http://schemas.microsoft.com/office/drawing/2014/main" id="{52D34325-47BE-46C6-8481-0368EBBFD95D}"/>
              </a:ext>
            </a:extLst>
          </p:cNvPr>
          <p:cNvSpPr>
            <a:spLocks noGrp="1"/>
          </p:cNvSpPr>
          <p:nvPr>
            <p:ph type="title"/>
          </p:nvPr>
        </p:nvSpPr>
        <p:spPr/>
        <p:txBody>
          <a:bodyPr/>
          <a:lstStyle/>
          <a:p>
            <a:r>
              <a:rPr lang="en-US" dirty="0"/>
              <a:t>Overview</a:t>
            </a:r>
          </a:p>
        </p:txBody>
      </p:sp>
      <p:sp>
        <p:nvSpPr>
          <p:cNvPr id="17" name="Text Placeholder 16">
            <a:extLst>
              <a:ext uri="{FF2B5EF4-FFF2-40B4-BE49-F238E27FC236}">
                <a16:creationId xmlns:a16="http://schemas.microsoft.com/office/drawing/2014/main" id="{4C959155-283D-4662-AFF9-CBB1ADA25524}"/>
              </a:ext>
            </a:extLst>
          </p:cNvPr>
          <p:cNvSpPr>
            <a:spLocks noGrp="1"/>
          </p:cNvSpPr>
          <p:nvPr>
            <p:ph type="body" sz="quarter" idx="10"/>
          </p:nvPr>
        </p:nvSpPr>
        <p:spPr/>
        <p:txBody>
          <a:bodyPr>
            <a:normAutofit lnSpcReduction="10000"/>
          </a:bodyPr>
          <a:lstStyle/>
          <a:p>
            <a:r>
              <a:rPr lang="en-US" dirty="0"/>
              <a:t>Change Feed</a:t>
            </a:r>
          </a:p>
        </p:txBody>
      </p:sp>
      <p:sp>
        <p:nvSpPr>
          <p:cNvPr id="21" name="Rectangle: Rounded Corners 20">
            <a:extLst>
              <a:ext uri="{FF2B5EF4-FFF2-40B4-BE49-F238E27FC236}">
                <a16:creationId xmlns:a16="http://schemas.microsoft.com/office/drawing/2014/main" id="{08C2AE48-3806-4CE9-906F-4EEA5100BE18}"/>
              </a:ext>
            </a:extLst>
          </p:cNvPr>
          <p:cNvSpPr/>
          <p:nvPr/>
        </p:nvSpPr>
        <p:spPr>
          <a:xfrm>
            <a:off x="3882367" y="2276975"/>
            <a:ext cx="4427266" cy="2304049"/>
          </a:xfrm>
          <a:prstGeom prst="roundRect">
            <a:avLst/>
          </a:prstGeom>
          <a:solidFill>
            <a:srgbClr val="E743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t>Includes insert and update operations</a:t>
            </a:r>
          </a:p>
        </p:txBody>
      </p:sp>
      <p:sp>
        <p:nvSpPr>
          <p:cNvPr id="5" name="Rectangle: Rounded Corners 4">
            <a:extLst>
              <a:ext uri="{FF2B5EF4-FFF2-40B4-BE49-F238E27FC236}">
                <a16:creationId xmlns:a16="http://schemas.microsoft.com/office/drawing/2014/main" id="{4A6881B9-8308-4136-A98C-95E12F31827F}"/>
              </a:ext>
            </a:extLst>
          </p:cNvPr>
          <p:cNvSpPr/>
          <p:nvPr/>
        </p:nvSpPr>
        <p:spPr>
          <a:xfrm>
            <a:off x="228600" y="1239252"/>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Enabled by default</a:t>
            </a:r>
          </a:p>
        </p:txBody>
      </p:sp>
    </p:spTree>
    <p:extLst>
      <p:ext uri="{BB962C8B-B14F-4D97-AF65-F5344CB8AC3E}">
        <p14:creationId xmlns:p14="http://schemas.microsoft.com/office/powerpoint/2010/main" val="4144916554"/>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0 0 L 0 -0.22801 " pathEditMode="relative" rAng="0" ptsTypes="AA">
                                      <p:cBhvr>
                                        <p:cTn id="6" dur="1000" fill="hold"/>
                                        <p:tgtEl>
                                          <p:spTgt spid="21"/>
                                        </p:tgtEl>
                                        <p:attrNameLst>
                                          <p:attrName>ppt_x</p:attrName>
                                          <p:attrName>ppt_y</p:attrName>
                                        </p:attrNameLst>
                                      </p:cBhvr>
                                      <p:rCtr x="0" y="-11412"/>
                                    </p:animMotion>
                                  </p:childTnLst>
                                </p:cTn>
                              </p:par>
                            </p:childTnLst>
                          </p:cTn>
                        </p:par>
                        <p:par>
                          <p:cTn id="7" fill="hold">
                            <p:stCondLst>
                              <p:cond delay="1000"/>
                            </p:stCondLst>
                            <p:childTnLst>
                              <p:par>
                                <p:cTn id="8" presetID="1" presetClass="entr" presetSubtype="0" fill="hold" grpId="0" nodeType="afterEffect">
                                  <p:stCondLst>
                                    <p:cond delay="0"/>
                                  </p:stCondLst>
                                  <p:childTnLst>
                                    <p:set>
                                      <p:cBhvr>
                                        <p:cTn id="9"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1"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3B76D8B9-DF39-4CEE-9397-2307E07379D1}"/>
              </a:ext>
            </a:extLst>
          </p:cNvPr>
          <p:cNvSpPr/>
          <p:nvPr/>
        </p:nvSpPr>
        <p:spPr>
          <a:xfrm>
            <a:off x="4429627" y="1239252"/>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Includes insert and update operations</a:t>
            </a:r>
          </a:p>
        </p:txBody>
      </p:sp>
      <p:sp>
        <p:nvSpPr>
          <p:cNvPr id="15" name="Title 14">
            <a:extLst>
              <a:ext uri="{FF2B5EF4-FFF2-40B4-BE49-F238E27FC236}">
                <a16:creationId xmlns:a16="http://schemas.microsoft.com/office/drawing/2014/main" id="{52D34325-47BE-46C6-8481-0368EBBFD95D}"/>
              </a:ext>
            </a:extLst>
          </p:cNvPr>
          <p:cNvSpPr>
            <a:spLocks noGrp="1"/>
          </p:cNvSpPr>
          <p:nvPr>
            <p:ph type="title"/>
          </p:nvPr>
        </p:nvSpPr>
        <p:spPr/>
        <p:txBody>
          <a:bodyPr/>
          <a:lstStyle/>
          <a:p>
            <a:r>
              <a:rPr lang="en-US" dirty="0"/>
              <a:t>Overview</a:t>
            </a:r>
          </a:p>
        </p:txBody>
      </p:sp>
      <p:sp>
        <p:nvSpPr>
          <p:cNvPr id="17" name="Text Placeholder 16">
            <a:extLst>
              <a:ext uri="{FF2B5EF4-FFF2-40B4-BE49-F238E27FC236}">
                <a16:creationId xmlns:a16="http://schemas.microsoft.com/office/drawing/2014/main" id="{4C959155-283D-4662-AFF9-CBB1ADA25524}"/>
              </a:ext>
            </a:extLst>
          </p:cNvPr>
          <p:cNvSpPr>
            <a:spLocks noGrp="1"/>
          </p:cNvSpPr>
          <p:nvPr>
            <p:ph type="body" sz="quarter" idx="10"/>
          </p:nvPr>
        </p:nvSpPr>
        <p:spPr/>
        <p:txBody>
          <a:bodyPr>
            <a:normAutofit lnSpcReduction="10000"/>
          </a:bodyPr>
          <a:lstStyle/>
          <a:p>
            <a:r>
              <a:rPr lang="en-US" dirty="0"/>
              <a:t>Change Feed</a:t>
            </a:r>
          </a:p>
        </p:txBody>
      </p:sp>
      <p:sp>
        <p:nvSpPr>
          <p:cNvPr id="21" name="Rectangle: Rounded Corners 20">
            <a:extLst>
              <a:ext uri="{FF2B5EF4-FFF2-40B4-BE49-F238E27FC236}">
                <a16:creationId xmlns:a16="http://schemas.microsoft.com/office/drawing/2014/main" id="{08C2AE48-3806-4CE9-906F-4EEA5100BE18}"/>
              </a:ext>
            </a:extLst>
          </p:cNvPr>
          <p:cNvSpPr/>
          <p:nvPr/>
        </p:nvSpPr>
        <p:spPr>
          <a:xfrm>
            <a:off x="3882367" y="2276975"/>
            <a:ext cx="4427266" cy="2304049"/>
          </a:xfrm>
          <a:prstGeom prst="roundRect">
            <a:avLst/>
          </a:prstGeom>
          <a:solidFill>
            <a:srgbClr val="E743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t>Each change appears exactly once</a:t>
            </a:r>
          </a:p>
        </p:txBody>
      </p:sp>
      <p:sp>
        <p:nvSpPr>
          <p:cNvPr id="5" name="Rectangle: Rounded Corners 4">
            <a:extLst>
              <a:ext uri="{FF2B5EF4-FFF2-40B4-BE49-F238E27FC236}">
                <a16:creationId xmlns:a16="http://schemas.microsoft.com/office/drawing/2014/main" id="{4A6881B9-8308-4136-A98C-95E12F31827F}"/>
              </a:ext>
            </a:extLst>
          </p:cNvPr>
          <p:cNvSpPr/>
          <p:nvPr/>
        </p:nvSpPr>
        <p:spPr>
          <a:xfrm>
            <a:off x="228600" y="1239252"/>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Enabled by default</a:t>
            </a:r>
          </a:p>
        </p:txBody>
      </p:sp>
    </p:spTree>
    <p:extLst>
      <p:ext uri="{BB962C8B-B14F-4D97-AF65-F5344CB8AC3E}">
        <p14:creationId xmlns:p14="http://schemas.microsoft.com/office/powerpoint/2010/main" val="1798865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3B76D8B9-DF39-4CEE-9397-2307E07379D1}"/>
              </a:ext>
            </a:extLst>
          </p:cNvPr>
          <p:cNvSpPr/>
          <p:nvPr/>
        </p:nvSpPr>
        <p:spPr>
          <a:xfrm>
            <a:off x="4429627" y="1239252"/>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Includes insert and update operations</a:t>
            </a:r>
          </a:p>
        </p:txBody>
      </p:sp>
      <p:sp>
        <p:nvSpPr>
          <p:cNvPr id="15" name="Title 14">
            <a:extLst>
              <a:ext uri="{FF2B5EF4-FFF2-40B4-BE49-F238E27FC236}">
                <a16:creationId xmlns:a16="http://schemas.microsoft.com/office/drawing/2014/main" id="{52D34325-47BE-46C6-8481-0368EBBFD95D}"/>
              </a:ext>
            </a:extLst>
          </p:cNvPr>
          <p:cNvSpPr>
            <a:spLocks noGrp="1"/>
          </p:cNvSpPr>
          <p:nvPr>
            <p:ph type="title"/>
          </p:nvPr>
        </p:nvSpPr>
        <p:spPr/>
        <p:txBody>
          <a:bodyPr/>
          <a:lstStyle/>
          <a:p>
            <a:r>
              <a:rPr lang="en-US" dirty="0"/>
              <a:t>Overview</a:t>
            </a:r>
          </a:p>
        </p:txBody>
      </p:sp>
      <p:sp>
        <p:nvSpPr>
          <p:cNvPr id="17" name="Text Placeholder 16">
            <a:extLst>
              <a:ext uri="{FF2B5EF4-FFF2-40B4-BE49-F238E27FC236}">
                <a16:creationId xmlns:a16="http://schemas.microsoft.com/office/drawing/2014/main" id="{4C959155-283D-4662-AFF9-CBB1ADA25524}"/>
              </a:ext>
            </a:extLst>
          </p:cNvPr>
          <p:cNvSpPr>
            <a:spLocks noGrp="1"/>
          </p:cNvSpPr>
          <p:nvPr>
            <p:ph type="body" sz="quarter" idx="10"/>
          </p:nvPr>
        </p:nvSpPr>
        <p:spPr/>
        <p:txBody>
          <a:bodyPr>
            <a:normAutofit lnSpcReduction="10000"/>
          </a:bodyPr>
          <a:lstStyle/>
          <a:p>
            <a:r>
              <a:rPr lang="en-US" dirty="0"/>
              <a:t>Change Feed</a:t>
            </a:r>
          </a:p>
        </p:txBody>
      </p:sp>
      <p:sp>
        <p:nvSpPr>
          <p:cNvPr id="21" name="Rectangle: Rounded Corners 20">
            <a:extLst>
              <a:ext uri="{FF2B5EF4-FFF2-40B4-BE49-F238E27FC236}">
                <a16:creationId xmlns:a16="http://schemas.microsoft.com/office/drawing/2014/main" id="{08C2AE48-3806-4CE9-906F-4EEA5100BE18}"/>
              </a:ext>
            </a:extLst>
          </p:cNvPr>
          <p:cNvSpPr/>
          <p:nvPr/>
        </p:nvSpPr>
        <p:spPr>
          <a:xfrm>
            <a:off x="3882367" y="2276975"/>
            <a:ext cx="4427266" cy="2304049"/>
          </a:xfrm>
          <a:prstGeom prst="roundRect">
            <a:avLst/>
          </a:prstGeom>
          <a:solidFill>
            <a:srgbClr val="E743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t>Each change appears exactly once</a:t>
            </a:r>
          </a:p>
        </p:txBody>
      </p:sp>
      <p:sp>
        <p:nvSpPr>
          <p:cNvPr id="5" name="Rectangle: Rounded Corners 4">
            <a:extLst>
              <a:ext uri="{FF2B5EF4-FFF2-40B4-BE49-F238E27FC236}">
                <a16:creationId xmlns:a16="http://schemas.microsoft.com/office/drawing/2014/main" id="{4A6881B9-8308-4136-A98C-95E12F31827F}"/>
              </a:ext>
            </a:extLst>
          </p:cNvPr>
          <p:cNvSpPr/>
          <p:nvPr/>
        </p:nvSpPr>
        <p:spPr>
          <a:xfrm>
            <a:off x="228600" y="1239252"/>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Enabled by default</a:t>
            </a:r>
          </a:p>
        </p:txBody>
      </p:sp>
      <p:sp>
        <p:nvSpPr>
          <p:cNvPr id="2" name="Rectangle: Rounded Corners 1">
            <a:extLst>
              <a:ext uri="{FF2B5EF4-FFF2-40B4-BE49-F238E27FC236}">
                <a16:creationId xmlns:a16="http://schemas.microsoft.com/office/drawing/2014/main" id="{57787E8C-7EBF-43B5-B8AB-CF13CEC14759}"/>
              </a:ext>
            </a:extLst>
          </p:cNvPr>
          <p:cNvSpPr/>
          <p:nvPr/>
        </p:nvSpPr>
        <p:spPr>
          <a:xfrm>
            <a:off x="8630655" y="1239252"/>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Each change appears exactly once</a:t>
            </a:r>
          </a:p>
        </p:txBody>
      </p:sp>
    </p:spTree>
    <p:extLst>
      <p:ext uri="{BB962C8B-B14F-4D97-AF65-F5344CB8AC3E}">
        <p14:creationId xmlns:p14="http://schemas.microsoft.com/office/powerpoint/2010/main" val="956368107"/>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0 0 L 0.32305 -0.21528 " pathEditMode="relative" rAng="0" ptsTypes="AA">
                                      <p:cBhvr>
                                        <p:cTn id="6" dur="1000" fill="hold"/>
                                        <p:tgtEl>
                                          <p:spTgt spid="21"/>
                                        </p:tgtEl>
                                        <p:attrNameLst>
                                          <p:attrName>ppt_x</p:attrName>
                                          <p:attrName>ppt_y</p:attrName>
                                        </p:attrNameLst>
                                      </p:cBhvr>
                                      <p:rCtr x="16146" y="-10764"/>
                                    </p:animMotion>
                                  </p:childTnLst>
                                </p:cTn>
                              </p:par>
                            </p:childTnLst>
                          </p:cTn>
                        </p:par>
                        <p:par>
                          <p:cTn id="7" fill="hold">
                            <p:stCondLst>
                              <p:cond delay="1000"/>
                            </p:stCondLst>
                            <p:childTnLst>
                              <p:par>
                                <p:cTn id="8" presetID="1" presetClass="entr" presetSubtype="0" fill="hold" grpId="0" nodeType="afterEffect">
                                  <p:stCondLst>
                                    <p:cond delay="0"/>
                                  </p:stCondLst>
                                  <p:childTnLst>
                                    <p:set>
                                      <p:cBhvr>
                                        <p:cTn id="9"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3B76D8B9-DF39-4CEE-9397-2307E07379D1}"/>
              </a:ext>
            </a:extLst>
          </p:cNvPr>
          <p:cNvSpPr/>
          <p:nvPr/>
        </p:nvSpPr>
        <p:spPr>
          <a:xfrm>
            <a:off x="4429627" y="1239252"/>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Includes insert and update operations</a:t>
            </a:r>
          </a:p>
        </p:txBody>
      </p:sp>
      <p:sp>
        <p:nvSpPr>
          <p:cNvPr id="15" name="Title 14">
            <a:extLst>
              <a:ext uri="{FF2B5EF4-FFF2-40B4-BE49-F238E27FC236}">
                <a16:creationId xmlns:a16="http://schemas.microsoft.com/office/drawing/2014/main" id="{52D34325-47BE-46C6-8481-0368EBBFD95D}"/>
              </a:ext>
            </a:extLst>
          </p:cNvPr>
          <p:cNvSpPr>
            <a:spLocks noGrp="1"/>
          </p:cNvSpPr>
          <p:nvPr>
            <p:ph type="title"/>
          </p:nvPr>
        </p:nvSpPr>
        <p:spPr/>
        <p:txBody>
          <a:bodyPr/>
          <a:lstStyle/>
          <a:p>
            <a:r>
              <a:rPr lang="en-US" dirty="0"/>
              <a:t>Overview</a:t>
            </a:r>
          </a:p>
        </p:txBody>
      </p:sp>
      <p:sp>
        <p:nvSpPr>
          <p:cNvPr id="17" name="Text Placeholder 16">
            <a:extLst>
              <a:ext uri="{FF2B5EF4-FFF2-40B4-BE49-F238E27FC236}">
                <a16:creationId xmlns:a16="http://schemas.microsoft.com/office/drawing/2014/main" id="{4C959155-283D-4662-AFF9-CBB1ADA25524}"/>
              </a:ext>
            </a:extLst>
          </p:cNvPr>
          <p:cNvSpPr>
            <a:spLocks noGrp="1"/>
          </p:cNvSpPr>
          <p:nvPr>
            <p:ph type="body" sz="quarter" idx="10"/>
          </p:nvPr>
        </p:nvSpPr>
        <p:spPr/>
        <p:txBody>
          <a:bodyPr>
            <a:normAutofit lnSpcReduction="10000"/>
          </a:bodyPr>
          <a:lstStyle/>
          <a:p>
            <a:r>
              <a:rPr lang="en-US" dirty="0"/>
              <a:t>Change Feed</a:t>
            </a:r>
          </a:p>
        </p:txBody>
      </p:sp>
      <p:sp>
        <p:nvSpPr>
          <p:cNvPr id="21" name="Rectangle: Rounded Corners 20">
            <a:extLst>
              <a:ext uri="{FF2B5EF4-FFF2-40B4-BE49-F238E27FC236}">
                <a16:creationId xmlns:a16="http://schemas.microsoft.com/office/drawing/2014/main" id="{08C2AE48-3806-4CE9-906F-4EEA5100BE18}"/>
              </a:ext>
            </a:extLst>
          </p:cNvPr>
          <p:cNvSpPr/>
          <p:nvPr/>
        </p:nvSpPr>
        <p:spPr>
          <a:xfrm>
            <a:off x="3882367" y="2276975"/>
            <a:ext cx="4427266" cy="2304049"/>
          </a:xfrm>
          <a:prstGeom prst="roundRect">
            <a:avLst/>
          </a:prstGeom>
          <a:solidFill>
            <a:srgbClr val="E743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t>Clients manage checkpointing logic</a:t>
            </a:r>
          </a:p>
        </p:txBody>
      </p:sp>
      <p:sp>
        <p:nvSpPr>
          <p:cNvPr id="5" name="Rectangle: Rounded Corners 4">
            <a:extLst>
              <a:ext uri="{FF2B5EF4-FFF2-40B4-BE49-F238E27FC236}">
                <a16:creationId xmlns:a16="http://schemas.microsoft.com/office/drawing/2014/main" id="{4A6881B9-8308-4136-A98C-95E12F31827F}"/>
              </a:ext>
            </a:extLst>
          </p:cNvPr>
          <p:cNvSpPr/>
          <p:nvPr/>
        </p:nvSpPr>
        <p:spPr>
          <a:xfrm>
            <a:off x="228600" y="1239252"/>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Enabled by default</a:t>
            </a:r>
          </a:p>
        </p:txBody>
      </p:sp>
      <p:sp>
        <p:nvSpPr>
          <p:cNvPr id="7" name="Rectangle: Rounded Corners 6">
            <a:extLst>
              <a:ext uri="{FF2B5EF4-FFF2-40B4-BE49-F238E27FC236}">
                <a16:creationId xmlns:a16="http://schemas.microsoft.com/office/drawing/2014/main" id="{B9E95BF3-AABE-433B-9F6E-E8B9120A7A89}"/>
              </a:ext>
            </a:extLst>
          </p:cNvPr>
          <p:cNvSpPr/>
          <p:nvPr/>
        </p:nvSpPr>
        <p:spPr>
          <a:xfrm>
            <a:off x="8630655" y="1239252"/>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Each change appears exactly once</a:t>
            </a:r>
          </a:p>
        </p:txBody>
      </p:sp>
    </p:spTree>
    <p:extLst>
      <p:ext uri="{BB962C8B-B14F-4D97-AF65-F5344CB8AC3E}">
        <p14:creationId xmlns:p14="http://schemas.microsoft.com/office/powerpoint/2010/main" val="3436310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3B76D8B9-DF39-4CEE-9397-2307E07379D1}"/>
              </a:ext>
            </a:extLst>
          </p:cNvPr>
          <p:cNvSpPr/>
          <p:nvPr/>
        </p:nvSpPr>
        <p:spPr>
          <a:xfrm>
            <a:off x="4429627" y="1239252"/>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Includes insert and update operations</a:t>
            </a:r>
          </a:p>
        </p:txBody>
      </p:sp>
      <p:sp>
        <p:nvSpPr>
          <p:cNvPr id="15" name="Title 14">
            <a:extLst>
              <a:ext uri="{FF2B5EF4-FFF2-40B4-BE49-F238E27FC236}">
                <a16:creationId xmlns:a16="http://schemas.microsoft.com/office/drawing/2014/main" id="{52D34325-47BE-46C6-8481-0368EBBFD95D}"/>
              </a:ext>
            </a:extLst>
          </p:cNvPr>
          <p:cNvSpPr>
            <a:spLocks noGrp="1"/>
          </p:cNvSpPr>
          <p:nvPr>
            <p:ph type="title"/>
          </p:nvPr>
        </p:nvSpPr>
        <p:spPr/>
        <p:txBody>
          <a:bodyPr/>
          <a:lstStyle/>
          <a:p>
            <a:r>
              <a:rPr lang="en-US" dirty="0"/>
              <a:t>Overview</a:t>
            </a:r>
          </a:p>
        </p:txBody>
      </p:sp>
      <p:sp>
        <p:nvSpPr>
          <p:cNvPr id="17" name="Text Placeholder 16">
            <a:extLst>
              <a:ext uri="{FF2B5EF4-FFF2-40B4-BE49-F238E27FC236}">
                <a16:creationId xmlns:a16="http://schemas.microsoft.com/office/drawing/2014/main" id="{4C959155-283D-4662-AFF9-CBB1ADA25524}"/>
              </a:ext>
            </a:extLst>
          </p:cNvPr>
          <p:cNvSpPr>
            <a:spLocks noGrp="1"/>
          </p:cNvSpPr>
          <p:nvPr>
            <p:ph type="body" sz="quarter" idx="10"/>
          </p:nvPr>
        </p:nvSpPr>
        <p:spPr/>
        <p:txBody>
          <a:bodyPr>
            <a:normAutofit lnSpcReduction="10000"/>
          </a:bodyPr>
          <a:lstStyle/>
          <a:p>
            <a:r>
              <a:rPr lang="en-US" dirty="0"/>
              <a:t>Change Feed</a:t>
            </a:r>
          </a:p>
        </p:txBody>
      </p:sp>
      <p:sp>
        <p:nvSpPr>
          <p:cNvPr id="21" name="Rectangle: Rounded Corners 20">
            <a:extLst>
              <a:ext uri="{FF2B5EF4-FFF2-40B4-BE49-F238E27FC236}">
                <a16:creationId xmlns:a16="http://schemas.microsoft.com/office/drawing/2014/main" id="{08C2AE48-3806-4CE9-906F-4EEA5100BE18}"/>
              </a:ext>
            </a:extLst>
          </p:cNvPr>
          <p:cNvSpPr/>
          <p:nvPr/>
        </p:nvSpPr>
        <p:spPr>
          <a:xfrm>
            <a:off x="3882367" y="2276975"/>
            <a:ext cx="4427266" cy="2304049"/>
          </a:xfrm>
          <a:prstGeom prst="roundRect">
            <a:avLst/>
          </a:prstGeom>
          <a:solidFill>
            <a:srgbClr val="E743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t>Clients manage checkpointing logic</a:t>
            </a:r>
          </a:p>
        </p:txBody>
      </p:sp>
      <p:sp>
        <p:nvSpPr>
          <p:cNvPr id="5" name="Rectangle: Rounded Corners 4">
            <a:extLst>
              <a:ext uri="{FF2B5EF4-FFF2-40B4-BE49-F238E27FC236}">
                <a16:creationId xmlns:a16="http://schemas.microsoft.com/office/drawing/2014/main" id="{4A6881B9-8308-4136-A98C-95E12F31827F}"/>
              </a:ext>
            </a:extLst>
          </p:cNvPr>
          <p:cNvSpPr/>
          <p:nvPr/>
        </p:nvSpPr>
        <p:spPr>
          <a:xfrm>
            <a:off x="228600" y="1239252"/>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Enabled by default</a:t>
            </a:r>
          </a:p>
        </p:txBody>
      </p:sp>
      <p:sp>
        <p:nvSpPr>
          <p:cNvPr id="7" name="Rectangle: Rounded Corners 6">
            <a:extLst>
              <a:ext uri="{FF2B5EF4-FFF2-40B4-BE49-F238E27FC236}">
                <a16:creationId xmlns:a16="http://schemas.microsoft.com/office/drawing/2014/main" id="{B9E95BF3-AABE-433B-9F6E-E8B9120A7A89}"/>
              </a:ext>
            </a:extLst>
          </p:cNvPr>
          <p:cNvSpPr/>
          <p:nvPr/>
        </p:nvSpPr>
        <p:spPr>
          <a:xfrm>
            <a:off x="8630655" y="1239252"/>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Each change appears exactly once</a:t>
            </a:r>
          </a:p>
        </p:txBody>
      </p:sp>
      <p:sp>
        <p:nvSpPr>
          <p:cNvPr id="2" name="Rectangle: Rounded Corners 1">
            <a:extLst>
              <a:ext uri="{FF2B5EF4-FFF2-40B4-BE49-F238E27FC236}">
                <a16:creationId xmlns:a16="http://schemas.microsoft.com/office/drawing/2014/main" id="{F72DC164-1EDA-4DE8-8C02-B6175F8A8765}"/>
              </a:ext>
            </a:extLst>
          </p:cNvPr>
          <p:cNvSpPr/>
          <p:nvPr/>
        </p:nvSpPr>
        <p:spPr>
          <a:xfrm>
            <a:off x="228598" y="2947736"/>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Clients manage checkpointing logic</a:t>
            </a:r>
          </a:p>
        </p:txBody>
      </p:sp>
    </p:spTree>
    <p:extLst>
      <p:ext uri="{BB962C8B-B14F-4D97-AF65-F5344CB8AC3E}">
        <p14:creationId xmlns:p14="http://schemas.microsoft.com/office/powerpoint/2010/main" val="1999528097"/>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0 0 L -0.35495 0.01574 " pathEditMode="relative" rAng="0" ptsTypes="AA">
                                      <p:cBhvr>
                                        <p:cTn id="6" dur="1000" fill="hold"/>
                                        <p:tgtEl>
                                          <p:spTgt spid="21"/>
                                        </p:tgtEl>
                                        <p:attrNameLst>
                                          <p:attrName>ppt_x</p:attrName>
                                          <p:attrName>ppt_y</p:attrName>
                                        </p:attrNameLst>
                                      </p:cBhvr>
                                      <p:rCtr x="-17747" y="787"/>
                                    </p:animMotion>
                                  </p:childTnLst>
                                </p:cTn>
                              </p:par>
                            </p:childTnLst>
                          </p:cTn>
                        </p:par>
                        <p:par>
                          <p:cTn id="7" fill="hold">
                            <p:stCondLst>
                              <p:cond delay="1000"/>
                            </p:stCondLst>
                            <p:childTnLst>
                              <p:par>
                                <p:cTn id="8" presetID="1" presetClass="entr" presetSubtype="0" fill="hold" grpId="0" nodeType="afterEffect">
                                  <p:stCondLst>
                                    <p:cond delay="0"/>
                                  </p:stCondLst>
                                  <p:childTnLst>
                                    <p:set>
                                      <p:cBhvr>
                                        <p:cTn id="9"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3B76D8B9-DF39-4CEE-9397-2307E07379D1}"/>
              </a:ext>
            </a:extLst>
          </p:cNvPr>
          <p:cNvSpPr/>
          <p:nvPr/>
        </p:nvSpPr>
        <p:spPr>
          <a:xfrm>
            <a:off x="4429627" y="1239252"/>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Includes insert and update operations</a:t>
            </a:r>
          </a:p>
        </p:txBody>
      </p:sp>
      <p:sp>
        <p:nvSpPr>
          <p:cNvPr id="15" name="Title 14">
            <a:extLst>
              <a:ext uri="{FF2B5EF4-FFF2-40B4-BE49-F238E27FC236}">
                <a16:creationId xmlns:a16="http://schemas.microsoft.com/office/drawing/2014/main" id="{52D34325-47BE-46C6-8481-0368EBBFD95D}"/>
              </a:ext>
            </a:extLst>
          </p:cNvPr>
          <p:cNvSpPr>
            <a:spLocks noGrp="1"/>
          </p:cNvSpPr>
          <p:nvPr>
            <p:ph type="title"/>
          </p:nvPr>
        </p:nvSpPr>
        <p:spPr/>
        <p:txBody>
          <a:bodyPr/>
          <a:lstStyle/>
          <a:p>
            <a:r>
              <a:rPr lang="en-US" dirty="0"/>
              <a:t>Overview</a:t>
            </a:r>
          </a:p>
        </p:txBody>
      </p:sp>
      <p:sp>
        <p:nvSpPr>
          <p:cNvPr id="17" name="Text Placeholder 16">
            <a:extLst>
              <a:ext uri="{FF2B5EF4-FFF2-40B4-BE49-F238E27FC236}">
                <a16:creationId xmlns:a16="http://schemas.microsoft.com/office/drawing/2014/main" id="{4C959155-283D-4662-AFF9-CBB1ADA25524}"/>
              </a:ext>
            </a:extLst>
          </p:cNvPr>
          <p:cNvSpPr>
            <a:spLocks noGrp="1"/>
          </p:cNvSpPr>
          <p:nvPr>
            <p:ph type="body" sz="quarter" idx="10"/>
          </p:nvPr>
        </p:nvSpPr>
        <p:spPr/>
        <p:txBody>
          <a:bodyPr>
            <a:normAutofit lnSpcReduction="10000"/>
          </a:bodyPr>
          <a:lstStyle/>
          <a:p>
            <a:r>
              <a:rPr lang="en-US" dirty="0"/>
              <a:t>Change Feed</a:t>
            </a:r>
          </a:p>
        </p:txBody>
      </p:sp>
      <p:sp>
        <p:nvSpPr>
          <p:cNvPr id="21" name="Rectangle: Rounded Corners 20">
            <a:extLst>
              <a:ext uri="{FF2B5EF4-FFF2-40B4-BE49-F238E27FC236}">
                <a16:creationId xmlns:a16="http://schemas.microsoft.com/office/drawing/2014/main" id="{08C2AE48-3806-4CE9-906F-4EEA5100BE18}"/>
              </a:ext>
            </a:extLst>
          </p:cNvPr>
          <p:cNvSpPr/>
          <p:nvPr/>
        </p:nvSpPr>
        <p:spPr>
          <a:xfrm>
            <a:off x="3882367" y="2276975"/>
            <a:ext cx="4427266" cy="2304049"/>
          </a:xfrm>
          <a:prstGeom prst="roundRect">
            <a:avLst/>
          </a:prstGeom>
          <a:solidFill>
            <a:srgbClr val="E743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t>Sorted by order of modification</a:t>
            </a:r>
          </a:p>
        </p:txBody>
      </p:sp>
      <p:sp>
        <p:nvSpPr>
          <p:cNvPr id="5" name="Rectangle: Rounded Corners 4">
            <a:extLst>
              <a:ext uri="{FF2B5EF4-FFF2-40B4-BE49-F238E27FC236}">
                <a16:creationId xmlns:a16="http://schemas.microsoft.com/office/drawing/2014/main" id="{4A6881B9-8308-4136-A98C-95E12F31827F}"/>
              </a:ext>
            </a:extLst>
          </p:cNvPr>
          <p:cNvSpPr/>
          <p:nvPr/>
        </p:nvSpPr>
        <p:spPr>
          <a:xfrm>
            <a:off x="228600" y="1239252"/>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Enabled by default</a:t>
            </a:r>
          </a:p>
        </p:txBody>
      </p:sp>
      <p:sp>
        <p:nvSpPr>
          <p:cNvPr id="7" name="Rectangle: Rounded Corners 6">
            <a:extLst>
              <a:ext uri="{FF2B5EF4-FFF2-40B4-BE49-F238E27FC236}">
                <a16:creationId xmlns:a16="http://schemas.microsoft.com/office/drawing/2014/main" id="{B9E95BF3-AABE-433B-9F6E-E8B9120A7A89}"/>
              </a:ext>
            </a:extLst>
          </p:cNvPr>
          <p:cNvSpPr/>
          <p:nvPr/>
        </p:nvSpPr>
        <p:spPr>
          <a:xfrm>
            <a:off x="8630655" y="1239252"/>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Each change appears exactly once</a:t>
            </a:r>
          </a:p>
        </p:txBody>
      </p:sp>
      <p:sp>
        <p:nvSpPr>
          <p:cNvPr id="8" name="Rectangle: Rounded Corners 7">
            <a:extLst>
              <a:ext uri="{FF2B5EF4-FFF2-40B4-BE49-F238E27FC236}">
                <a16:creationId xmlns:a16="http://schemas.microsoft.com/office/drawing/2014/main" id="{73CD0696-CFDA-4E19-9190-6F148539053A}"/>
              </a:ext>
            </a:extLst>
          </p:cNvPr>
          <p:cNvSpPr/>
          <p:nvPr/>
        </p:nvSpPr>
        <p:spPr>
          <a:xfrm>
            <a:off x="228598" y="2947736"/>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Clients manage checkpointing logic</a:t>
            </a:r>
          </a:p>
        </p:txBody>
      </p:sp>
    </p:spTree>
    <p:extLst>
      <p:ext uri="{BB962C8B-B14F-4D97-AF65-F5344CB8AC3E}">
        <p14:creationId xmlns:p14="http://schemas.microsoft.com/office/powerpoint/2010/main" val="1219146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3B76D8B9-DF39-4CEE-9397-2307E07379D1}"/>
              </a:ext>
            </a:extLst>
          </p:cNvPr>
          <p:cNvSpPr/>
          <p:nvPr/>
        </p:nvSpPr>
        <p:spPr>
          <a:xfrm>
            <a:off x="4429627" y="1239252"/>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Includes insert and update operations</a:t>
            </a:r>
          </a:p>
        </p:txBody>
      </p:sp>
      <p:sp>
        <p:nvSpPr>
          <p:cNvPr id="15" name="Title 14">
            <a:extLst>
              <a:ext uri="{FF2B5EF4-FFF2-40B4-BE49-F238E27FC236}">
                <a16:creationId xmlns:a16="http://schemas.microsoft.com/office/drawing/2014/main" id="{52D34325-47BE-46C6-8481-0368EBBFD95D}"/>
              </a:ext>
            </a:extLst>
          </p:cNvPr>
          <p:cNvSpPr>
            <a:spLocks noGrp="1"/>
          </p:cNvSpPr>
          <p:nvPr>
            <p:ph type="title"/>
          </p:nvPr>
        </p:nvSpPr>
        <p:spPr/>
        <p:txBody>
          <a:bodyPr/>
          <a:lstStyle/>
          <a:p>
            <a:r>
              <a:rPr lang="en-US" dirty="0"/>
              <a:t>Overview</a:t>
            </a:r>
          </a:p>
        </p:txBody>
      </p:sp>
      <p:sp>
        <p:nvSpPr>
          <p:cNvPr id="17" name="Text Placeholder 16">
            <a:extLst>
              <a:ext uri="{FF2B5EF4-FFF2-40B4-BE49-F238E27FC236}">
                <a16:creationId xmlns:a16="http://schemas.microsoft.com/office/drawing/2014/main" id="{4C959155-283D-4662-AFF9-CBB1ADA25524}"/>
              </a:ext>
            </a:extLst>
          </p:cNvPr>
          <p:cNvSpPr>
            <a:spLocks noGrp="1"/>
          </p:cNvSpPr>
          <p:nvPr>
            <p:ph type="body" sz="quarter" idx="10"/>
          </p:nvPr>
        </p:nvSpPr>
        <p:spPr/>
        <p:txBody>
          <a:bodyPr>
            <a:normAutofit lnSpcReduction="10000"/>
          </a:bodyPr>
          <a:lstStyle/>
          <a:p>
            <a:r>
              <a:rPr lang="en-US" dirty="0"/>
              <a:t>Change Feed</a:t>
            </a:r>
          </a:p>
        </p:txBody>
      </p:sp>
      <p:sp>
        <p:nvSpPr>
          <p:cNvPr id="21" name="Rectangle: Rounded Corners 20">
            <a:extLst>
              <a:ext uri="{FF2B5EF4-FFF2-40B4-BE49-F238E27FC236}">
                <a16:creationId xmlns:a16="http://schemas.microsoft.com/office/drawing/2014/main" id="{08C2AE48-3806-4CE9-906F-4EEA5100BE18}"/>
              </a:ext>
            </a:extLst>
          </p:cNvPr>
          <p:cNvSpPr/>
          <p:nvPr/>
        </p:nvSpPr>
        <p:spPr>
          <a:xfrm>
            <a:off x="3882367" y="2276975"/>
            <a:ext cx="4427266" cy="2304049"/>
          </a:xfrm>
          <a:prstGeom prst="roundRect">
            <a:avLst/>
          </a:prstGeom>
          <a:solidFill>
            <a:srgbClr val="E743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t>Sorted by order of modification</a:t>
            </a:r>
          </a:p>
        </p:txBody>
      </p:sp>
      <p:sp>
        <p:nvSpPr>
          <p:cNvPr id="5" name="Rectangle: Rounded Corners 4">
            <a:extLst>
              <a:ext uri="{FF2B5EF4-FFF2-40B4-BE49-F238E27FC236}">
                <a16:creationId xmlns:a16="http://schemas.microsoft.com/office/drawing/2014/main" id="{4A6881B9-8308-4136-A98C-95E12F31827F}"/>
              </a:ext>
            </a:extLst>
          </p:cNvPr>
          <p:cNvSpPr/>
          <p:nvPr/>
        </p:nvSpPr>
        <p:spPr>
          <a:xfrm>
            <a:off x="228600" y="1239252"/>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Enabled by default</a:t>
            </a:r>
          </a:p>
        </p:txBody>
      </p:sp>
      <p:sp>
        <p:nvSpPr>
          <p:cNvPr id="7" name="Rectangle: Rounded Corners 6">
            <a:extLst>
              <a:ext uri="{FF2B5EF4-FFF2-40B4-BE49-F238E27FC236}">
                <a16:creationId xmlns:a16="http://schemas.microsoft.com/office/drawing/2014/main" id="{B9E95BF3-AABE-433B-9F6E-E8B9120A7A89}"/>
              </a:ext>
            </a:extLst>
          </p:cNvPr>
          <p:cNvSpPr/>
          <p:nvPr/>
        </p:nvSpPr>
        <p:spPr>
          <a:xfrm>
            <a:off x="8630655" y="1239252"/>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Each change appears exactly once</a:t>
            </a:r>
          </a:p>
        </p:txBody>
      </p:sp>
      <p:sp>
        <p:nvSpPr>
          <p:cNvPr id="8" name="Rectangle: Rounded Corners 7">
            <a:extLst>
              <a:ext uri="{FF2B5EF4-FFF2-40B4-BE49-F238E27FC236}">
                <a16:creationId xmlns:a16="http://schemas.microsoft.com/office/drawing/2014/main" id="{73CD0696-CFDA-4E19-9190-6F148539053A}"/>
              </a:ext>
            </a:extLst>
          </p:cNvPr>
          <p:cNvSpPr/>
          <p:nvPr/>
        </p:nvSpPr>
        <p:spPr>
          <a:xfrm>
            <a:off x="228598" y="2947736"/>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Clients manage checkpointing logic</a:t>
            </a:r>
          </a:p>
        </p:txBody>
      </p:sp>
      <p:sp>
        <p:nvSpPr>
          <p:cNvPr id="2" name="Rectangle: Rounded Corners 1">
            <a:extLst>
              <a:ext uri="{FF2B5EF4-FFF2-40B4-BE49-F238E27FC236}">
                <a16:creationId xmlns:a16="http://schemas.microsoft.com/office/drawing/2014/main" id="{F4F51CCA-4B1B-4F21-8327-7A94B3BB0042}"/>
              </a:ext>
            </a:extLst>
          </p:cNvPr>
          <p:cNvSpPr/>
          <p:nvPr/>
        </p:nvSpPr>
        <p:spPr>
          <a:xfrm>
            <a:off x="8630656" y="2947736"/>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Sorted by order of modification</a:t>
            </a:r>
          </a:p>
        </p:txBody>
      </p:sp>
    </p:spTree>
    <p:extLst>
      <p:ext uri="{BB962C8B-B14F-4D97-AF65-F5344CB8AC3E}">
        <p14:creationId xmlns:p14="http://schemas.microsoft.com/office/powerpoint/2010/main" val="2191090109"/>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0 0 L 0.3349 -0.00486 " pathEditMode="relative" rAng="0" ptsTypes="AA">
                                      <p:cBhvr>
                                        <p:cTn id="6" dur="1000" fill="hold"/>
                                        <p:tgtEl>
                                          <p:spTgt spid="21"/>
                                        </p:tgtEl>
                                        <p:attrNameLst>
                                          <p:attrName>ppt_x</p:attrName>
                                          <p:attrName>ppt_y</p:attrName>
                                        </p:attrNameLst>
                                      </p:cBhvr>
                                      <p:rCtr x="16745" y="-255"/>
                                    </p:animMotion>
                                  </p:childTnLst>
                                </p:cTn>
                              </p:par>
                            </p:childTnLst>
                          </p:cTn>
                        </p:par>
                        <p:par>
                          <p:cTn id="7" fill="hold">
                            <p:stCondLst>
                              <p:cond delay="1000"/>
                            </p:stCondLst>
                            <p:childTnLst>
                              <p:par>
                                <p:cTn id="8" presetID="1" presetClass="entr" presetSubtype="0" fill="hold" grpId="0" nodeType="afterEffect">
                                  <p:stCondLst>
                                    <p:cond delay="0"/>
                                  </p:stCondLst>
                                  <p:childTnLst>
                                    <p:set>
                                      <p:cBhvr>
                                        <p:cTn id="9"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3B76D8B9-DF39-4CEE-9397-2307E07379D1}"/>
              </a:ext>
            </a:extLst>
          </p:cNvPr>
          <p:cNvSpPr/>
          <p:nvPr/>
        </p:nvSpPr>
        <p:spPr>
          <a:xfrm>
            <a:off x="4429627" y="1239252"/>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Includes insert and update operations</a:t>
            </a:r>
          </a:p>
        </p:txBody>
      </p:sp>
      <p:sp>
        <p:nvSpPr>
          <p:cNvPr id="15" name="Title 14">
            <a:extLst>
              <a:ext uri="{FF2B5EF4-FFF2-40B4-BE49-F238E27FC236}">
                <a16:creationId xmlns:a16="http://schemas.microsoft.com/office/drawing/2014/main" id="{52D34325-47BE-46C6-8481-0368EBBFD95D}"/>
              </a:ext>
            </a:extLst>
          </p:cNvPr>
          <p:cNvSpPr>
            <a:spLocks noGrp="1"/>
          </p:cNvSpPr>
          <p:nvPr>
            <p:ph type="title"/>
          </p:nvPr>
        </p:nvSpPr>
        <p:spPr/>
        <p:txBody>
          <a:bodyPr/>
          <a:lstStyle/>
          <a:p>
            <a:r>
              <a:rPr lang="en-US" dirty="0"/>
              <a:t>Overview</a:t>
            </a:r>
          </a:p>
        </p:txBody>
      </p:sp>
      <p:sp>
        <p:nvSpPr>
          <p:cNvPr id="17" name="Text Placeholder 16">
            <a:extLst>
              <a:ext uri="{FF2B5EF4-FFF2-40B4-BE49-F238E27FC236}">
                <a16:creationId xmlns:a16="http://schemas.microsoft.com/office/drawing/2014/main" id="{4C959155-283D-4662-AFF9-CBB1ADA25524}"/>
              </a:ext>
            </a:extLst>
          </p:cNvPr>
          <p:cNvSpPr>
            <a:spLocks noGrp="1"/>
          </p:cNvSpPr>
          <p:nvPr>
            <p:ph type="body" sz="quarter" idx="10"/>
          </p:nvPr>
        </p:nvSpPr>
        <p:spPr/>
        <p:txBody>
          <a:bodyPr>
            <a:normAutofit lnSpcReduction="10000"/>
          </a:bodyPr>
          <a:lstStyle/>
          <a:p>
            <a:r>
              <a:rPr lang="en-US" dirty="0"/>
              <a:t>Change Feed</a:t>
            </a:r>
          </a:p>
        </p:txBody>
      </p:sp>
      <p:sp>
        <p:nvSpPr>
          <p:cNvPr id="21" name="Rectangle: Rounded Corners 20">
            <a:extLst>
              <a:ext uri="{FF2B5EF4-FFF2-40B4-BE49-F238E27FC236}">
                <a16:creationId xmlns:a16="http://schemas.microsoft.com/office/drawing/2014/main" id="{08C2AE48-3806-4CE9-906F-4EEA5100BE18}"/>
              </a:ext>
            </a:extLst>
          </p:cNvPr>
          <p:cNvSpPr/>
          <p:nvPr/>
        </p:nvSpPr>
        <p:spPr>
          <a:xfrm>
            <a:off x="3882367" y="2276975"/>
            <a:ext cx="4427266" cy="2304049"/>
          </a:xfrm>
          <a:prstGeom prst="roundRect">
            <a:avLst/>
          </a:prstGeom>
          <a:solidFill>
            <a:srgbClr val="E743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t>No guaranteed order logical partitions</a:t>
            </a:r>
          </a:p>
        </p:txBody>
      </p:sp>
      <p:sp>
        <p:nvSpPr>
          <p:cNvPr id="5" name="Rectangle: Rounded Corners 4">
            <a:extLst>
              <a:ext uri="{FF2B5EF4-FFF2-40B4-BE49-F238E27FC236}">
                <a16:creationId xmlns:a16="http://schemas.microsoft.com/office/drawing/2014/main" id="{4A6881B9-8308-4136-A98C-95E12F31827F}"/>
              </a:ext>
            </a:extLst>
          </p:cNvPr>
          <p:cNvSpPr/>
          <p:nvPr/>
        </p:nvSpPr>
        <p:spPr>
          <a:xfrm>
            <a:off x="228600" y="1239252"/>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Enabled by default</a:t>
            </a:r>
          </a:p>
        </p:txBody>
      </p:sp>
      <p:sp>
        <p:nvSpPr>
          <p:cNvPr id="7" name="Rectangle: Rounded Corners 6">
            <a:extLst>
              <a:ext uri="{FF2B5EF4-FFF2-40B4-BE49-F238E27FC236}">
                <a16:creationId xmlns:a16="http://schemas.microsoft.com/office/drawing/2014/main" id="{B9E95BF3-AABE-433B-9F6E-E8B9120A7A89}"/>
              </a:ext>
            </a:extLst>
          </p:cNvPr>
          <p:cNvSpPr/>
          <p:nvPr/>
        </p:nvSpPr>
        <p:spPr>
          <a:xfrm>
            <a:off x="8630655" y="1239252"/>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Each change appears exactly once</a:t>
            </a:r>
          </a:p>
        </p:txBody>
      </p:sp>
      <p:sp>
        <p:nvSpPr>
          <p:cNvPr id="8" name="Rectangle: Rounded Corners 7">
            <a:extLst>
              <a:ext uri="{FF2B5EF4-FFF2-40B4-BE49-F238E27FC236}">
                <a16:creationId xmlns:a16="http://schemas.microsoft.com/office/drawing/2014/main" id="{73CD0696-CFDA-4E19-9190-6F148539053A}"/>
              </a:ext>
            </a:extLst>
          </p:cNvPr>
          <p:cNvSpPr/>
          <p:nvPr/>
        </p:nvSpPr>
        <p:spPr>
          <a:xfrm>
            <a:off x="228598" y="2947736"/>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Clients manage checkpointing logic</a:t>
            </a:r>
          </a:p>
        </p:txBody>
      </p:sp>
      <p:sp>
        <p:nvSpPr>
          <p:cNvPr id="9" name="Rectangle: Rounded Corners 8">
            <a:extLst>
              <a:ext uri="{FF2B5EF4-FFF2-40B4-BE49-F238E27FC236}">
                <a16:creationId xmlns:a16="http://schemas.microsoft.com/office/drawing/2014/main" id="{7105BC7B-AFDD-4054-9FB2-0713361F590C}"/>
              </a:ext>
            </a:extLst>
          </p:cNvPr>
          <p:cNvSpPr/>
          <p:nvPr/>
        </p:nvSpPr>
        <p:spPr>
          <a:xfrm>
            <a:off x="8630656" y="2947736"/>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Sorted by order of modification</a:t>
            </a:r>
          </a:p>
        </p:txBody>
      </p:sp>
    </p:spTree>
    <p:extLst>
      <p:ext uri="{BB962C8B-B14F-4D97-AF65-F5344CB8AC3E}">
        <p14:creationId xmlns:p14="http://schemas.microsoft.com/office/powerpoint/2010/main" val="216768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3B76D8B9-DF39-4CEE-9397-2307E07379D1}"/>
              </a:ext>
            </a:extLst>
          </p:cNvPr>
          <p:cNvSpPr/>
          <p:nvPr/>
        </p:nvSpPr>
        <p:spPr>
          <a:xfrm>
            <a:off x="4429627" y="1239252"/>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Includes insert and update operations</a:t>
            </a:r>
          </a:p>
        </p:txBody>
      </p:sp>
      <p:sp>
        <p:nvSpPr>
          <p:cNvPr id="15" name="Title 14">
            <a:extLst>
              <a:ext uri="{FF2B5EF4-FFF2-40B4-BE49-F238E27FC236}">
                <a16:creationId xmlns:a16="http://schemas.microsoft.com/office/drawing/2014/main" id="{52D34325-47BE-46C6-8481-0368EBBFD95D}"/>
              </a:ext>
            </a:extLst>
          </p:cNvPr>
          <p:cNvSpPr>
            <a:spLocks noGrp="1"/>
          </p:cNvSpPr>
          <p:nvPr>
            <p:ph type="title"/>
          </p:nvPr>
        </p:nvSpPr>
        <p:spPr/>
        <p:txBody>
          <a:bodyPr/>
          <a:lstStyle/>
          <a:p>
            <a:r>
              <a:rPr lang="en-US" dirty="0"/>
              <a:t>Overview</a:t>
            </a:r>
          </a:p>
        </p:txBody>
      </p:sp>
      <p:sp>
        <p:nvSpPr>
          <p:cNvPr id="17" name="Text Placeholder 16">
            <a:extLst>
              <a:ext uri="{FF2B5EF4-FFF2-40B4-BE49-F238E27FC236}">
                <a16:creationId xmlns:a16="http://schemas.microsoft.com/office/drawing/2014/main" id="{4C959155-283D-4662-AFF9-CBB1ADA25524}"/>
              </a:ext>
            </a:extLst>
          </p:cNvPr>
          <p:cNvSpPr>
            <a:spLocks noGrp="1"/>
          </p:cNvSpPr>
          <p:nvPr>
            <p:ph type="body" sz="quarter" idx="10"/>
          </p:nvPr>
        </p:nvSpPr>
        <p:spPr/>
        <p:txBody>
          <a:bodyPr>
            <a:normAutofit lnSpcReduction="10000"/>
          </a:bodyPr>
          <a:lstStyle/>
          <a:p>
            <a:r>
              <a:rPr lang="en-US" dirty="0"/>
              <a:t>Change Feed</a:t>
            </a:r>
          </a:p>
        </p:txBody>
      </p:sp>
      <p:sp>
        <p:nvSpPr>
          <p:cNvPr id="21" name="Rectangle: Rounded Corners 20">
            <a:extLst>
              <a:ext uri="{FF2B5EF4-FFF2-40B4-BE49-F238E27FC236}">
                <a16:creationId xmlns:a16="http://schemas.microsoft.com/office/drawing/2014/main" id="{08C2AE48-3806-4CE9-906F-4EEA5100BE18}"/>
              </a:ext>
            </a:extLst>
          </p:cNvPr>
          <p:cNvSpPr/>
          <p:nvPr/>
        </p:nvSpPr>
        <p:spPr>
          <a:xfrm>
            <a:off x="3882367" y="2276975"/>
            <a:ext cx="4427266" cy="2304049"/>
          </a:xfrm>
          <a:prstGeom prst="roundRect">
            <a:avLst/>
          </a:prstGeom>
          <a:solidFill>
            <a:srgbClr val="E743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t>No guaranteed order logical partitions</a:t>
            </a:r>
          </a:p>
        </p:txBody>
      </p:sp>
      <p:sp>
        <p:nvSpPr>
          <p:cNvPr id="5" name="Rectangle: Rounded Corners 4">
            <a:extLst>
              <a:ext uri="{FF2B5EF4-FFF2-40B4-BE49-F238E27FC236}">
                <a16:creationId xmlns:a16="http://schemas.microsoft.com/office/drawing/2014/main" id="{4A6881B9-8308-4136-A98C-95E12F31827F}"/>
              </a:ext>
            </a:extLst>
          </p:cNvPr>
          <p:cNvSpPr/>
          <p:nvPr/>
        </p:nvSpPr>
        <p:spPr>
          <a:xfrm>
            <a:off x="228600" y="1239252"/>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Enabled by default</a:t>
            </a:r>
          </a:p>
        </p:txBody>
      </p:sp>
      <p:sp>
        <p:nvSpPr>
          <p:cNvPr id="7" name="Rectangle: Rounded Corners 6">
            <a:extLst>
              <a:ext uri="{FF2B5EF4-FFF2-40B4-BE49-F238E27FC236}">
                <a16:creationId xmlns:a16="http://schemas.microsoft.com/office/drawing/2014/main" id="{B9E95BF3-AABE-433B-9F6E-E8B9120A7A89}"/>
              </a:ext>
            </a:extLst>
          </p:cNvPr>
          <p:cNvSpPr/>
          <p:nvPr/>
        </p:nvSpPr>
        <p:spPr>
          <a:xfrm>
            <a:off x="8630655" y="1239252"/>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Each change appears exactly once</a:t>
            </a:r>
          </a:p>
        </p:txBody>
      </p:sp>
      <p:sp>
        <p:nvSpPr>
          <p:cNvPr id="8" name="Rectangle: Rounded Corners 7">
            <a:extLst>
              <a:ext uri="{FF2B5EF4-FFF2-40B4-BE49-F238E27FC236}">
                <a16:creationId xmlns:a16="http://schemas.microsoft.com/office/drawing/2014/main" id="{73CD0696-CFDA-4E19-9190-6F148539053A}"/>
              </a:ext>
            </a:extLst>
          </p:cNvPr>
          <p:cNvSpPr/>
          <p:nvPr/>
        </p:nvSpPr>
        <p:spPr>
          <a:xfrm>
            <a:off x="228598" y="2947736"/>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Clients manage checkpointing logic</a:t>
            </a:r>
          </a:p>
        </p:txBody>
      </p:sp>
      <p:sp>
        <p:nvSpPr>
          <p:cNvPr id="9" name="Rectangle: Rounded Corners 8">
            <a:extLst>
              <a:ext uri="{FF2B5EF4-FFF2-40B4-BE49-F238E27FC236}">
                <a16:creationId xmlns:a16="http://schemas.microsoft.com/office/drawing/2014/main" id="{7105BC7B-AFDD-4054-9FB2-0713361F590C}"/>
              </a:ext>
            </a:extLst>
          </p:cNvPr>
          <p:cNvSpPr/>
          <p:nvPr/>
        </p:nvSpPr>
        <p:spPr>
          <a:xfrm>
            <a:off x="8630656" y="2947736"/>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Sorted by order of modification</a:t>
            </a:r>
          </a:p>
        </p:txBody>
      </p:sp>
      <p:sp>
        <p:nvSpPr>
          <p:cNvPr id="2" name="Rectangle: Rounded Corners 1">
            <a:extLst>
              <a:ext uri="{FF2B5EF4-FFF2-40B4-BE49-F238E27FC236}">
                <a16:creationId xmlns:a16="http://schemas.microsoft.com/office/drawing/2014/main" id="{32FC04B2-3EA8-4A94-963F-07FD1011181A}"/>
              </a:ext>
            </a:extLst>
          </p:cNvPr>
          <p:cNvSpPr/>
          <p:nvPr/>
        </p:nvSpPr>
        <p:spPr>
          <a:xfrm>
            <a:off x="228598" y="4656220"/>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No guaranteed order logical partitions</a:t>
            </a:r>
          </a:p>
        </p:txBody>
      </p:sp>
    </p:spTree>
    <p:extLst>
      <p:ext uri="{BB962C8B-B14F-4D97-AF65-F5344CB8AC3E}">
        <p14:creationId xmlns:p14="http://schemas.microsoft.com/office/powerpoint/2010/main" val="3875294814"/>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0 0 L -0.36315 0.25394 " pathEditMode="relative" rAng="0" ptsTypes="AA">
                                      <p:cBhvr>
                                        <p:cTn id="6" dur="1000" fill="hold"/>
                                        <p:tgtEl>
                                          <p:spTgt spid="21"/>
                                        </p:tgtEl>
                                        <p:attrNameLst>
                                          <p:attrName>ppt_x</p:attrName>
                                          <p:attrName>ppt_y</p:attrName>
                                        </p:attrNameLst>
                                      </p:cBhvr>
                                      <p:rCtr x="-18164" y="12685"/>
                                    </p:animMotion>
                                  </p:childTnLst>
                                </p:cTn>
                              </p:par>
                            </p:childTnLst>
                          </p:cTn>
                        </p:par>
                        <p:par>
                          <p:cTn id="7" fill="hold">
                            <p:stCondLst>
                              <p:cond delay="1000"/>
                            </p:stCondLst>
                            <p:childTnLst>
                              <p:par>
                                <p:cTn id="8" presetID="1" presetClass="entr" presetSubtype="0" fill="hold" grpId="0" nodeType="afterEffect">
                                  <p:stCondLst>
                                    <p:cond delay="0"/>
                                  </p:stCondLst>
                                  <p:childTnLst>
                                    <p:set>
                                      <p:cBhvr>
                                        <p:cTn id="9"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3B76D8B9-DF39-4CEE-9397-2307E07379D1}"/>
              </a:ext>
            </a:extLst>
          </p:cNvPr>
          <p:cNvSpPr/>
          <p:nvPr/>
        </p:nvSpPr>
        <p:spPr>
          <a:xfrm>
            <a:off x="4429627" y="1239252"/>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Includes insert and update operations</a:t>
            </a:r>
          </a:p>
        </p:txBody>
      </p:sp>
      <p:sp>
        <p:nvSpPr>
          <p:cNvPr id="15" name="Title 14">
            <a:extLst>
              <a:ext uri="{FF2B5EF4-FFF2-40B4-BE49-F238E27FC236}">
                <a16:creationId xmlns:a16="http://schemas.microsoft.com/office/drawing/2014/main" id="{52D34325-47BE-46C6-8481-0368EBBFD95D}"/>
              </a:ext>
            </a:extLst>
          </p:cNvPr>
          <p:cNvSpPr>
            <a:spLocks noGrp="1"/>
          </p:cNvSpPr>
          <p:nvPr>
            <p:ph type="title"/>
          </p:nvPr>
        </p:nvSpPr>
        <p:spPr/>
        <p:txBody>
          <a:bodyPr/>
          <a:lstStyle/>
          <a:p>
            <a:r>
              <a:rPr lang="en-US" dirty="0"/>
              <a:t>Overview</a:t>
            </a:r>
          </a:p>
        </p:txBody>
      </p:sp>
      <p:sp>
        <p:nvSpPr>
          <p:cNvPr id="17" name="Text Placeholder 16">
            <a:extLst>
              <a:ext uri="{FF2B5EF4-FFF2-40B4-BE49-F238E27FC236}">
                <a16:creationId xmlns:a16="http://schemas.microsoft.com/office/drawing/2014/main" id="{4C959155-283D-4662-AFF9-CBB1ADA25524}"/>
              </a:ext>
            </a:extLst>
          </p:cNvPr>
          <p:cNvSpPr>
            <a:spLocks noGrp="1"/>
          </p:cNvSpPr>
          <p:nvPr>
            <p:ph type="body" sz="quarter" idx="10"/>
          </p:nvPr>
        </p:nvSpPr>
        <p:spPr/>
        <p:txBody>
          <a:bodyPr>
            <a:normAutofit lnSpcReduction="10000"/>
          </a:bodyPr>
          <a:lstStyle/>
          <a:p>
            <a:r>
              <a:rPr lang="en-US" dirty="0"/>
              <a:t>Change Feed</a:t>
            </a:r>
          </a:p>
        </p:txBody>
      </p:sp>
      <p:sp>
        <p:nvSpPr>
          <p:cNvPr id="21" name="Rectangle: Rounded Corners 20">
            <a:extLst>
              <a:ext uri="{FF2B5EF4-FFF2-40B4-BE49-F238E27FC236}">
                <a16:creationId xmlns:a16="http://schemas.microsoft.com/office/drawing/2014/main" id="{08C2AE48-3806-4CE9-906F-4EEA5100BE18}"/>
              </a:ext>
            </a:extLst>
          </p:cNvPr>
          <p:cNvSpPr/>
          <p:nvPr/>
        </p:nvSpPr>
        <p:spPr>
          <a:xfrm>
            <a:off x="3882367" y="2276975"/>
            <a:ext cx="4427266" cy="2304049"/>
          </a:xfrm>
          <a:prstGeom prst="roundRect">
            <a:avLst/>
          </a:prstGeom>
          <a:solidFill>
            <a:srgbClr val="E743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t>Synchronized from any point-in-time</a:t>
            </a:r>
          </a:p>
        </p:txBody>
      </p:sp>
      <p:sp>
        <p:nvSpPr>
          <p:cNvPr id="5" name="Rectangle: Rounded Corners 4">
            <a:extLst>
              <a:ext uri="{FF2B5EF4-FFF2-40B4-BE49-F238E27FC236}">
                <a16:creationId xmlns:a16="http://schemas.microsoft.com/office/drawing/2014/main" id="{4A6881B9-8308-4136-A98C-95E12F31827F}"/>
              </a:ext>
            </a:extLst>
          </p:cNvPr>
          <p:cNvSpPr/>
          <p:nvPr/>
        </p:nvSpPr>
        <p:spPr>
          <a:xfrm>
            <a:off x="228600" y="1239252"/>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Enabled by default</a:t>
            </a:r>
          </a:p>
        </p:txBody>
      </p:sp>
      <p:sp>
        <p:nvSpPr>
          <p:cNvPr id="7" name="Rectangle: Rounded Corners 6">
            <a:extLst>
              <a:ext uri="{FF2B5EF4-FFF2-40B4-BE49-F238E27FC236}">
                <a16:creationId xmlns:a16="http://schemas.microsoft.com/office/drawing/2014/main" id="{B9E95BF3-AABE-433B-9F6E-E8B9120A7A89}"/>
              </a:ext>
            </a:extLst>
          </p:cNvPr>
          <p:cNvSpPr/>
          <p:nvPr/>
        </p:nvSpPr>
        <p:spPr>
          <a:xfrm>
            <a:off x="8630655" y="1239252"/>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Each change appears exactly once</a:t>
            </a:r>
          </a:p>
        </p:txBody>
      </p:sp>
      <p:sp>
        <p:nvSpPr>
          <p:cNvPr id="8" name="Rectangle: Rounded Corners 7">
            <a:extLst>
              <a:ext uri="{FF2B5EF4-FFF2-40B4-BE49-F238E27FC236}">
                <a16:creationId xmlns:a16="http://schemas.microsoft.com/office/drawing/2014/main" id="{73CD0696-CFDA-4E19-9190-6F148539053A}"/>
              </a:ext>
            </a:extLst>
          </p:cNvPr>
          <p:cNvSpPr/>
          <p:nvPr/>
        </p:nvSpPr>
        <p:spPr>
          <a:xfrm>
            <a:off x="228598" y="2947736"/>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Clients manage checkpointing logic</a:t>
            </a:r>
          </a:p>
        </p:txBody>
      </p:sp>
      <p:sp>
        <p:nvSpPr>
          <p:cNvPr id="9" name="Rectangle: Rounded Corners 8">
            <a:extLst>
              <a:ext uri="{FF2B5EF4-FFF2-40B4-BE49-F238E27FC236}">
                <a16:creationId xmlns:a16="http://schemas.microsoft.com/office/drawing/2014/main" id="{7105BC7B-AFDD-4054-9FB2-0713361F590C}"/>
              </a:ext>
            </a:extLst>
          </p:cNvPr>
          <p:cNvSpPr/>
          <p:nvPr/>
        </p:nvSpPr>
        <p:spPr>
          <a:xfrm>
            <a:off x="8630656" y="2947736"/>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Sorted by order of modification</a:t>
            </a:r>
          </a:p>
        </p:txBody>
      </p:sp>
      <p:sp>
        <p:nvSpPr>
          <p:cNvPr id="10" name="Rectangle: Rounded Corners 9">
            <a:extLst>
              <a:ext uri="{FF2B5EF4-FFF2-40B4-BE49-F238E27FC236}">
                <a16:creationId xmlns:a16="http://schemas.microsoft.com/office/drawing/2014/main" id="{277BF49F-9784-48A7-BE92-9C2E48CB91DB}"/>
              </a:ext>
            </a:extLst>
          </p:cNvPr>
          <p:cNvSpPr/>
          <p:nvPr/>
        </p:nvSpPr>
        <p:spPr>
          <a:xfrm>
            <a:off x="228598" y="4656220"/>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No guaranteed order logical partitions</a:t>
            </a:r>
          </a:p>
        </p:txBody>
      </p:sp>
    </p:spTree>
    <p:extLst>
      <p:ext uri="{BB962C8B-B14F-4D97-AF65-F5344CB8AC3E}">
        <p14:creationId xmlns:p14="http://schemas.microsoft.com/office/powerpoint/2010/main" val="3786979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4C2FAF-3E84-441E-A974-3865D2DD84E8}"/>
              </a:ext>
            </a:extLst>
          </p:cNvPr>
          <p:cNvSpPr>
            <a:spLocks noGrp="1"/>
          </p:cNvSpPr>
          <p:nvPr>
            <p:ph type="title"/>
          </p:nvPr>
        </p:nvSpPr>
        <p:spPr/>
        <p:txBody>
          <a:bodyPr/>
          <a:lstStyle/>
          <a:p>
            <a:r>
              <a:rPr lang="en-US" dirty="0"/>
              <a:t>David Bowie - Changes</a:t>
            </a:r>
          </a:p>
        </p:txBody>
      </p:sp>
      <p:pic>
        <p:nvPicPr>
          <p:cNvPr id="6" name="Content Placeholder 5">
            <a:extLst>
              <a:ext uri="{FF2B5EF4-FFF2-40B4-BE49-F238E27FC236}">
                <a16:creationId xmlns:a16="http://schemas.microsoft.com/office/drawing/2014/main" id="{F99748F8-BF77-4752-8244-07B2A7814434}"/>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874669" y="1116013"/>
            <a:ext cx="5032375" cy="5032375"/>
          </a:xfrm>
        </p:spPr>
      </p:pic>
      <p:sp>
        <p:nvSpPr>
          <p:cNvPr id="4" name="Text Placeholder 3">
            <a:extLst>
              <a:ext uri="{FF2B5EF4-FFF2-40B4-BE49-F238E27FC236}">
                <a16:creationId xmlns:a16="http://schemas.microsoft.com/office/drawing/2014/main" id="{16286A86-DEC5-412E-8E20-1FB8EFADC97D}"/>
              </a:ext>
            </a:extLst>
          </p:cNvPr>
          <p:cNvSpPr>
            <a:spLocks noGrp="1"/>
          </p:cNvSpPr>
          <p:nvPr>
            <p:ph type="body" sz="quarter" idx="10"/>
          </p:nvPr>
        </p:nvSpPr>
        <p:spPr/>
        <p:txBody>
          <a:bodyPr>
            <a:normAutofit lnSpcReduction="10000"/>
          </a:bodyPr>
          <a:lstStyle/>
          <a:p>
            <a:r>
              <a:rPr lang="en-US" dirty="0"/>
              <a:t>Ch-</a:t>
            </a:r>
            <a:r>
              <a:rPr lang="en-US" dirty="0" err="1"/>
              <a:t>ch</a:t>
            </a:r>
            <a:r>
              <a:rPr lang="en-US" dirty="0"/>
              <a:t>-</a:t>
            </a:r>
            <a:r>
              <a:rPr lang="en-US" dirty="0" err="1"/>
              <a:t>ch</a:t>
            </a:r>
            <a:r>
              <a:rPr lang="en-US" dirty="0"/>
              <a:t>-changes: Tracing Changes in Azure Cosmos DB</a:t>
            </a:r>
          </a:p>
        </p:txBody>
      </p:sp>
      <p:sp>
        <p:nvSpPr>
          <p:cNvPr id="8" name="TextBox 7">
            <a:extLst>
              <a:ext uri="{FF2B5EF4-FFF2-40B4-BE49-F238E27FC236}">
                <a16:creationId xmlns:a16="http://schemas.microsoft.com/office/drawing/2014/main" id="{050585D1-4996-408D-AB47-F964112E7A70}"/>
              </a:ext>
            </a:extLst>
          </p:cNvPr>
          <p:cNvSpPr txBox="1"/>
          <p:nvPr/>
        </p:nvSpPr>
        <p:spPr>
          <a:xfrm>
            <a:off x="284956" y="1438275"/>
            <a:ext cx="6361906" cy="2739211"/>
          </a:xfrm>
          <a:prstGeom prst="rect">
            <a:avLst/>
          </a:prstGeom>
          <a:noFill/>
        </p:spPr>
        <p:txBody>
          <a:bodyPr wrap="square" rtlCol="0">
            <a:spAutoFit/>
          </a:bodyPr>
          <a:lstStyle/>
          <a:p>
            <a:pPr>
              <a:spcAft>
                <a:spcPts val="2400"/>
              </a:spcAft>
            </a:pPr>
            <a:r>
              <a:rPr lang="en-US" sz="2800" dirty="0">
                <a:solidFill>
                  <a:srgbClr val="2B4370"/>
                </a:solidFill>
                <a:latin typeface="Arial Black" panose="020B0A04020102020204" pitchFamily="34" charset="0"/>
              </a:rPr>
              <a:t>Time may change me</a:t>
            </a:r>
          </a:p>
          <a:p>
            <a:pPr>
              <a:spcAft>
                <a:spcPts val="2400"/>
              </a:spcAft>
            </a:pPr>
            <a:r>
              <a:rPr lang="en-US" sz="2800" dirty="0">
                <a:solidFill>
                  <a:srgbClr val="2B4370"/>
                </a:solidFill>
                <a:latin typeface="Arial Black" panose="020B0A04020102020204" pitchFamily="34" charset="0"/>
              </a:rPr>
              <a:t>But I can’t trace time</a:t>
            </a:r>
          </a:p>
          <a:p>
            <a:pPr>
              <a:spcAft>
                <a:spcPts val="2400"/>
              </a:spcAft>
            </a:pPr>
            <a:r>
              <a:rPr lang="en-US" sz="2800" dirty="0">
                <a:solidFill>
                  <a:srgbClr val="2B4370"/>
                </a:solidFill>
                <a:latin typeface="Arial Black" panose="020B0A04020102020204" pitchFamily="34" charset="0"/>
              </a:rPr>
              <a:t>I said that time may change me</a:t>
            </a:r>
          </a:p>
          <a:p>
            <a:pPr>
              <a:spcAft>
                <a:spcPts val="2400"/>
              </a:spcAft>
            </a:pPr>
            <a:r>
              <a:rPr lang="en-US" sz="2800" dirty="0">
                <a:solidFill>
                  <a:srgbClr val="2B4370"/>
                </a:solidFill>
                <a:latin typeface="Arial Black" panose="020B0A04020102020204" pitchFamily="34" charset="0"/>
              </a:rPr>
              <a:t>But I can’t trace time</a:t>
            </a:r>
          </a:p>
        </p:txBody>
      </p:sp>
      <p:pic>
        <p:nvPicPr>
          <p:cNvPr id="1026" name="Picture 2">
            <a:extLst>
              <a:ext uri="{FF2B5EF4-FFF2-40B4-BE49-F238E27FC236}">
                <a16:creationId xmlns:a16="http://schemas.microsoft.com/office/drawing/2014/main" id="{DB28A742-83AF-4412-8E32-6EB599668B0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3081" y="4625221"/>
            <a:ext cx="5887244" cy="17247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7179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dissolve">
                                      <p:cBhvr>
                                        <p:cTn id="7"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ADD3B735-94E6-4C2C-833B-A4965636ED13}"/>
              </a:ext>
            </a:extLst>
          </p:cNvPr>
          <p:cNvSpPr/>
          <p:nvPr/>
        </p:nvSpPr>
        <p:spPr>
          <a:xfrm>
            <a:off x="4429626" y="4656220"/>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Synchronized from any point-in-time</a:t>
            </a:r>
          </a:p>
        </p:txBody>
      </p:sp>
      <p:sp>
        <p:nvSpPr>
          <p:cNvPr id="6" name="Rectangle: Rounded Corners 5">
            <a:extLst>
              <a:ext uri="{FF2B5EF4-FFF2-40B4-BE49-F238E27FC236}">
                <a16:creationId xmlns:a16="http://schemas.microsoft.com/office/drawing/2014/main" id="{3B76D8B9-DF39-4CEE-9397-2307E07379D1}"/>
              </a:ext>
            </a:extLst>
          </p:cNvPr>
          <p:cNvSpPr/>
          <p:nvPr/>
        </p:nvSpPr>
        <p:spPr>
          <a:xfrm>
            <a:off x="4429627" y="1239252"/>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Includes insert and update operations</a:t>
            </a:r>
          </a:p>
        </p:txBody>
      </p:sp>
      <p:sp>
        <p:nvSpPr>
          <p:cNvPr id="15" name="Title 14">
            <a:extLst>
              <a:ext uri="{FF2B5EF4-FFF2-40B4-BE49-F238E27FC236}">
                <a16:creationId xmlns:a16="http://schemas.microsoft.com/office/drawing/2014/main" id="{52D34325-47BE-46C6-8481-0368EBBFD95D}"/>
              </a:ext>
            </a:extLst>
          </p:cNvPr>
          <p:cNvSpPr>
            <a:spLocks noGrp="1"/>
          </p:cNvSpPr>
          <p:nvPr>
            <p:ph type="title"/>
          </p:nvPr>
        </p:nvSpPr>
        <p:spPr/>
        <p:txBody>
          <a:bodyPr/>
          <a:lstStyle/>
          <a:p>
            <a:r>
              <a:rPr lang="en-US" dirty="0"/>
              <a:t>Overview</a:t>
            </a:r>
          </a:p>
        </p:txBody>
      </p:sp>
      <p:sp>
        <p:nvSpPr>
          <p:cNvPr id="17" name="Text Placeholder 16">
            <a:extLst>
              <a:ext uri="{FF2B5EF4-FFF2-40B4-BE49-F238E27FC236}">
                <a16:creationId xmlns:a16="http://schemas.microsoft.com/office/drawing/2014/main" id="{4C959155-283D-4662-AFF9-CBB1ADA25524}"/>
              </a:ext>
            </a:extLst>
          </p:cNvPr>
          <p:cNvSpPr>
            <a:spLocks noGrp="1"/>
          </p:cNvSpPr>
          <p:nvPr>
            <p:ph type="body" sz="quarter" idx="10"/>
          </p:nvPr>
        </p:nvSpPr>
        <p:spPr/>
        <p:txBody>
          <a:bodyPr>
            <a:normAutofit lnSpcReduction="10000"/>
          </a:bodyPr>
          <a:lstStyle/>
          <a:p>
            <a:r>
              <a:rPr lang="en-US" dirty="0"/>
              <a:t>Change Feed</a:t>
            </a:r>
          </a:p>
        </p:txBody>
      </p:sp>
      <p:sp>
        <p:nvSpPr>
          <p:cNvPr id="21" name="Rectangle: Rounded Corners 20">
            <a:extLst>
              <a:ext uri="{FF2B5EF4-FFF2-40B4-BE49-F238E27FC236}">
                <a16:creationId xmlns:a16="http://schemas.microsoft.com/office/drawing/2014/main" id="{08C2AE48-3806-4CE9-906F-4EEA5100BE18}"/>
              </a:ext>
            </a:extLst>
          </p:cNvPr>
          <p:cNvSpPr/>
          <p:nvPr/>
        </p:nvSpPr>
        <p:spPr>
          <a:xfrm>
            <a:off x="3882367" y="2276975"/>
            <a:ext cx="4427266" cy="2304049"/>
          </a:xfrm>
          <a:prstGeom prst="roundRect">
            <a:avLst/>
          </a:prstGeom>
          <a:solidFill>
            <a:srgbClr val="E743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t>Synchronized from any point-in-time</a:t>
            </a:r>
          </a:p>
        </p:txBody>
      </p:sp>
      <p:sp>
        <p:nvSpPr>
          <p:cNvPr id="5" name="Rectangle: Rounded Corners 4">
            <a:extLst>
              <a:ext uri="{FF2B5EF4-FFF2-40B4-BE49-F238E27FC236}">
                <a16:creationId xmlns:a16="http://schemas.microsoft.com/office/drawing/2014/main" id="{4A6881B9-8308-4136-A98C-95E12F31827F}"/>
              </a:ext>
            </a:extLst>
          </p:cNvPr>
          <p:cNvSpPr/>
          <p:nvPr/>
        </p:nvSpPr>
        <p:spPr>
          <a:xfrm>
            <a:off x="228600" y="1239252"/>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Enabled by default</a:t>
            </a:r>
          </a:p>
        </p:txBody>
      </p:sp>
      <p:sp>
        <p:nvSpPr>
          <p:cNvPr id="7" name="Rectangle: Rounded Corners 6">
            <a:extLst>
              <a:ext uri="{FF2B5EF4-FFF2-40B4-BE49-F238E27FC236}">
                <a16:creationId xmlns:a16="http://schemas.microsoft.com/office/drawing/2014/main" id="{B9E95BF3-AABE-433B-9F6E-E8B9120A7A89}"/>
              </a:ext>
            </a:extLst>
          </p:cNvPr>
          <p:cNvSpPr/>
          <p:nvPr/>
        </p:nvSpPr>
        <p:spPr>
          <a:xfrm>
            <a:off x="8630655" y="1239252"/>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Each change appears exactly once</a:t>
            </a:r>
          </a:p>
        </p:txBody>
      </p:sp>
      <p:sp>
        <p:nvSpPr>
          <p:cNvPr id="8" name="Rectangle: Rounded Corners 7">
            <a:extLst>
              <a:ext uri="{FF2B5EF4-FFF2-40B4-BE49-F238E27FC236}">
                <a16:creationId xmlns:a16="http://schemas.microsoft.com/office/drawing/2014/main" id="{73CD0696-CFDA-4E19-9190-6F148539053A}"/>
              </a:ext>
            </a:extLst>
          </p:cNvPr>
          <p:cNvSpPr/>
          <p:nvPr/>
        </p:nvSpPr>
        <p:spPr>
          <a:xfrm>
            <a:off x="228598" y="2947736"/>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Clients manage checkpointing logic</a:t>
            </a:r>
          </a:p>
        </p:txBody>
      </p:sp>
      <p:sp>
        <p:nvSpPr>
          <p:cNvPr id="9" name="Rectangle: Rounded Corners 8">
            <a:extLst>
              <a:ext uri="{FF2B5EF4-FFF2-40B4-BE49-F238E27FC236}">
                <a16:creationId xmlns:a16="http://schemas.microsoft.com/office/drawing/2014/main" id="{7105BC7B-AFDD-4054-9FB2-0713361F590C}"/>
              </a:ext>
            </a:extLst>
          </p:cNvPr>
          <p:cNvSpPr/>
          <p:nvPr/>
        </p:nvSpPr>
        <p:spPr>
          <a:xfrm>
            <a:off x="8630656" y="2947736"/>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Sorted by order of modification</a:t>
            </a:r>
          </a:p>
        </p:txBody>
      </p:sp>
      <p:sp>
        <p:nvSpPr>
          <p:cNvPr id="10" name="Rectangle: Rounded Corners 9">
            <a:extLst>
              <a:ext uri="{FF2B5EF4-FFF2-40B4-BE49-F238E27FC236}">
                <a16:creationId xmlns:a16="http://schemas.microsoft.com/office/drawing/2014/main" id="{277BF49F-9784-48A7-BE92-9C2E48CB91DB}"/>
              </a:ext>
            </a:extLst>
          </p:cNvPr>
          <p:cNvSpPr/>
          <p:nvPr/>
        </p:nvSpPr>
        <p:spPr>
          <a:xfrm>
            <a:off x="228598" y="4656220"/>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No guaranteed order logical partitions</a:t>
            </a:r>
          </a:p>
        </p:txBody>
      </p:sp>
    </p:spTree>
    <p:extLst>
      <p:ext uri="{BB962C8B-B14F-4D97-AF65-F5344CB8AC3E}">
        <p14:creationId xmlns:p14="http://schemas.microsoft.com/office/powerpoint/2010/main" val="2933796042"/>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0 0 L 0 0.25 E" pathEditMode="relative" ptsTypes="">
                                      <p:cBhvr>
                                        <p:cTn id="6" dur="1000" fill="hold"/>
                                        <p:tgtEl>
                                          <p:spTgt spid="21"/>
                                        </p:tgtEl>
                                        <p:attrNameLst>
                                          <p:attrName>ppt_x</p:attrName>
                                          <p:attrName>ppt_y</p:attrName>
                                        </p:attrNameLst>
                                      </p:cBhvr>
                                    </p:animMotion>
                                  </p:childTnLst>
                                </p:cTn>
                              </p:par>
                            </p:childTnLst>
                          </p:cTn>
                        </p:par>
                        <p:par>
                          <p:cTn id="7" fill="hold">
                            <p:stCondLst>
                              <p:cond delay="1000"/>
                            </p:stCondLst>
                            <p:childTnLst>
                              <p:par>
                                <p:cTn id="8" presetID="1" presetClass="entr" presetSubtype="0" fill="hold" grpId="0" nodeType="afterEffect">
                                  <p:stCondLst>
                                    <p:cond delay="0"/>
                                  </p:stCondLst>
                                  <p:childTnLst>
                                    <p:set>
                                      <p:cBhvr>
                                        <p:cTn id="9"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1"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3B76D8B9-DF39-4CEE-9397-2307E07379D1}"/>
              </a:ext>
            </a:extLst>
          </p:cNvPr>
          <p:cNvSpPr/>
          <p:nvPr/>
        </p:nvSpPr>
        <p:spPr>
          <a:xfrm>
            <a:off x="4429627" y="1239252"/>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Includes insert and update operations</a:t>
            </a:r>
          </a:p>
        </p:txBody>
      </p:sp>
      <p:sp>
        <p:nvSpPr>
          <p:cNvPr id="15" name="Title 14">
            <a:extLst>
              <a:ext uri="{FF2B5EF4-FFF2-40B4-BE49-F238E27FC236}">
                <a16:creationId xmlns:a16="http://schemas.microsoft.com/office/drawing/2014/main" id="{52D34325-47BE-46C6-8481-0368EBBFD95D}"/>
              </a:ext>
            </a:extLst>
          </p:cNvPr>
          <p:cNvSpPr>
            <a:spLocks noGrp="1"/>
          </p:cNvSpPr>
          <p:nvPr>
            <p:ph type="title"/>
          </p:nvPr>
        </p:nvSpPr>
        <p:spPr/>
        <p:txBody>
          <a:bodyPr/>
          <a:lstStyle/>
          <a:p>
            <a:r>
              <a:rPr lang="en-US" dirty="0"/>
              <a:t>Overview</a:t>
            </a:r>
          </a:p>
        </p:txBody>
      </p:sp>
      <p:sp>
        <p:nvSpPr>
          <p:cNvPr id="17" name="Text Placeholder 16">
            <a:extLst>
              <a:ext uri="{FF2B5EF4-FFF2-40B4-BE49-F238E27FC236}">
                <a16:creationId xmlns:a16="http://schemas.microsoft.com/office/drawing/2014/main" id="{4C959155-283D-4662-AFF9-CBB1ADA25524}"/>
              </a:ext>
            </a:extLst>
          </p:cNvPr>
          <p:cNvSpPr>
            <a:spLocks noGrp="1"/>
          </p:cNvSpPr>
          <p:nvPr>
            <p:ph type="body" sz="quarter" idx="10"/>
          </p:nvPr>
        </p:nvSpPr>
        <p:spPr/>
        <p:txBody>
          <a:bodyPr>
            <a:normAutofit lnSpcReduction="10000"/>
          </a:bodyPr>
          <a:lstStyle/>
          <a:p>
            <a:r>
              <a:rPr lang="en-US" dirty="0"/>
              <a:t>Change Feed</a:t>
            </a:r>
          </a:p>
        </p:txBody>
      </p:sp>
      <p:sp>
        <p:nvSpPr>
          <p:cNvPr id="21" name="Rectangle: Rounded Corners 20">
            <a:extLst>
              <a:ext uri="{FF2B5EF4-FFF2-40B4-BE49-F238E27FC236}">
                <a16:creationId xmlns:a16="http://schemas.microsoft.com/office/drawing/2014/main" id="{08C2AE48-3806-4CE9-906F-4EEA5100BE18}"/>
              </a:ext>
            </a:extLst>
          </p:cNvPr>
          <p:cNvSpPr/>
          <p:nvPr/>
        </p:nvSpPr>
        <p:spPr>
          <a:xfrm>
            <a:off x="3882367" y="2276975"/>
            <a:ext cx="4427266" cy="2304049"/>
          </a:xfrm>
          <a:prstGeom prst="roundRect">
            <a:avLst/>
          </a:prstGeom>
          <a:solidFill>
            <a:srgbClr val="E743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200" b="1" dirty="0"/>
              <a:t>Changes available in parallel for logical partitions</a:t>
            </a:r>
          </a:p>
        </p:txBody>
      </p:sp>
      <p:sp>
        <p:nvSpPr>
          <p:cNvPr id="5" name="Rectangle: Rounded Corners 4">
            <a:extLst>
              <a:ext uri="{FF2B5EF4-FFF2-40B4-BE49-F238E27FC236}">
                <a16:creationId xmlns:a16="http://schemas.microsoft.com/office/drawing/2014/main" id="{4A6881B9-8308-4136-A98C-95E12F31827F}"/>
              </a:ext>
            </a:extLst>
          </p:cNvPr>
          <p:cNvSpPr/>
          <p:nvPr/>
        </p:nvSpPr>
        <p:spPr>
          <a:xfrm>
            <a:off x="228600" y="1239252"/>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Enabled by default</a:t>
            </a:r>
          </a:p>
        </p:txBody>
      </p:sp>
      <p:sp>
        <p:nvSpPr>
          <p:cNvPr id="7" name="Rectangle: Rounded Corners 6">
            <a:extLst>
              <a:ext uri="{FF2B5EF4-FFF2-40B4-BE49-F238E27FC236}">
                <a16:creationId xmlns:a16="http://schemas.microsoft.com/office/drawing/2014/main" id="{B9E95BF3-AABE-433B-9F6E-E8B9120A7A89}"/>
              </a:ext>
            </a:extLst>
          </p:cNvPr>
          <p:cNvSpPr/>
          <p:nvPr/>
        </p:nvSpPr>
        <p:spPr>
          <a:xfrm>
            <a:off x="8630655" y="1239252"/>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Each change appears exactly once</a:t>
            </a:r>
          </a:p>
        </p:txBody>
      </p:sp>
      <p:sp>
        <p:nvSpPr>
          <p:cNvPr id="8" name="Rectangle: Rounded Corners 7">
            <a:extLst>
              <a:ext uri="{FF2B5EF4-FFF2-40B4-BE49-F238E27FC236}">
                <a16:creationId xmlns:a16="http://schemas.microsoft.com/office/drawing/2014/main" id="{73CD0696-CFDA-4E19-9190-6F148539053A}"/>
              </a:ext>
            </a:extLst>
          </p:cNvPr>
          <p:cNvSpPr/>
          <p:nvPr/>
        </p:nvSpPr>
        <p:spPr>
          <a:xfrm>
            <a:off x="228598" y="2947736"/>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Clients manage checkpointing logic</a:t>
            </a:r>
          </a:p>
        </p:txBody>
      </p:sp>
      <p:sp>
        <p:nvSpPr>
          <p:cNvPr id="9" name="Rectangle: Rounded Corners 8">
            <a:extLst>
              <a:ext uri="{FF2B5EF4-FFF2-40B4-BE49-F238E27FC236}">
                <a16:creationId xmlns:a16="http://schemas.microsoft.com/office/drawing/2014/main" id="{7105BC7B-AFDD-4054-9FB2-0713361F590C}"/>
              </a:ext>
            </a:extLst>
          </p:cNvPr>
          <p:cNvSpPr/>
          <p:nvPr/>
        </p:nvSpPr>
        <p:spPr>
          <a:xfrm>
            <a:off x="8630656" y="2947736"/>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Sorted by order of modification</a:t>
            </a:r>
          </a:p>
        </p:txBody>
      </p:sp>
      <p:sp>
        <p:nvSpPr>
          <p:cNvPr id="10" name="Rectangle: Rounded Corners 9">
            <a:extLst>
              <a:ext uri="{FF2B5EF4-FFF2-40B4-BE49-F238E27FC236}">
                <a16:creationId xmlns:a16="http://schemas.microsoft.com/office/drawing/2014/main" id="{277BF49F-9784-48A7-BE92-9C2E48CB91DB}"/>
              </a:ext>
            </a:extLst>
          </p:cNvPr>
          <p:cNvSpPr/>
          <p:nvPr/>
        </p:nvSpPr>
        <p:spPr>
          <a:xfrm>
            <a:off x="228598" y="4656220"/>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No guaranteed order logical partitions</a:t>
            </a:r>
          </a:p>
        </p:txBody>
      </p:sp>
      <p:sp>
        <p:nvSpPr>
          <p:cNvPr id="11" name="Rectangle: Rounded Corners 10">
            <a:extLst>
              <a:ext uri="{FF2B5EF4-FFF2-40B4-BE49-F238E27FC236}">
                <a16:creationId xmlns:a16="http://schemas.microsoft.com/office/drawing/2014/main" id="{5876055A-7ACE-44A6-9B47-964661C34EB5}"/>
              </a:ext>
            </a:extLst>
          </p:cNvPr>
          <p:cNvSpPr/>
          <p:nvPr/>
        </p:nvSpPr>
        <p:spPr>
          <a:xfrm>
            <a:off x="4429626" y="4656220"/>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Synchronized from any point-in-time</a:t>
            </a:r>
          </a:p>
        </p:txBody>
      </p:sp>
    </p:spTree>
    <p:extLst>
      <p:ext uri="{BB962C8B-B14F-4D97-AF65-F5344CB8AC3E}">
        <p14:creationId xmlns:p14="http://schemas.microsoft.com/office/powerpoint/2010/main" val="35377572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78499176-1030-49C3-890A-B86F1BA03162}"/>
              </a:ext>
            </a:extLst>
          </p:cNvPr>
          <p:cNvSpPr/>
          <p:nvPr/>
        </p:nvSpPr>
        <p:spPr>
          <a:xfrm>
            <a:off x="8630654" y="4656220"/>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Changes available in parallel for logical partitions</a:t>
            </a:r>
          </a:p>
        </p:txBody>
      </p:sp>
      <p:sp>
        <p:nvSpPr>
          <p:cNvPr id="11" name="Rectangle: Rounded Corners 10">
            <a:extLst>
              <a:ext uri="{FF2B5EF4-FFF2-40B4-BE49-F238E27FC236}">
                <a16:creationId xmlns:a16="http://schemas.microsoft.com/office/drawing/2014/main" id="{5876055A-7ACE-44A6-9B47-964661C34EB5}"/>
              </a:ext>
            </a:extLst>
          </p:cNvPr>
          <p:cNvSpPr/>
          <p:nvPr/>
        </p:nvSpPr>
        <p:spPr>
          <a:xfrm>
            <a:off x="4429626" y="4656220"/>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Synchronized from any point-in-time</a:t>
            </a:r>
          </a:p>
        </p:txBody>
      </p:sp>
      <p:sp>
        <p:nvSpPr>
          <p:cNvPr id="6" name="Rectangle: Rounded Corners 5">
            <a:extLst>
              <a:ext uri="{FF2B5EF4-FFF2-40B4-BE49-F238E27FC236}">
                <a16:creationId xmlns:a16="http://schemas.microsoft.com/office/drawing/2014/main" id="{3B76D8B9-DF39-4CEE-9397-2307E07379D1}"/>
              </a:ext>
            </a:extLst>
          </p:cNvPr>
          <p:cNvSpPr/>
          <p:nvPr/>
        </p:nvSpPr>
        <p:spPr>
          <a:xfrm>
            <a:off x="4429627" y="1239252"/>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Includes insert and update operations</a:t>
            </a:r>
          </a:p>
        </p:txBody>
      </p:sp>
      <p:sp>
        <p:nvSpPr>
          <p:cNvPr id="15" name="Title 14">
            <a:extLst>
              <a:ext uri="{FF2B5EF4-FFF2-40B4-BE49-F238E27FC236}">
                <a16:creationId xmlns:a16="http://schemas.microsoft.com/office/drawing/2014/main" id="{52D34325-47BE-46C6-8481-0368EBBFD95D}"/>
              </a:ext>
            </a:extLst>
          </p:cNvPr>
          <p:cNvSpPr>
            <a:spLocks noGrp="1"/>
          </p:cNvSpPr>
          <p:nvPr>
            <p:ph type="title"/>
          </p:nvPr>
        </p:nvSpPr>
        <p:spPr/>
        <p:txBody>
          <a:bodyPr/>
          <a:lstStyle/>
          <a:p>
            <a:r>
              <a:rPr lang="en-US" dirty="0"/>
              <a:t>Overview</a:t>
            </a:r>
          </a:p>
        </p:txBody>
      </p:sp>
      <p:sp>
        <p:nvSpPr>
          <p:cNvPr id="17" name="Text Placeholder 16">
            <a:extLst>
              <a:ext uri="{FF2B5EF4-FFF2-40B4-BE49-F238E27FC236}">
                <a16:creationId xmlns:a16="http://schemas.microsoft.com/office/drawing/2014/main" id="{4C959155-283D-4662-AFF9-CBB1ADA25524}"/>
              </a:ext>
            </a:extLst>
          </p:cNvPr>
          <p:cNvSpPr>
            <a:spLocks noGrp="1"/>
          </p:cNvSpPr>
          <p:nvPr>
            <p:ph type="body" sz="quarter" idx="10"/>
          </p:nvPr>
        </p:nvSpPr>
        <p:spPr/>
        <p:txBody>
          <a:bodyPr>
            <a:normAutofit lnSpcReduction="10000"/>
          </a:bodyPr>
          <a:lstStyle/>
          <a:p>
            <a:r>
              <a:rPr lang="en-US" dirty="0"/>
              <a:t>Change Feed</a:t>
            </a:r>
          </a:p>
        </p:txBody>
      </p:sp>
      <p:sp>
        <p:nvSpPr>
          <p:cNvPr id="21" name="Rectangle: Rounded Corners 20">
            <a:extLst>
              <a:ext uri="{FF2B5EF4-FFF2-40B4-BE49-F238E27FC236}">
                <a16:creationId xmlns:a16="http://schemas.microsoft.com/office/drawing/2014/main" id="{08C2AE48-3806-4CE9-906F-4EEA5100BE18}"/>
              </a:ext>
            </a:extLst>
          </p:cNvPr>
          <p:cNvSpPr/>
          <p:nvPr/>
        </p:nvSpPr>
        <p:spPr>
          <a:xfrm>
            <a:off x="3882367" y="2276975"/>
            <a:ext cx="4427266" cy="2304049"/>
          </a:xfrm>
          <a:prstGeom prst="roundRect">
            <a:avLst/>
          </a:prstGeom>
          <a:solidFill>
            <a:srgbClr val="E743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200" b="1" dirty="0"/>
              <a:t>Changes available in parallel for logical partitions</a:t>
            </a:r>
          </a:p>
        </p:txBody>
      </p:sp>
      <p:sp>
        <p:nvSpPr>
          <p:cNvPr id="5" name="Rectangle: Rounded Corners 4">
            <a:extLst>
              <a:ext uri="{FF2B5EF4-FFF2-40B4-BE49-F238E27FC236}">
                <a16:creationId xmlns:a16="http://schemas.microsoft.com/office/drawing/2014/main" id="{4A6881B9-8308-4136-A98C-95E12F31827F}"/>
              </a:ext>
            </a:extLst>
          </p:cNvPr>
          <p:cNvSpPr/>
          <p:nvPr/>
        </p:nvSpPr>
        <p:spPr>
          <a:xfrm>
            <a:off x="228600" y="1239252"/>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Enabled by default</a:t>
            </a:r>
          </a:p>
        </p:txBody>
      </p:sp>
      <p:sp>
        <p:nvSpPr>
          <p:cNvPr id="7" name="Rectangle: Rounded Corners 6">
            <a:extLst>
              <a:ext uri="{FF2B5EF4-FFF2-40B4-BE49-F238E27FC236}">
                <a16:creationId xmlns:a16="http://schemas.microsoft.com/office/drawing/2014/main" id="{B9E95BF3-AABE-433B-9F6E-E8B9120A7A89}"/>
              </a:ext>
            </a:extLst>
          </p:cNvPr>
          <p:cNvSpPr/>
          <p:nvPr/>
        </p:nvSpPr>
        <p:spPr>
          <a:xfrm>
            <a:off x="8630655" y="1239252"/>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Each change appears exactly once</a:t>
            </a:r>
          </a:p>
        </p:txBody>
      </p:sp>
      <p:sp>
        <p:nvSpPr>
          <p:cNvPr id="8" name="Rectangle: Rounded Corners 7">
            <a:extLst>
              <a:ext uri="{FF2B5EF4-FFF2-40B4-BE49-F238E27FC236}">
                <a16:creationId xmlns:a16="http://schemas.microsoft.com/office/drawing/2014/main" id="{73CD0696-CFDA-4E19-9190-6F148539053A}"/>
              </a:ext>
            </a:extLst>
          </p:cNvPr>
          <p:cNvSpPr/>
          <p:nvPr/>
        </p:nvSpPr>
        <p:spPr>
          <a:xfrm>
            <a:off x="228598" y="2947736"/>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Clients manage checkpointing logic</a:t>
            </a:r>
          </a:p>
        </p:txBody>
      </p:sp>
      <p:sp>
        <p:nvSpPr>
          <p:cNvPr id="9" name="Rectangle: Rounded Corners 8">
            <a:extLst>
              <a:ext uri="{FF2B5EF4-FFF2-40B4-BE49-F238E27FC236}">
                <a16:creationId xmlns:a16="http://schemas.microsoft.com/office/drawing/2014/main" id="{7105BC7B-AFDD-4054-9FB2-0713361F590C}"/>
              </a:ext>
            </a:extLst>
          </p:cNvPr>
          <p:cNvSpPr/>
          <p:nvPr/>
        </p:nvSpPr>
        <p:spPr>
          <a:xfrm>
            <a:off x="8630656" y="2947736"/>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Sorted by order of modification</a:t>
            </a:r>
          </a:p>
        </p:txBody>
      </p:sp>
      <p:sp>
        <p:nvSpPr>
          <p:cNvPr id="10" name="Rectangle: Rounded Corners 9">
            <a:extLst>
              <a:ext uri="{FF2B5EF4-FFF2-40B4-BE49-F238E27FC236}">
                <a16:creationId xmlns:a16="http://schemas.microsoft.com/office/drawing/2014/main" id="{277BF49F-9784-48A7-BE92-9C2E48CB91DB}"/>
              </a:ext>
            </a:extLst>
          </p:cNvPr>
          <p:cNvSpPr/>
          <p:nvPr/>
        </p:nvSpPr>
        <p:spPr>
          <a:xfrm>
            <a:off x="228598" y="4656220"/>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No guaranteed order logical partitions</a:t>
            </a:r>
          </a:p>
        </p:txBody>
      </p:sp>
    </p:spTree>
    <p:extLst>
      <p:ext uri="{BB962C8B-B14F-4D97-AF65-F5344CB8AC3E}">
        <p14:creationId xmlns:p14="http://schemas.microsoft.com/office/powerpoint/2010/main" val="3544224349"/>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0 0 L 0.3349 0.26134 " pathEditMode="relative" rAng="0" ptsTypes="AA">
                                      <p:cBhvr>
                                        <p:cTn id="6" dur="1000" fill="hold"/>
                                        <p:tgtEl>
                                          <p:spTgt spid="21"/>
                                        </p:tgtEl>
                                        <p:attrNameLst>
                                          <p:attrName>ppt_x</p:attrName>
                                          <p:attrName>ppt_y</p:attrName>
                                        </p:attrNameLst>
                                      </p:cBhvr>
                                      <p:rCtr x="16745" y="13056"/>
                                    </p:animMotion>
                                  </p:childTnLst>
                                </p:cTn>
                              </p:par>
                            </p:childTnLst>
                          </p:cTn>
                        </p:par>
                        <p:par>
                          <p:cTn id="7" fill="hold">
                            <p:stCondLst>
                              <p:cond delay="1000"/>
                            </p:stCondLst>
                            <p:childTnLst>
                              <p:par>
                                <p:cTn id="8" presetID="1" presetClass="entr" presetSubtype="0" fill="hold" grpId="0" nodeType="afterEffect">
                                  <p:stCondLst>
                                    <p:cond delay="0"/>
                                  </p:stCondLst>
                                  <p:childTnLst>
                                    <p:set>
                                      <p:cBhvr>
                                        <p:cTn id="9"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1"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3B76D8B9-DF39-4CEE-9397-2307E07379D1}"/>
              </a:ext>
            </a:extLst>
          </p:cNvPr>
          <p:cNvSpPr/>
          <p:nvPr/>
        </p:nvSpPr>
        <p:spPr>
          <a:xfrm>
            <a:off x="4429627" y="1239252"/>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Includes insert and update operations</a:t>
            </a:r>
          </a:p>
        </p:txBody>
      </p:sp>
      <p:sp>
        <p:nvSpPr>
          <p:cNvPr id="15" name="Title 14">
            <a:extLst>
              <a:ext uri="{FF2B5EF4-FFF2-40B4-BE49-F238E27FC236}">
                <a16:creationId xmlns:a16="http://schemas.microsoft.com/office/drawing/2014/main" id="{52D34325-47BE-46C6-8481-0368EBBFD95D}"/>
              </a:ext>
            </a:extLst>
          </p:cNvPr>
          <p:cNvSpPr>
            <a:spLocks noGrp="1"/>
          </p:cNvSpPr>
          <p:nvPr>
            <p:ph type="title"/>
          </p:nvPr>
        </p:nvSpPr>
        <p:spPr/>
        <p:txBody>
          <a:bodyPr/>
          <a:lstStyle/>
          <a:p>
            <a:r>
              <a:rPr lang="en-US" dirty="0"/>
              <a:t>Overview</a:t>
            </a:r>
          </a:p>
        </p:txBody>
      </p:sp>
      <p:sp>
        <p:nvSpPr>
          <p:cNvPr id="17" name="Text Placeholder 16">
            <a:extLst>
              <a:ext uri="{FF2B5EF4-FFF2-40B4-BE49-F238E27FC236}">
                <a16:creationId xmlns:a16="http://schemas.microsoft.com/office/drawing/2014/main" id="{4C959155-283D-4662-AFF9-CBB1ADA25524}"/>
              </a:ext>
            </a:extLst>
          </p:cNvPr>
          <p:cNvSpPr>
            <a:spLocks noGrp="1"/>
          </p:cNvSpPr>
          <p:nvPr>
            <p:ph type="body" sz="quarter" idx="10"/>
          </p:nvPr>
        </p:nvSpPr>
        <p:spPr/>
        <p:txBody>
          <a:bodyPr>
            <a:normAutofit lnSpcReduction="10000"/>
          </a:bodyPr>
          <a:lstStyle/>
          <a:p>
            <a:r>
              <a:rPr lang="en-US" dirty="0"/>
              <a:t>Change Feed</a:t>
            </a:r>
          </a:p>
        </p:txBody>
      </p:sp>
      <p:sp>
        <p:nvSpPr>
          <p:cNvPr id="21" name="Rectangle: Rounded Corners 20">
            <a:extLst>
              <a:ext uri="{FF2B5EF4-FFF2-40B4-BE49-F238E27FC236}">
                <a16:creationId xmlns:a16="http://schemas.microsoft.com/office/drawing/2014/main" id="{08C2AE48-3806-4CE9-906F-4EEA5100BE18}"/>
              </a:ext>
            </a:extLst>
          </p:cNvPr>
          <p:cNvSpPr/>
          <p:nvPr/>
        </p:nvSpPr>
        <p:spPr>
          <a:xfrm>
            <a:off x="3882367" y="2276975"/>
            <a:ext cx="4427266" cy="2304049"/>
          </a:xfrm>
          <a:prstGeom prst="roundRect">
            <a:avLst/>
          </a:prstGeom>
          <a:solidFill>
            <a:srgbClr val="E743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200" b="1" dirty="0"/>
              <a:t>Applications can request multiple change feeds</a:t>
            </a:r>
          </a:p>
        </p:txBody>
      </p:sp>
      <p:sp>
        <p:nvSpPr>
          <p:cNvPr id="5" name="Rectangle: Rounded Corners 4">
            <a:extLst>
              <a:ext uri="{FF2B5EF4-FFF2-40B4-BE49-F238E27FC236}">
                <a16:creationId xmlns:a16="http://schemas.microsoft.com/office/drawing/2014/main" id="{4A6881B9-8308-4136-A98C-95E12F31827F}"/>
              </a:ext>
            </a:extLst>
          </p:cNvPr>
          <p:cNvSpPr/>
          <p:nvPr/>
        </p:nvSpPr>
        <p:spPr>
          <a:xfrm>
            <a:off x="228600" y="1239252"/>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Enabled by default</a:t>
            </a:r>
          </a:p>
        </p:txBody>
      </p:sp>
      <p:sp>
        <p:nvSpPr>
          <p:cNvPr id="7" name="Rectangle: Rounded Corners 6">
            <a:extLst>
              <a:ext uri="{FF2B5EF4-FFF2-40B4-BE49-F238E27FC236}">
                <a16:creationId xmlns:a16="http://schemas.microsoft.com/office/drawing/2014/main" id="{B9E95BF3-AABE-433B-9F6E-E8B9120A7A89}"/>
              </a:ext>
            </a:extLst>
          </p:cNvPr>
          <p:cNvSpPr/>
          <p:nvPr/>
        </p:nvSpPr>
        <p:spPr>
          <a:xfrm>
            <a:off x="8630655" y="1239252"/>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Each change appears exactly once</a:t>
            </a:r>
          </a:p>
        </p:txBody>
      </p:sp>
      <p:sp>
        <p:nvSpPr>
          <p:cNvPr id="8" name="Rectangle: Rounded Corners 7">
            <a:extLst>
              <a:ext uri="{FF2B5EF4-FFF2-40B4-BE49-F238E27FC236}">
                <a16:creationId xmlns:a16="http://schemas.microsoft.com/office/drawing/2014/main" id="{73CD0696-CFDA-4E19-9190-6F148539053A}"/>
              </a:ext>
            </a:extLst>
          </p:cNvPr>
          <p:cNvSpPr/>
          <p:nvPr/>
        </p:nvSpPr>
        <p:spPr>
          <a:xfrm>
            <a:off x="228598" y="2947736"/>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Clients manage checkpointing logic</a:t>
            </a:r>
          </a:p>
        </p:txBody>
      </p:sp>
      <p:sp>
        <p:nvSpPr>
          <p:cNvPr id="9" name="Rectangle: Rounded Corners 8">
            <a:extLst>
              <a:ext uri="{FF2B5EF4-FFF2-40B4-BE49-F238E27FC236}">
                <a16:creationId xmlns:a16="http://schemas.microsoft.com/office/drawing/2014/main" id="{7105BC7B-AFDD-4054-9FB2-0713361F590C}"/>
              </a:ext>
            </a:extLst>
          </p:cNvPr>
          <p:cNvSpPr/>
          <p:nvPr/>
        </p:nvSpPr>
        <p:spPr>
          <a:xfrm>
            <a:off x="8630656" y="2947736"/>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Sorted by order of modification</a:t>
            </a:r>
          </a:p>
        </p:txBody>
      </p:sp>
      <p:sp>
        <p:nvSpPr>
          <p:cNvPr id="10" name="Rectangle: Rounded Corners 9">
            <a:extLst>
              <a:ext uri="{FF2B5EF4-FFF2-40B4-BE49-F238E27FC236}">
                <a16:creationId xmlns:a16="http://schemas.microsoft.com/office/drawing/2014/main" id="{277BF49F-9784-48A7-BE92-9C2E48CB91DB}"/>
              </a:ext>
            </a:extLst>
          </p:cNvPr>
          <p:cNvSpPr/>
          <p:nvPr/>
        </p:nvSpPr>
        <p:spPr>
          <a:xfrm>
            <a:off x="228598" y="4656220"/>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No guaranteed order logical partitions</a:t>
            </a:r>
          </a:p>
        </p:txBody>
      </p:sp>
      <p:sp>
        <p:nvSpPr>
          <p:cNvPr id="11" name="Rectangle: Rounded Corners 10">
            <a:extLst>
              <a:ext uri="{FF2B5EF4-FFF2-40B4-BE49-F238E27FC236}">
                <a16:creationId xmlns:a16="http://schemas.microsoft.com/office/drawing/2014/main" id="{5876055A-7ACE-44A6-9B47-964661C34EB5}"/>
              </a:ext>
            </a:extLst>
          </p:cNvPr>
          <p:cNvSpPr/>
          <p:nvPr/>
        </p:nvSpPr>
        <p:spPr>
          <a:xfrm>
            <a:off x="4429626" y="4656220"/>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Synchronized from any point-in-time</a:t>
            </a:r>
          </a:p>
        </p:txBody>
      </p:sp>
      <p:sp>
        <p:nvSpPr>
          <p:cNvPr id="12" name="Rectangle: Rounded Corners 11">
            <a:extLst>
              <a:ext uri="{FF2B5EF4-FFF2-40B4-BE49-F238E27FC236}">
                <a16:creationId xmlns:a16="http://schemas.microsoft.com/office/drawing/2014/main" id="{1F5F02A0-80AC-4613-B18B-0CD4594D4678}"/>
              </a:ext>
            </a:extLst>
          </p:cNvPr>
          <p:cNvSpPr/>
          <p:nvPr/>
        </p:nvSpPr>
        <p:spPr>
          <a:xfrm>
            <a:off x="8630654" y="4656220"/>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Changes available in parallel for logical partitions</a:t>
            </a:r>
          </a:p>
        </p:txBody>
      </p:sp>
    </p:spTree>
    <p:extLst>
      <p:ext uri="{BB962C8B-B14F-4D97-AF65-F5344CB8AC3E}">
        <p14:creationId xmlns:p14="http://schemas.microsoft.com/office/powerpoint/2010/main" val="3903762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ABD1D7-BD38-4D90-9288-67BC9A017009}"/>
              </a:ext>
            </a:extLst>
          </p:cNvPr>
          <p:cNvSpPr>
            <a:spLocks noGrp="1"/>
          </p:cNvSpPr>
          <p:nvPr>
            <p:ph type="title"/>
          </p:nvPr>
        </p:nvSpPr>
        <p:spPr/>
        <p:txBody>
          <a:bodyPr/>
          <a:lstStyle/>
          <a:p>
            <a:r>
              <a:rPr lang="en-US" dirty="0"/>
              <a:t>Supported APIs and Client SDKs</a:t>
            </a:r>
          </a:p>
        </p:txBody>
      </p:sp>
      <p:sp>
        <p:nvSpPr>
          <p:cNvPr id="4" name="Text Placeholder 3">
            <a:extLst>
              <a:ext uri="{FF2B5EF4-FFF2-40B4-BE49-F238E27FC236}">
                <a16:creationId xmlns:a16="http://schemas.microsoft.com/office/drawing/2014/main" id="{BAFF0194-2ECF-4817-8F31-55FD669708F3}"/>
              </a:ext>
            </a:extLst>
          </p:cNvPr>
          <p:cNvSpPr>
            <a:spLocks noGrp="1"/>
          </p:cNvSpPr>
          <p:nvPr>
            <p:ph type="body" sz="quarter" idx="10"/>
          </p:nvPr>
        </p:nvSpPr>
        <p:spPr/>
        <p:txBody>
          <a:bodyPr>
            <a:normAutofit lnSpcReduction="10000"/>
          </a:bodyPr>
          <a:lstStyle/>
          <a:p>
            <a:r>
              <a:rPr lang="en-US" dirty="0"/>
              <a:t>Change Feed</a:t>
            </a:r>
          </a:p>
        </p:txBody>
      </p:sp>
      <p:pic>
        <p:nvPicPr>
          <p:cNvPr id="6" name="Graphic 5">
            <a:extLst>
              <a:ext uri="{FF2B5EF4-FFF2-40B4-BE49-F238E27FC236}">
                <a16:creationId xmlns:a16="http://schemas.microsoft.com/office/drawing/2014/main" id="{EDD9B4BB-A10F-48D4-9AD9-4775D049AF6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5367751" y="1392528"/>
            <a:ext cx="1456498" cy="1456498"/>
          </a:xfrm>
          <a:prstGeom prst="rect">
            <a:avLst/>
          </a:prstGeom>
        </p:spPr>
      </p:pic>
      <p:pic>
        <p:nvPicPr>
          <p:cNvPr id="8" name="Graphic 10">
            <a:extLst>
              <a:ext uri="{FF2B5EF4-FFF2-40B4-BE49-F238E27FC236}">
                <a16:creationId xmlns:a16="http://schemas.microsoft.com/office/drawing/2014/main" id="{8DC5A01D-6AAE-4075-A82C-164C37A07F4F}"/>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2812882" y="1392528"/>
            <a:ext cx="1456498" cy="1456498"/>
          </a:xfrm>
          <a:prstGeom prst="rect">
            <a:avLst/>
          </a:prstGeom>
        </p:spPr>
      </p:pic>
      <p:pic>
        <p:nvPicPr>
          <p:cNvPr id="10" name="Graphic 9">
            <a:extLst>
              <a:ext uri="{FF2B5EF4-FFF2-40B4-BE49-F238E27FC236}">
                <a16:creationId xmlns:a16="http://schemas.microsoft.com/office/drawing/2014/main" id="{D319B6B1-5CB1-4C32-A8AD-DF77E2C09D6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58013" y="1392528"/>
            <a:ext cx="1456498" cy="1456498"/>
          </a:xfrm>
          <a:prstGeom prst="rect">
            <a:avLst/>
          </a:prstGeom>
        </p:spPr>
      </p:pic>
      <p:pic>
        <p:nvPicPr>
          <p:cNvPr id="12" name="Picture 11" descr="A picture containing drawing&#10;&#10;Description automatically generated">
            <a:extLst>
              <a:ext uri="{FF2B5EF4-FFF2-40B4-BE49-F238E27FC236}">
                <a16:creationId xmlns:a16="http://schemas.microsoft.com/office/drawing/2014/main" id="{F14C645E-0EFC-4FB1-827E-0562C1DF0B58}"/>
              </a:ext>
            </a:extLst>
          </p:cNvPr>
          <p:cNvPicPr>
            <a:picLocks noChangeAspect="1"/>
          </p:cNvPicPr>
          <p:nvPr/>
        </p:nvPicPr>
        <p:blipFill>
          <a:blip r:embed="rId8"/>
          <a:stretch>
            <a:fillRect/>
          </a:stretch>
        </p:blipFill>
        <p:spPr>
          <a:xfrm>
            <a:off x="8403756" y="1633096"/>
            <a:ext cx="975362" cy="975362"/>
          </a:xfrm>
          <a:prstGeom prst="rect">
            <a:avLst/>
          </a:prstGeom>
        </p:spPr>
      </p:pic>
      <p:pic>
        <p:nvPicPr>
          <p:cNvPr id="14" name="Graphic 13">
            <a:extLst>
              <a:ext uri="{FF2B5EF4-FFF2-40B4-BE49-F238E27FC236}">
                <a16:creationId xmlns:a16="http://schemas.microsoft.com/office/drawing/2014/main" id="{9DFC383E-0EC2-4517-B805-327FA455A1A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10807209" y="1633096"/>
            <a:ext cx="1126778" cy="1126778"/>
          </a:xfrm>
          <a:prstGeom prst="rect">
            <a:avLst/>
          </a:prstGeom>
        </p:spPr>
      </p:pic>
      <p:pic>
        <p:nvPicPr>
          <p:cNvPr id="2050" name="Picture 2">
            <a:extLst>
              <a:ext uri="{FF2B5EF4-FFF2-40B4-BE49-F238E27FC236}">
                <a16:creationId xmlns:a16="http://schemas.microsoft.com/office/drawing/2014/main" id="{09158315-86B1-404D-B8A4-58E8F2FE2FC1}"/>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17249" t="4764" r="17187" b="3828"/>
          <a:stretch/>
        </p:blipFill>
        <p:spPr bwMode="auto">
          <a:xfrm>
            <a:off x="694875" y="3573531"/>
            <a:ext cx="2105516" cy="210789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8C8EC7A0-A181-4B58-BD6D-97CEA34A76BE}"/>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717317" y="3567722"/>
            <a:ext cx="2107890" cy="2107890"/>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a:extLst>
              <a:ext uri="{FF2B5EF4-FFF2-40B4-BE49-F238E27FC236}">
                <a16:creationId xmlns:a16="http://schemas.microsoft.com/office/drawing/2014/main" id="{1BB0DF37-91CE-42BE-93BE-77243FA59282}"/>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15333" r="15614"/>
          <a:stretch/>
        </p:blipFill>
        <p:spPr bwMode="auto">
          <a:xfrm>
            <a:off x="7010259" y="3567722"/>
            <a:ext cx="1455554" cy="2107890"/>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a:extLst>
              <a:ext uri="{FF2B5EF4-FFF2-40B4-BE49-F238E27FC236}">
                <a16:creationId xmlns:a16="http://schemas.microsoft.com/office/drawing/2014/main" id="{6F1EDBC9-A481-48E3-82E1-13EDC45BFE5E}"/>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749129" y="3567722"/>
            <a:ext cx="1826509" cy="210789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07FE3ADD-FED9-4E08-99AA-E633904FA612}"/>
              </a:ext>
            </a:extLst>
          </p:cNvPr>
          <p:cNvSpPr txBox="1"/>
          <p:nvPr/>
        </p:nvSpPr>
        <p:spPr>
          <a:xfrm>
            <a:off x="10939229" y="1411655"/>
            <a:ext cx="862737" cy="1569660"/>
          </a:xfrm>
          <a:prstGeom prst="rect">
            <a:avLst/>
          </a:prstGeom>
          <a:noFill/>
        </p:spPr>
        <p:txBody>
          <a:bodyPr wrap="none" rtlCol="0">
            <a:spAutoFit/>
          </a:bodyPr>
          <a:lstStyle/>
          <a:p>
            <a:r>
              <a:rPr lang="en-US" sz="9600" b="1" dirty="0">
                <a:solidFill>
                  <a:srgbClr val="FF0000"/>
                </a:solidFill>
              </a:rPr>
              <a:t>X</a:t>
            </a:r>
          </a:p>
        </p:txBody>
      </p:sp>
    </p:spTree>
    <p:extLst>
      <p:ext uri="{BB962C8B-B14F-4D97-AF65-F5344CB8AC3E}">
        <p14:creationId xmlns:p14="http://schemas.microsoft.com/office/powerpoint/2010/main" val="1680399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par>
                          <p:cTn id="21" fill="hold">
                            <p:stCondLst>
                              <p:cond delay="0"/>
                            </p:stCondLst>
                            <p:childTnLst>
                              <p:par>
                                <p:cTn id="22" presetID="16" presetClass="entr" presetSubtype="42" fill="hold" grpId="0" nodeType="after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barn(outHorizontal)">
                                      <p:cBhvr>
                                        <p:cTn id="24" dur="500"/>
                                        <p:tgtEl>
                                          <p:spTgt spid="15"/>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2050"/>
                                        </p:tgtEl>
                                        <p:attrNameLst>
                                          <p:attrName>style.visibility</p:attrName>
                                        </p:attrNameLst>
                                      </p:cBhvr>
                                      <p:to>
                                        <p:strVal val="visible"/>
                                      </p:to>
                                    </p:set>
                                    <p:animEffect transition="in" filter="fade">
                                      <p:cBhvr>
                                        <p:cTn id="29" dur="500"/>
                                        <p:tgtEl>
                                          <p:spTgt spid="2050"/>
                                        </p:tgtEl>
                                      </p:cBhvr>
                                    </p:animEffect>
                                  </p:childTnLst>
                                </p:cTn>
                              </p:par>
                              <p:par>
                                <p:cTn id="30" presetID="10" presetClass="entr" presetSubtype="0" fill="hold" nodeType="withEffect">
                                  <p:stCondLst>
                                    <p:cond delay="0"/>
                                  </p:stCondLst>
                                  <p:childTnLst>
                                    <p:set>
                                      <p:cBhvr>
                                        <p:cTn id="31" dur="1" fill="hold">
                                          <p:stCondLst>
                                            <p:cond delay="0"/>
                                          </p:stCondLst>
                                        </p:cTn>
                                        <p:tgtEl>
                                          <p:spTgt spid="2052"/>
                                        </p:tgtEl>
                                        <p:attrNameLst>
                                          <p:attrName>style.visibility</p:attrName>
                                        </p:attrNameLst>
                                      </p:cBhvr>
                                      <p:to>
                                        <p:strVal val="visible"/>
                                      </p:to>
                                    </p:set>
                                    <p:animEffect transition="in" filter="fade">
                                      <p:cBhvr>
                                        <p:cTn id="32" dur="500"/>
                                        <p:tgtEl>
                                          <p:spTgt spid="2052"/>
                                        </p:tgtEl>
                                      </p:cBhvr>
                                    </p:animEffect>
                                  </p:childTnLst>
                                </p:cTn>
                              </p:par>
                              <p:par>
                                <p:cTn id="33" presetID="10" presetClass="entr" presetSubtype="0" fill="hold" nodeType="withEffect">
                                  <p:stCondLst>
                                    <p:cond delay="0"/>
                                  </p:stCondLst>
                                  <p:childTnLst>
                                    <p:set>
                                      <p:cBhvr>
                                        <p:cTn id="34" dur="1" fill="hold">
                                          <p:stCondLst>
                                            <p:cond delay="0"/>
                                          </p:stCondLst>
                                        </p:cTn>
                                        <p:tgtEl>
                                          <p:spTgt spid="2058"/>
                                        </p:tgtEl>
                                        <p:attrNameLst>
                                          <p:attrName>style.visibility</p:attrName>
                                        </p:attrNameLst>
                                      </p:cBhvr>
                                      <p:to>
                                        <p:strVal val="visible"/>
                                      </p:to>
                                    </p:set>
                                    <p:animEffect transition="in" filter="fade">
                                      <p:cBhvr>
                                        <p:cTn id="35" dur="500"/>
                                        <p:tgtEl>
                                          <p:spTgt spid="2058"/>
                                        </p:tgtEl>
                                      </p:cBhvr>
                                    </p:animEffect>
                                  </p:childTnLst>
                                </p:cTn>
                              </p:par>
                              <p:par>
                                <p:cTn id="36" presetID="10" presetClass="entr" presetSubtype="0" fill="hold" nodeType="withEffect">
                                  <p:stCondLst>
                                    <p:cond delay="0"/>
                                  </p:stCondLst>
                                  <p:childTnLst>
                                    <p:set>
                                      <p:cBhvr>
                                        <p:cTn id="37" dur="1" fill="hold">
                                          <p:stCondLst>
                                            <p:cond delay="0"/>
                                          </p:stCondLst>
                                        </p:cTn>
                                        <p:tgtEl>
                                          <p:spTgt spid="2060"/>
                                        </p:tgtEl>
                                        <p:attrNameLst>
                                          <p:attrName>style.visibility</p:attrName>
                                        </p:attrNameLst>
                                      </p:cBhvr>
                                      <p:to>
                                        <p:strVal val="visible"/>
                                      </p:to>
                                    </p:set>
                                    <p:animEffect transition="in" filter="fade">
                                      <p:cBhvr>
                                        <p:cTn id="38" dur="500"/>
                                        <p:tgtEl>
                                          <p:spTgt spid="20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ABD1D7-BD38-4D90-9288-67BC9A017009}"/>
              </a:ext>
            </a:extLst>
          </p:cNvPr>
          <p:cNvSpPr>
            <a:spLocks noGrp="1"/>
          </p:cNvSpPr>
          <p:nvPr>
            <p:ph type="title"/>
          </p:nvPr>
        </p:nvSpPr>
        <p:spPr/>
        <p:txBody>
          <a:bodyPr/>
          <a:lstStyle/>
          <a:p>
            <a:r>
              <a:rPr lang="en-US" dirty="0"/>
              <a:t>Supported APIs and Client SDKs</a:t>
            </a:r>
          </a:p>
        </p:txBody>
      </p:sp>
      <p:sp>
        <p:nvSpPr>
          <p:cNvPr id="4" name="Text Placeholder 3">
            <a:extLst>
              <a:ext uri="{FF2B5EF4-FFF2-40B4-BE49-F238E27FC236}">
                <a16:creationId xmlns:a16="http://schemas.microsoft.com/office/drawing/2014/main" id="{BAFF0194-2ECF-4817-8F31-55FD669708F3}"/>
              </a:ext>
            </a:extLst>
          </p:cNvPr>
          <p:cNvSpPr>
            <a:spLocks noGrp="1"/>
          </p:cNvSpPr>
          <p:nvPr>
            <p:ph type="body" sz="quarter" idx="10"/>
          </p:nvPr>
        </p:nvSpPr>
        <p:spPr/>
        <p:txBody>
          <a:bodyPr>
            <a:normAutofit lnSpcReduction="10000"/>
          </a:bodyPr>
          <a:lstStyle/>
          <a:p>
            <a:r>
              <a:rPr lang="en-US" dirty="0"/>
              <a:t>Change Feed</a:t>
            </a:r>
          </a:p>
        </p:txBody>
      </p:sp>
      <p:pic>
        <p:nvPicPr>
          <p:cNvPr id="6" name="Graphic 5">
            <a:extLst>
              <a:ext uri="{FF2B5EF4-FFF2-40B4-BE49-F238E27FC236}">
                <a16:creationId xmlns:a16="http://schemas.microsoft.com/office/drawing/2014/main" id="{EDD9B4BB-A10F-48D4-9AD9-4775D049AF6D}"/>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t="23878" b="21993"/>
          <a:stretch/>
        </p:blipFill>
        <p:spPr>
          <a:xfrm>
            <a:off x="692172" y="2526632"/>
            <a:ext cx="4245481" cy="2298031"/>
          </a:xfrm>
          <a:prstGeom prst="rect">
            <a:avLst/>
          </a:prstGeom>
        </p:spPr>
      </p:pic>
      <p:pic>
        <p:nvPicPr>
          <p:cNvPr id="8" name="Graphic 10">
            <a:extLst>
              <a:ext uri="{FF2B5EF4-FFF2-40B4-BE49-F238E27FC236}">
                <a16:creationId xmlns:a16="http://schemas.microsoft.com/office/drawing/2014/main" id="{8DC5A01D-6AAE-4075-A82C-164C37A07F4F}"/>
              </a:ext>
            </a:extLst>
          </p:cNvPr>
          <p:cNvPicPr>
            <a:picLocks noChangeAspect="1"/>
          </p:cNvPicPr>
          <p:nvPr/>
        </p:nvPicPr>
        <p:blipFill rotWithShape="1">
          <a:blip r:embed="rId5">
            <a:extLst>
              <a:ext uri="{28A0092B-C50C-407E-A947-70E740481C1C}">
                <a14:useLocalDpi xmlns:a14="http://schemas.microsoft.com/office/drawing/2010/main" val="0"/>
              </a:ext>
            </a:extLst>
          </a:blip>
          <a:srcRect t="24781" b="15742"/>
          <a:stretch/>
        </p:blipFill>
        <p:spPr>
          <a:xfrm>
            <a:off x="7254348" y="2526632"/>
            <a:ext cx="3863759" cy="2298031"/>
          </a:xfrm>
          <a:prstGeom prst="rect">
            <a:avLst/>
          </a:prstGeom>
        </p:spPr>
      </p:pic>
    </p:spTree>
    <p:extLst>
      <p:ext uri="{BB962C8B-B14F-4D97-AF65-F5344CB8AC3E}">
        <p14:creationId xmlns:p14="http://schemas.microsoft.com/office/powerpoint/2010/main" val="3476915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F8FCF2-D317-453B-8BC0-2E8305F1D62B}"/>
              </a:ext>
            </a:extLst>
          </p:cNvPr>
          <p:cNvSpPr>
            <a:spLocks noGrp="1"/>
          </p:cNvSpPr>
          <p:nvPr>
            <p:ph type="title"/>
          </p:nvPr>
        </p:nvSpPr>
        <p:spPr/>
        <p:txBody>
          <a:bodyPr/>
          <a:lstStyle/>
          <a:p>
            <a:r>
              <a:rPr lang="en-US" dirty="0"/>
              <a:t>Current Limitations</a:t>
            </a:r>
          </a:p>
        </p:txBody>
      </p:sp>
      <p:sp>
        <p:nvSpPr>
          <p:cNvPr id="4" name="Text Placeholder 3">
            <a:extLst>
              <a:ext uri="{FF2B5EF4-FFF2-40B4-BE49-F238E27FC236}">
                <a16:creationId xmlns:a16="http://schemas.microsoft.com/office/drawing/2014/main" id="{DF85704E-8F73-4669-AD5E-53F72F9FDF5D}"/>
              </a:ext>
            </a:extLst>
          </p:cNvPr>
          <p:cNvSpPr>
            <a:spLocks noGrp="1"/>
          </p:cNvSpPr>
          <p:nvPr>
            <p:ph type="body" sz="quarter" idx="10"/>
          </p:nvPr>
        </p:nvSpPr>
        <p:spPr/>
        <p:txBody>
          <a:bodyPr>
            <a:normAutofit lnSpcReduction="10000"/>
          </a:bodyPr>
          <a:lstStyle/>
          <a:p>
            <a:r>
              <a:rPr lang="en-US" dirty="0"/>
              <a:t>Change Feed</a:t>
            </a:r>
          </a:p>
        </p:txBody>
      </p:sp>
      <p:sp>
        <p:nvSpPr>
          <p:cNvPr id="5" name="Rectangle: Rounded Corners 4">
            <a:extLst>
              <a:ext uri="{FF2B5EF4-FFF2-40B4-BE49-F238E27FC236}">
                <a16:creationId xmlns:a16="http://schemas.microsoft.com/office/drawing/2014/main" id="{BF13AB71-17C6-4029-8BD8-A54DCCF2D048}"/>
              </a:ext>
            </a:extLst>
          </p:cNvPr>
          <p:cNvSpPr/>
          <p:nvPr/>
        </p:nvSpPr>
        <p:spPr>
          <a:xfrm>
            <a:off x="4257262" y="2528135"/>
            <a:ext cx="3677475" cy="1801730"/>
          </a:xfrm>
          <a:prstGeom prst="roundRect">
            <a:avLst/>
          </a:prstGeom>
          <a:solidFill>
            <a:srgbClr val="2B4370"/>
          </a:solidFill>
          <a:ln>
            <a:solidFill>
              <a:srgbClr val="E743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200" b="1" dirty="0"/>
              <a:t>Intermediate Updates</a:t>
            </a:r>
          </a:p>
        </p:txBody>
      </p:sp>
    </p:spTree>
    <p:extLst>
      <p:ext uri="{BB962C8B-B14F-4D97-AF65-F5344CB8AC3E}">
        <p14:creationId xmlns:p14="http://schemas.microsoft.com/office/powerpoint/2010/main" val="3527790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F8FCF2-D317-453B-8BC0-2E8305F1D62B}"/>
              </a:ext>
            </a:extLst>
          </p:cNvPr>
          <p:cNvSpPr>
            <a:spLocks noGrp="1"/>
          </p:cNvSpPr>
          <p:nvPr>
            <p:ph type="title"/>
          </p:nvPr>
        </p:nvSpPr>
        <p:spPr/>
        <p:txBody>
          <a:bodyPr/>
          <a:lstStyle/>
          <a:p>
            <a:r>
              <a:rPr lang="en-US" dirty="0"/>
              <a:t>Current Limitations</a:t>
            </a:r>
          </a:p>
        </p:txBody>
      </p:sp>
      <p:sp>
        <p:nvSpPr>
          <p:cNvPr id="4" name="Text Placeholder 3">
            <a:extLst>
              <a:ext uri="{FF2B5EF4-FFF2-40B4-BE49-F238E27FC236}">
                <a16:creationId xmlns:a16="http://schemas.microsoft.com/office/drawing/2014/main" id="{DF85704E-8F73-4669-AD5E-53F72F9FDF5D}"/>
              </a:ext>
            </a:extLst>
          </p:cNvPr>
          <p:cNvSpPr>
            <a:spLocks noGrp="1"/>
          </p:cNvSpPr>
          <p:nvPr>
            <p:ph type="body" sz="quarter" idx="10"/>
          </p:nvPr>
        </p:nvSpPr>
        <p:spPr/>
        <p:txBody>
          <a:bodyPr>
            <a:normAutofit lnSpcReduction="10000"/>
          </a:bodyPr>
          <a:lstStyle/>
          <a:p>
            <a:r>
              <a:rPr lang="en-US" dirty="0"/>
              <a:t>Change Feed</a:t>
            </a:r>
          </a:p>
        </p:txBody>
      </p:sp>
      <p:sp>
        <p:nvSpPr>
          <p:cNvPr id="5" name="Rectangle: Rounded Corners 4">
            <a:extLst>
              <a:ext uri="{FF2B5EF4-FFF2-40B4-BE49-F238E27FC236}">
                <a16:creationId xmlns:a16="http://schemas.microsoft.com/office/drawing/2014/main" id="{BF13AB71-17C6-4029-8BD8-A54DCCF2D048}"/>
              </a:ext>
            </a:extLst>
          </p:cNvPr>
          <p:cNvSpPr/>
          <p:nvPr/>
        </p:nvSpPr>
        <p:spPr>
          <a:xfrm>
            <a:off x="4257262" y="2528135"/>
            <a:ext cx="3677475" cy="1801730"/>
          </a:xfrm>
          <a:prstGeom prst="roundRect">
            <a:avLst/>
          </a:prstGeom>
          <a:solidFill>
            <a:srgbClr val="2B4370"/>
          </a:solidFill>
          <a:ln>
            <a:solidFill>
              <a:srgbClr val="E743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200" b="1" dirty="0"/>
              <a:t>Intermediate Updates</a:t>
            </a:r>
          </a:p>
        </p:txBody>
      </p:sp>
    </p:spTree>
    <p:extLst>
      <p:ext uri="{BB962C8B-B14F-4D97-AF65-F5344CB8AC3E}">
        <p14:creationId xmlns:p14="http://schemas.microsoft.com/office/powerpoint/2010/main" val="2489202590"/>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0 0 L -0.3293 0 " pathEditMode="relative" rAng="0" ptsTypes="AA">
                                      <p:cBhvr>
                                        <p:cTn id="6" dur="1000" fill="hold"/>
                                        <p:tgtEl>
                                          <p:spTgt spid="5"/>
                                        </p:tgtEl>
                                        <p:attrNameLst>
                                          <p:attrName>ppt_x</p:attrName>
                                          <p:attrName>ppt_y</p:attrName>
                                        </p:attrNameLst>
                                      </p:cBhvr>
                                      <p:rCtr x="-1647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F8FCF2-D317-453B-8BC0-2E8305F1D62B}"/>
              </a:ext>
            </a:extLst>
          </p:cNvPr>
          <p:cNvSpPr>
            <a:spLocks noGrp="1"/>
          </p:cNvSpPr>
          <p:nvPr>
            <p:ph type="title"/>
          </p:nvPr>
        </p:nvSpPr>
        <p:spPr/>
        <p:txBody>
          <a:bodyPr/>
          <a:lstStyle/>
          <a:p>
            <a:r>
              <a:rPr lang="en-US" dirty="0"/>
              <a:t>Current Limitations</a:t>
            </a:r>
          </a:p>
        </p:txBody>
      </p:sp>
      <p:sp>
        <p:nvSpPr>
          <p:cNvPr id="4" name="Text Placeholder 3">
            <a:extLst>
              <a:ext uri="{FF2B5EF4-FFF2-40B4-BE49-F238E27FC236}">
                <a16:creationId xmlns:a16="http://schemas.microsoft.com/office/drawing/2014/main" id="{DF85704E-8F73-4669-AD5E-53F72F9FDF5D}"/>
              </a:ext>
            </a:extLst>
          </p:cNvPr>
          <p:cNvSpPr>
            <a:spLocks noGrp="1"/>
          </p:cNvSpPr>
          <p:nvPr>
            <p:ph type="body" sz="quarter" idx="10"/>
          </p:nvPr>
        </p:nvSpPr>
        <p:spPr/>
        <p:txBody>
          <a:bodyPr>
            <a:normAutofit lnSpcReduction="10000"/>
          </a:bodyPr>
          <a:lstStyle/>
          <a:p>
            <a:r>
              <a:rPr lang="en-US" dirty="0"/>
              <a:t>Change Feed</a:t>
            </a:r>
          </a:p>
        </p:txBody>
      </p:sp>
      <p:sp>
        <p:nvSpPr>
          <p:cNvPr id="5" name="Rectangle: Rounded Corners 4">
            <a:extLst>
              <a:ext uri="{FF2B5EF4-FFF2-40B4-BE49-F238E27FC236}">
                <a16:creationId xmlns:a16="http://schemas.microsoft.com/office/drawing/2014/main" id="{BF13AB71-17C6-4029-8BD8-A54DCCF2D048}"/>
              </a:ext>
            </a:extLst>
          </p:cNvPr>
          <p:cNvSpPr/>
          <p:nvPr/>
        </p:nvSpPr>
        <p:spPr>
          <a:xfrm>
            <a:off x="4257262" y="2528135"/>
            <a:ext cx="3677475" cy="1801730"/>
          </a:xfrm>
          <a:prstGeom prst="roundRect">
            <a:avLst/>
          </a:prstGeom>
          <a:solidFill>
            <a:srgbClr val="2B4370"/>
          </a:solidFill>
          <a:ln>
            <a:solidFill>
              <a:srgbClr val="E743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200" b="1" dirty="0"/>
              <a:t>Guaranteed Order</a:t>
            </a:r>
          </a:p>
        </p:txBody>
      </p:sp>
      <p:sp>
        <p:nvSpPr>
          <p:cNvPr id="6" name="Rectangle: Rounded Corners 5">
            <a:extLst>
              <a:ext uri="{FF2B5EF4-FFF2-40B4-BE49-F238E27FC236}">
                <a16:creationId xmlns:a16="http://schemas.microsoft.com/office/drawing/2014/main" id="{435C2360-A670-44C6-A606-04EE0915B737}"/>
              </a:ext>
            </a:extLst>
          </p:cNvPr>
          <p:cNvSpPr/>
          <p:nvPr/>
        </p:nvSpPr>
        <p:spPr>
          <a:xfrm>
            <a:off x="244642" y="2528135"/>
            <a:ext cx="3677475" cy="1801730"/>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4200" b="1" dirty="0"/>
              <a:t>Intermediate Updates</a:t>
            </a:r>
          </a:p>
        </p:txBody>
      </p:sp>
    </p:spTree>
    <p:extLst>
      <p:ext uri="{BB962C8B-B14F-4D97-AF65-F5344CB8AC3E}">
        <p14:creationId xmlns:p14="http://schemas.microsoft.com/office/powerpoint/2010/main" val="1733813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F8FCF2-D317-453B-8BC0-2E8305F1D62B}"/>
              </a:ext>
            </a:extLst>
          </p:cNvPr>
          <p:cNvSpPr>
            <a:spLocks noGrp="1"/>
          </p:cNvSpPr>
          <p:nvPr>
            <p:ph type="title"/>
          </p:nvPr>
        </p:nvSpPr>
        <p:spPr/>
        <p:txBody>
          <a:bodyPr/>
          <a:lstStyle/>
          <a:p>
            <a:r>
              <a:rPr lang="en-US" dirty="0"/>
              <a:t>Current Limitations</a:t>
            </a:r>
          </a:p>
        </p:txBody>
      </p:sp>
      <p:sp>
        <p:nvSpPr>
          <p:cNvPr id="4" name="Text Placeholder 3">
            <a:extLst>
              <a:ext uri="{FF2B5EF4-FFF2-40B4-BE49-F238E27FC236}">
                <a16:creationId xmlns:a16="http://schemas.microsoft.com/office/drawing/2014/main" id="{DF85704E-8F73-4669-AD5E-53F72F9FDF5D}"/>
              </a:ext>
            </a:extLst>
          </p:cNvPr>
          <p:cNvSpPr>
            <a:spLocks noGrp="1"/>
          </p:cNvSpPr>
          <p:nvPr>
            <p:ph type="body" sz="quarter" idx="10"/>
          </p:nvPr>
        </p:nvSpPr>
        <p:spPr/>
        <p:txBody>
          <a:bodyPr>
            <a:normAutofit lnSpcReduction="10000"/>
          </a:bodyPr>
          <a:lstStyle/>
          <a:p>
            <a:r>
              <a:rPr lang="en-US" dirty="0"/>
              <a:t>Change Feed</a:t>
            </a:r>
          </a:p>
        </p:txBody>
      </p:sp>
      <p:sp>
        <p:nvSpPr>
          <p:cNvPr id="5" name="Rectangle: Rounded Corners 4">
            <a:extLst>
              <a:ext uri="{FF2B5EF4-FFF2-40B4-BE49-F238E27FC236}">
                <a16:creationId xmlns:a16="http://schemas.microsoft.com/office/drawing/2014/main" id="{BF13AB71-17C6-4029-8BD8-A54DCCF2D048}"/>
              </a:ext>
            </a:extLst>
          </p:cNvPr>
          <p:cNvSpPr/>
          <p:nvPr/>
        </p:nvSpPr>
        <p:spPr>
          <a:xfrm>
            <a:off x="4257262" y="2528135"/>
            <a:ext cx="3677475" cy="1801730"/>
          </a:xfrm>
          <a:prstGeom prst="roundRect">
            <a:avLst/>
          </a:prstGeom>
          <a:solidFill>
            <a:srgbClr val="2B4370"/>
          </a:solidFill>
          <a:ln>
            <a:solidFill>
              <a:srgbClr val="E743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200" b="1" dirty="0"/>
              <a:t>Guaranteed Order</a:t>
            </a:r>
          </a:p>
        </p:txBody>
      </p:sp>
      <p:sp>
        <p:nvSpPr>
          <p:cNvPr id="6" name="Rectangle: Rounded Corners 5">
            <a:extLst>
              <a:ext uri="{FF2B5EF4-FFF2-40B4-BE49-F238E27FC236}">
                <a16:creationId xmlns:a16="http://schemas.microsoft.com/office/drawing/2014/main" id="{435C2360-A670-44C6-A606-04EE0915B737}"/>
              </a:ext>
            </a:extLst>
          </p:cNvPr>
          <p:cNvSpPr/>
          <p:nvPr/>
        </p:nvSpPr>
        <p:spPr>
          <a:xfrm>
            <a:off x="244642" y="2528135"/>
            <a:ext cx="3677475" cy="1801730"/>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4200" b="1" dirty="0"/>
              <a:t>Intermediate Updates</a:t>
            </a:r>
          </a:p>
        </p:txBody>
      </p:sp>
    </p:spTree>
    <p:extLst>
      <p:ext uri="{BB962C8B-B14F-4D97-AF65-F5344CB8AC3E}">
        <p14:creationId xmlns:p14="http://schemas.microsoft.com/office/powerpoint/2010/main" val="3268292473"/>
      </p:ext>
    </p:extLst>
  </p:cSld>
  <p:clrMapOvr>
    <a:masterClrMapping/>
  </p:clrMapOvr>
  <p:transition spd="slow" advTm="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0 0 L 0.32995 0 " pathEditMode="relative" rAng="0" ptsTypes="AA">
                                      <p:cBhvr>
                                        <p:cTn id="6" dur="2000" fill="hold"/>
                                        <p:tgtEl>
                                          <p:spTgt spid="5"/>
                                        </p:tgtEl>
                                        <p:attrNameLst>
                                          <p:attrName>ppt_x</p:attrName>
                                          <p:attrName>ppt_y</p:attrName>
                                        </p:attrNameLst>
                                      </p:cBhvr>
                                      <p:rCtr x="1649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BA19CB9B-28DE-49DD-846C-0A7B5F1C285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050751" y="0"/>
            <a:ext cx="5141248" cy="6858000"/>
          </a:xfrm>
          <a:prstGeom prst="rect">
            <a:avLst/>
          </a:prstGeom>
        </p:spPr>
      </p:pic>
      <p:pic>
        <p:nvPicPr>
          <p:cNvPr id="13" name="Picture 12">
            <a:extLst>
              <a:ext uri="{FF2B5EF4-FFF2-40B4-BE49-F238E27FC236}">
                <a16:creationId xmlns:a16="http://schemas.microsoft.com/office/drawing/2014/main" id="{88E33552-7100-4AC6-B81C-AAF4BD73DB3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50751" y="0"/>
            <a:ext cx="5141249" cy="6858000"/>
          </a:xfrm>
          <a:prstGeom prst="rect">
            <a:avLst/>
          </a:prstGeom>
        </p:spPr>
      </p:pic>
      <p:sp>
        <p:nvSpPr>
          <p:cNvPr id="4" name="Title 1">
            <a:extLst>
              <a:ext uri="{FF2B5EF4-FFF2-40B4-BE49-F238E27FC236}">
                <a16:creationId xmlns:a16="http://schemas.microsoft.com/office/drawing/2014/main" id="{1DA2A7C8-4CCC-478D-B23A-26DFA805B249}"/>
              </a:ext>
            </a:extLst>
          </p:cNvPr>
          <p:cNvSpPr txBox="1">
            <a:spLocks/>
          </p:cNvSpPr>
          <p:nvPr/>
        </p:nvSpPr>
        <p:spPr>
          <a:xfrm>
            <a:off x="219076" y="955675"/>
            <a:ext cx="10515600" cy="70167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bg1"/>
                </a:solidFill>
                <a:latin typeface="Kamerik205 8" panose="020B0803030600020004" pitchFamily="34" charset="0"/>
              </a:rPr>
              <a:t>Who is Chad Green</a:t>
            </a:r>
          </a:p>
        </p:txBody>
      </p:sp>
      <p:sp>
        <p:nvSpPr>
          <p:cNvPr id="6" name="Content Placeholder 2">
            <a:extLst>
              <a:ext uri="{FF2B5EF4-FFF2-40B4-BE49-F238E27FC236}">
                <a16:creationId xmlns:a16="http://schemas.microsoft.com/office/drawing/2014/main" id="{B9CC05A0-1A68-440E-A2D7-0818DD779AAA}"/>
              </a:ext>
            </a:extLst>
          </p:cNvPr>
          <p:cNvSpPr txBox="1">
            <a:spLocks/>
          </p:cNvSpPr>
          <p:nvPr/>
        </p:nvSpPr>
        <p:spPr>
          <a:xfrm>
            <a:off x="765175" y="2447777"/>
            <a:ext cx="6177967" cy="359612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dirty="0">
                <a:solidFill>
                  <a:schemeClr val="tx1"/>
                </a:solidFill>
              </a:rPr>
              <a:t>chadgreen@chadgreen.com</a:t>
            </a:r>
          </a:p>
          <a:p>
            <a:pPr marL="0" indent="0">
              <a:buFont typeface="Arial" panose="020B0604020202020204" pitchFamily="34" charset="0"/>
              <a:buNone/>
            </a:pPr>
            <a:r>
              <a:rPr lang="en-US" sz="4000" dirty="0">
                <a:solidFill>
                  <a:schemeClr val="tx1"/>
                </a:solidFill>
              </a:rPr>
              <a:t>TaleLearnCode</a:t>
            </a:r>
          </a:p>
          <a:p>
            <a:pPr marL="0" indent="0">
              <a:buFont typeface="Arial" panose="020B0604020202020204" pitchFamily="34" charset="0"/>
              <a:buNone/>
            </a:pPr>
            <a:r>
              <a:rPr lang="en-US" sz="4000" dirty="0"/>
              <a:t>ChadGreen.com</a:t>
            </a:r>
          </a:p>
          <a:p>
            <a:pPr marL="0" indent="0">
              <a:buFont typeface="Arial" panose="020B0604020202020204" pitchFamily="34" charset="0"/>
              <a:buNone/>
            </a:pPr>
            <a:r>
              <a:rPr lang="en-US" sz="4000" dirty="0" err="1"/>
              <a:t>ChadGreen</a:t>
            </a:r>
            <a:r>
              <a:rPr lang="en-US" sz="4000" dirty="0"/>
              <a:t> &amp; TaleLearnCode</a:t>
            </a:r>
          </a:p>
          <a:p>
            <a:pPr marL="0" indent="0">
              <a:buFont typeface="Arial" panose="020B0604020202020204" pitchFamily="34" charset="0"/>
              <a:buNone/>
            </a:pPr>
            <a:r>
              <a:rPr lang="en-US" sz="4000" dirty="0" err="1"/>
              <a:t>ChadwickEGreen</a:t>
            </a:r>
            <a:endParaRPr lang="en-US" sz="4000" dirty="0"/>
          </a:p>
        </p:txBody>
      </p:sp>
      <p:pic>
        <p:nvPicPr>
          <p:cNvPr id="8" name="Picture 7">
            <a:extLst>
              <a:ext uri="{FF2B5EF4-FFF2-40B4-BE49-F238E27FC236}">
                <a16:creationId xmlns:a16="http://schemas.microsoft.com/office/drawing/2014/main" id="{00910CCB-4AAF-4A84-A5AB-711C85253D6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2550" y="2558614"/>
            <a:ext cx="489978" cy="450483"/>
          </a:xfrm>
          <a:prstGeom prst="rect">
            <a:avLst/>
          </a:prstGeom>
        </p:spPr>
      </p:pic>
      <p:pic>
        <p:nvPicPr>
          <p:cNvPr id="10" name="Picture 9">
            <a:extLst>
              <a:ext uri="{FF2B5EF4-FFF2-40B4-BE49-F238E27FC236}">
                <a16:creationId xmlns:a16="http://schemas.microsoft.com/office/drawing/2014/main" id="{24BB7D7B-662D-4D81-A3F5-A8325C9E87A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1786" y="3244688"/>
            <a:ext cx="480742" cy="480742"/>
          </a:xfrm>
          <a:prstGeom prst="rect">
            <a:avLst/>
          </a:prstGeom>
        </p:spPr>
      </p:pic>
      <p:pic>
        <p:nvPicPr>
          <p:cNvPr id="12" name="Picture 11">
            <a:extLst>
              <a:ext uri="{FF2B5EF4-FFF2-40B4-BE49-F238E27FC236}">
                <a16:creationId xmlns:a16="http://schemas.microsoft.com/office/drawing/2014/main" id="{691D90D5-3EF0-48AB-8F70-9AB18C7B498A}"/>
              </a:ext>
            </a:extLst>
          </p:cNvPr>
          <p:cNvPicPr>
            <a:picLocks noChangeAspect="1"/>
          </p:cNvPicPr>
          <p:nvPr/>
        </p:nvPicPr>
        <p:blipFill>
          <a:blip r:embed="rId7">
            <a:lum bright="70000" contrast="-70000"/>
            <a:extLst>
              <a:ext uri="{28A0092B-C50C-407E-A947-70E740481C1C}">
                <a14:useLocalDpi xmlns:a14="http://schemas.microsoft.com/office/drawing/2010/main" val="0"/>
              </a:ext>
            </a:extLst>
          </a:blip>
          <a:stretch>
            <a:fillRect/>
          </a:stretch>
        </p:blipFill>
        <p:spPr>
          <a:xfrm>
            <a:off x="261786" y="3820964"/>
            <a:ext cx="489978" cy="489978"/>
          </a:xfrm>
          <a:prstGeom prst="rect">
            <a:avLst/>
          </a:prstGeom>
          <a:ln>
            <a:noFill/>
          </a:ln>
        </p:spPr>
      </p:pic>
      <p:pic>
        <p:nvPicPr>
          <p:cNvPr id="14" name="Picture 13">
            <a:extLst>
              <a:ext uri="{FF2B5EF4-FFF2-40B4-BE49-F238E27FC236}">
                <a16:creationId xmlns:a16="http://schemas.microsoft.com/office/drawing/2014/main" id="{543FF3A3-3703-4055-8076-5149F81E4028}"/>
              </a:ext>
            </a:extLst>
          </p:cNvPr>
          <p:cNvPicPr>
            <a:picLocks noChangeAspect="1"/>
          </p:cNvPicPr>
          <p:nvPr/>
        </p:nvPicPr>
        <p:blipFill>
          <a:blip r:embed="rId8">
            <a:lum bright="70000" contrast="-70000"/>
            <a:extLst>
              <a:ext uri="{28A0092B-C50C-407E-A947-70E740481C1C}">
                <a14:useLocalDpi xmlns:a14="http://schemas.microsoft.com/office/drawing/2010/main" val="0"/>
              </a:ext>
            </a:extLst>
          </a:blip>
          <a:stretch>
            <a:fillRect/>
          </a:stretch>
        </p:blipFill>
        <p:spPr>
          <a:xfrm>
            <a:off x="261786" y="4537297"/>
            <a:ext cx="480742" cy="480742"/>
          </a:xfrm>
          <a:prstGeom prst="rect">
            <a:avLst/>
          </a:prstGeom>
        </p:spPr>
      </p:pic>
      <p:pic>
        <p:nvPicPr>
          <p:cNvPr id="16" name="Picture 15">
            <a:extLst>
              <a:ext uri="{FF2B5EF4-FFF2-40B4-BE49-F238E27FC236}">
                <a16:creationId xmlns:a16="http://schemas.microsoft.com/office/drawing/2014/main" id="{374DE75B-461A-4DC6-BD6A-95D84BC6AE4D}"/>
              </a:ext>
            </a:extLst>
          </p:cNvPr>
          <p:cNvPicPr>
            <a:picLocks noChangeAspect="1"/>
          </p:cNvPicPr>
          <p:nvPr/>
        </p:nvPicPr>
        <p:blipFill>
          <a:blip r:embed="rId9">
            <a:lum bright="70000" contrast="-70000"/>
            <a:extLst>
              <a:ext uri="{28A0092B-C50C-407E-A947-70E740481C1C}">
                <a14:useLocalDpi xmlns:a14="http://schemas.microsoft.com/office/drawing/2010/main" val="0"/>
              </a:ext>
            </a:extLst>
          </a:blip>
          <a:stretch>
            <a:fillRect/>
          </a:stretch>
        </p:blipFill>
        <p:spPr>
          <a:xfrm>
            <a:off x="274711" y="5175417"/>
            <a:ext cx="445655" cy="445655"/>
          </a:xfrm>
          <a:prstGeom prst="rect">
            <a:avLst/>
          </a:prstGeom>
        </p:spPr>
      </p:pic>
    </p:spTree>
    <p:extLst>
      <p:ext uri="{BB962C8B-B14F-4D97-AF65-F5344CB8AC3E}">
        <p14:creationId xmlns:p14="http://schemas.microsoft.com/office/powerpoint/2010/main" val="2489746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nodeType="clickEffect">
                                  <p:stCondLst>
                                    <p:cond delay="0"/>
                                  </p:stCondLst>
                                  <p:childTnLst>
                                    <p:animRot by="21600000">
                                      <p:cBhvr>
                                        <p:cTn id="6" dur="1000" fill="hold"/>
                                        <p:tgtEl>
                                          <p:spTgt spid="13"/>
                                        </p:tgtEl>
                                        <p:attrNameLst>
                                          <p:attrName>r</p:attrName>
                                        </p:attrNameLst>
                                      </p:cBhvr>
                                    </p:animRot>
                                  </p:childTnLst>
                                </p:cTn>
                              </p:par>
                            </p:childTnLst>
                          </p:cTn>
                        </p:par>
                        <p:par>
                          <p:cTn id="7" fill="hold">
                            <p:stCondLst>
                              <p:cond delay="1000"/>
                            </p:stCondLst>
                            <p:childTnLst>
                              <p:par>
                                <p:cTn id="8" presetID="1" presetClass="exit" presetSubtype="0" fill="hold" nodeType="afterEffect">
                                  <p:stCondLst>
                                    <p:cond delay="0"/>
                                  </p:stCondLst>
                                  <p:childTnLst>
                                    <p:set>
                                      <p:cBhvr>
                                        <p:cTn id="9" dur="1" fill="hold">
                                          <p:stCondLst>
                                            <p:cond delay="0"/>
                                          </p:stCondLst>
                                        </p:cTn>
                                        <p:tgtEl>
                                          <p:spTgt spid="13"/>
                                        </p:tgtEl>
                                        <p:attrNameLst>
                                          <p:attrName>style.visibility</p:attrName>
                                        </p:attrNameLst>
                                      </p:cBhvr>
                                      <p:to>
                                        <p:strVal val="hidden"/>
                                      </p:to>
                                    </p:set>
                                  </p:childTnLst>
                                </p:cTn>
                              </p:par>
                            </p:childTnLst>
                          </p:cTn>
                        </p:par>
                        <p:par>
                          <p:cTn id="10" fill="hold">
                            <p:stCondLst>
                              <p:cond delay="1000"/>
                            </p:stCondLst>
                            <p:childTnLst>
                              <p:par>
                                <p:cTn id="11" presetID="1" presetClass="entr" presetSubtype="0" fill="hold" nodeType="after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F8FCF2-D317-453B-8BC0-2E8305F1D62B}"/>
              </a:ext>
            </a:extLst>
          </p:cNvPr>
          <p:cNvSpPr>
            <a:spLocks noGrp="1"/>
          </p:cNvSpPr>
          <p:nvPr>
            <p:ph type="title"/>
          </p:nvPr>
        </p:nvSpPr>
        <p:spPr/>
        <p:txBody>
          <a:bodyPr/>
          <a:lstStyle/>
          <a:p>
            <a:r>
              <a:rPr lang="en-US" dirty="0"/>
              <a:t>Current Limitations</a:t>
            </a:r>
          </a:p>
        </p:txBody>
      </p:sp>
      <p:sp>
        <p:nvSpPr>
          <p:cNvPr id="4" name="Text Placeholder 3">
            <a:extLst>
              <a:ext uri="{FF2B5EF4-FFF2-40B4-BE49-F238E27FC236}">
                <a16:creationId xmlns:a16="http://schemas.microsoft.com/office/drawing/2014/main" id="{DF85704E-8F73-4669-AD5E-53F72F9FDF5D}"/>
              </a:ext>
            </a:extLst>
          </p:cNvPr>
          <p:cNvSpPr>
            <a:spLocks noGrp="1"/>
          </p:cNvSpPr>
          <p:nvPr>
            <p:ph type="body" sz="quarter" idx="10"/>
          </p:nvPr>
        </p:nvSpPr>
        <p:spPr/>
        <p:txBody>
          <a:bodyPr>
            <a:normAutofit lnSpcReduction="10000"/>
          </a:bodyPr>
          <a:lstStyle/>
          <a:p>
            <a:r>
              <a:rPr lang="en-US" dirty="0"/>
              <a:t>Change Feed</a:t>
            </a:r>
          </a:p>
        </p:txBody>
      </p:sp>
      <p:sp>
        <p:nvSpPr>
          <p:cNvPr id="5" name="Rectangle: Rounded Corners 4">
            <a:extLst>
              <a:ext uri="{FF2B5EF4-FFF2-40B4-BE49-F238E27FC236}">
                <a16:creationId xmlns:a16="http://schemas.microsoft.com/office/drawing/2014/main" id="{BF13AB71-17C6-4029-8BD8-A54DCCF2D048}"/>
              </a:ext>
            </a:extLst>
          </p:cNvPr>
          <p:cNvSpPr/>
          <p:nvPr/>
        </p:nvSpPr>
        <p:spPr>
          <a:xfrm>
            <a:off x="4257262" y="2528135"/>
            <a:ext cx="3677475" cy="1801730"/>
          </a:xfrm>
          <a:prstGeom prst="roundRect">
            <a:avLst/>
          </a:prstGeom>
          <a:solidFill>
            <a:srgbClr val="2B4370"/>
          </a:solidFill>
          <a:ln>
            <a:solidFill>
              <a:srgbClr val="E743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200" b="1" dirty="0"/>
              <a:t>Deletes</a:t>
            </a:r>
          </a:p>
        </p:txBody>
      </p:sp>
      <p:sp>
        <p:nvSpPr>
          <p:cNvPr id="6" name="Rectangle: Rounded Corners 5">
            <a:extLst>
              <a:ext uri="{FF2B5EF4-FFF2-40B4-BE49-F238E27FC236}">
                <a16:creationId xmlns:a16="http://schemas.microsoft.com/office/drawing/2014/main" id="{435C2360-A670-44C6-A606-04EE0915B737}"/>
              </a:ext>
            </a:extLst>
          </p:cNvPr>
          <p:cNvSpPr/>
          <p:nvPr/>
        </p:nvSpPr>
        <p:spPr>
          <a:xfrm>
            <a:off x="244642" y="2528135"/>
            <a:ext cx="3677475" cy="1801730"/>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4200" b="1" dirty="0"/>
              <a:t>Intermediate Updates</a:t>
            </a:r>
          </a:p>
        </p:txBody>
      </p:sp>
      <p:sp>
        <p:nvSpPr>
          <p:cNvPr id="7" name="Rectangle: Rounded Corners 6">
            <a:extLst>
              <a:ext uri="{FF2B5EF4-FFF2-40B4-BE49-F238E27FC236}">
                <a16:creationId xmlns:a16="http://schemas.microsoft.com/office/drawing/2014/main" id="{B3720868-2AEC-4561-80B8-277E295443A1}"/>
              </a:ext>
            </a:extLst>
          </p:cNvPr>
          <p:cNvSpPr/>
          <p:nvPr/>
        </p:nvSpPr>
        <p:spPr>
          <a:xfrm>
            <a:off x="8269883" y="2516104"/>
            <a:ext cx="3677475" cy="1801730"/>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4200" b="1" dirty="0"/>
              <a:t>Guaranteed Order</a:t>
            </a:r>
          </a:p>
        </p:txBody>
      </p:sp>
    </p:spTree>
    <p:extLst>
      <p:ext uri="{BB962C8B-B14F-4D97-AF65-F5344CB8AC3E}">
        <p14:creationId xmlns:p14="http://schemas.microsoft.com/office/powerpoint/2010/main" val="1816783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8199CA-538E-474A-B6AF-0C76C1115D8E}"/>
              </a:ext>
            </a:extLst>
          </p:cNvPr>
          <p:cNvSpPr>
            <a:spLocks noGrp="1"/>
          </p:cNvSpPr>
          <p:nvPr>
            <p:ph type="ctrTitle"/>
          </p:nvPr>
        </p:nvSpPr>
        <p:spPr/>
        <p:txBody>
          <a:bodyPr/>
          <a:lstStyle/>
          <a:p>
            <a:r>
              <a:rPr lang="en-US" dirty="0"/>
              <a:t>Change Feed Processor</a:t>
            </a:r>
          </a:p>
        </p:txBody>
      </p:sp>
      <p:sp>
        <p:nvSpPr>
          <p:cNvPr id="3" name="Subtitle 2">
            <a:extLst>
              <a:ext uri="{FF2B5EF4-FFF2-40B4-BE49-F238E27FC236}">
                <a16:creationId xmlns:a16="http://schemas.microsoft.com/office/drawing/2014/main" id="{D9DAC879-83E8-4335-BC9B-29AB9B524EF4}"/>
              </a:ext>
            </a:extLst>
          </p:cNvPr>
          <p:cNvSpPr>
            <a:spLocks noGrp="1"/>
          </p:cNvSpPr>
          <p:nvPr>
            <p:ph type="subTitle" idx="1"/>
          </p:nvPr>
        </p:nvSpPr>
        <p:spPr/>
        <p:txBody>
          <a:bodyPr/>
          <a:lstStyle/>
          <a:p>
            <a:r>
              <a:rPr lang="en-US" dirty="0"/>
              <a:t>Ch-</a:t>
            </a:r>
            <a:r>
              <a:rPr lang="en-US" dirty="0" err="1"/>
              <a:t>ch</a:t>
            </a:r>
            <a:r>
              <a:rPr lang="en-US" dirty="0"/>
              <a:t>-</a:t>
            </a:r>
            <a:r>
              <a:rPr lang="en-US" dirty="0" err="1"/>
              <a:t>ch</a:t>
            </a:r>
            <a:r>
              <a:rPr lang="en-US" dirty="0"/>
              <a:t>-changes: Tracing Changes in Azure Cosmos DB</a:t>
            </a:r>
          </a:p>
        </p:txBody>
      </p:sp>
    </p:spTree>
    <p:extLst>
      <p:ext uri="{BB962C8B-B14F-4D97-AF65-F5344CB8AC3E}">
        <p14:creationId xmlns:p14="http://schemas.microsoft.com/office/powerpoint/2010/main" val="295177912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F8FCF2-D317-453B-8BC0-2E8305F1D62B}"/>
              </a:ext>
            </a:extLst>
          </p:cNvPr>
          <p:cNvSpPr>
            <a:spLocks noGrp="1"/>
          </p:cNvSpPr>
          <p:nvPr>
            <p:ph type="title"/>
          </p:nvPr>
        </p:nvSpPr>
        <p:spPr/>
        <p:txBody>
          <a:bodyPr>
            <a:normAutofit/>
          </a:bodyPr>
          <a:lstStyle/>
          <a:p>
            <a:r>
              <a:rPr lang="en-US" dirty="0"/>
              <a:t>Change Feed Processor Components</a:t>
            </a:r>
          </a:p>
        </p:txBody>
      </p:sp>
      <p:sp>
        <p:nvSpPr>
          <p:cNvPr id="4" name="Text Placeholder 3">
            <a:extLst>
              <a:ext uri="{FF2B5EF4-FFF2-40B4-BE49-F238E27FC236}">
                <a16:creationId xmlns:a16="http://schemas.microsoft.com/office/drawing/2014/main" id="{DF85704E-8F73-4669-AD5E-53F72F9FDF5D}"/>
              </a:ext>
            </a:extLst>
          </p:cNvPr>
          <p:cNvSpPr>
            <a:spLocks noGrp="1"/>
          </p:cNvSpPr>
          <p:nvPr>
            <p:ph type="body" sz="quarter" idx="10"/>
          </p:nvPr>
        </p:nvSpPr>
        <p:spPr/>
        <p:txBody>
          <a:bodyPr>
            <a:normAutofit lnSpcReduction="10000"/>
          </a:bodyPr>
          <a:lstStyle/>
          <a:p>
            <a:r>
              <a:rPr lang="en-US" dirty="0"/>
              <a:t>Reading the Change Feed</a:t>
            </a:r>
          </a:p>
        </p:txBody>
      </p:sp>
      <p:sp>
        <p:nvSpPr>
          <p:cNvPr id="6" name="Rectangle: Rounded Corners 5">
            <a:extLst>
              <a:ext uri="{FF2B5EF4-FFF2-40B4-BE49-F238E27FC236}">
                <a16:creationId xmlns:a16="http://schemas.microsoft.com/office/drawing/2014/main" id="{435C2360-A670-44C6-A606-04EE0915B737}"/>
              </a:ext>
            </a:extLst>
          </p:cNvPr>
          <p:cNvSpPr/>
          <p:nvPr/>
        </p:nvSpPr>
        <p:spPr>
          <a:xfrm>
            <a:off x="274811" y="1744452"/>
            <a:ext cx="5223621" cy="1455948"/>
          </a:xfrm>
          <a:prstGeom prst="roundRect">
            <a:avLst/>
          </a:prstGeom>
          <a:solidFill>
            <a:srgbClr val="2B4370"/>
          </a:solidFill>
          <a:ln>
            <a:solidFill>
              <a:srgbClr val="E743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200" b="1" dirty="0"/>
              <a:t>Monitored Container</a:t>
            </a:r>
          </a:p>
        </p:txBody>
      </p:sp>
    </p:spTree>
    <p:extLst>
      <p:ext uri="{BB962C8B-B14F-4D97-AF65-F5344CB8AC3E}">
        <p14:creationId xmlns:p14="http://schemas.microsoft.com/office/powerpoint/2010/main" val="2874475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F8FCF2-D317-453B-8BC0-2E8305F1D62B}"/>
              </a:ext>
            </a:extLst>
          </p:cNvPr>
          <p:cNvSpPr>
            <a:spLocks noGrp="1"/>
          </p:cNvSpPr>
          <p:nvPr>
            <p:ph type="title"/>
          </p:nvPr>
        </p:nvSpPr>
        <p:spPr/>
        <p:txBody>
          <a:bodyPr>
            <a:normAutofit/>
          </a:bodyPr>
          <a:lstStyle/>
          <a:p>
            <a:r>
              <a:rPr lang="en-US" dirty="0"/>
              <a:t>Change Feed Processor Components</a:t>
            </a:r>
          </a:p>
        </p:txBody>
      </p:sp>
      <p:sp>
        <p:nvSpPr>
          <p:cNvPr id="4" name="Text Placeholder 3">
            <a:extLst>
              <a:ext uri="{FF2B5EF4-FFF2-40B4-BE49-F238E27FC236}">
                <a16:creationId xmlns:a16="http://schemas.microsoft.com/office/drawing/2014/main" id="{DF85704E-8F73-4669-AD5E-53F72F9FDF5D}"/>
              </a:ext>
            </a:extLst>
          </p:cNvPr>
          <p:cNvSpPr>
            <a:spLocks noGrp="1"/>
          </p:cNvSpPr>
          <p:nvPr>
            <p:ph type="body" sz="quarter" idx="10"/>
          </p:nvPr>
        </p:nvSpPr>
        <p:spPr/>
        <p:txBody>
          <a:bodyPr>
            <a:normAutofit lnSpcReduction="10000"/>
          </a:bodyPr>
          <a:lstStyle/>
          <a:p>
            <a:r>
              <a:rPr lang="en-US" dirty="0"/>
              <a:t>Reading the Change Feed</a:t>
            </a:r>
          </a:p>
        </p:txBody>
      </p:sp>
      <p:sp>
        <p:nvSpPr>
          <p:cNvPr id="5" name="Rectangle: Rounded Corners 4">
            <a:extLst>
              <a:ext uri="{FF2B5EF4-FFF2-40B4-BE49-F238E27FC236}">
                <a16:creationId xmlns:a16="http://schemas.microsoft.com/office/drawing/2014/main" id="{BF13AB71-17C6-4029-8BD8-A54DCCF2D048}"/>
              </a:ext>
            </a:extLst>
          </p:cNvPr>
          <p:cNvSpPr/>
          <p:nvPr/>
        </p:nvSpPr>
        <p:spPr>
          <a:xfrm>
            <a:off x="6579356" y="1744452"/>
            <a:ext cx="5223621" cy="1455948"/>
          </a:xfrm>
          <a:prstGeom prst="roundRect">
            <a:avLst/>
          </a:prstGeom>
          <a:solidFill>
            <a:srgbClr val="2B4370"/>
          </a:solidFill>
          <a:ln>
            <a:solidFill>
              <a:srgbClr val="E743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200" b="1" dirty="0"/>
              <a:t>Leased Container</a:t>
            </a:r>
          </a:p>
        </p:txBody>
      </p:sp>
      <p:sp>
        <p:nvSpPr>
          <p:cNvPr id="6" name="Rectangle: Rounded Corners 5">
            <a:extLst>
              <a:ext uri="{FF2B5EF4-FFF2-40B4-BE49-F238E27FC236}">
                <a16:creationId xmlns:a16="http://schemas.microsoft.com/office/drawing/2014/main" id="{435C2360-A670-44C6-A606-04EE0915B737}"/>
              </a:ext>
            </a:extLst>
          </p:cNvPr>
          <p:cNvSpPr/>
          <p:nvPr/>
        </p:nvSpPr>
        <p:spPr>
          <a:xfrm>
            <a:off x="274811" y="1744452"/>
            <a:ext cx="5223621" cy="1455948"/>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Monitored Container</a:t>
            </a:r>
          </a:p>
        </p:txBody>
      </p:sp>
    </p:spTree>
    <p:extLst>
      <p:ext uri="{BB962C8B-B14F-4D97-AF65-F5344CB8AC3E}">
        <p14:creationId xmlns:p14="http://schemas.microsoft.com/office/powerpoint/2010/main" val="3320104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F8FCF2-D317-453B-8BC0-2E8305F1D62B}"/>
              </a:ext>
            </a:extLst>
          </p:cNvPr>
          <p:cNvSpPr>
            <a:spLocks noGrp="1"/>
          </p:cNvSpPr>
          <p:nvPr>
            <p:ph type="title"/>
          </p:nvPr>
        </p:nvSpPr>
        <p:spPr/>
        <p:txBody>
          <a:bodyPr>
            <a:normAutofit/>
          </a:bodyPr>
          <a:lstStyle/>
          <a:p>
            <a:r>
              <a:rPr lang="en-US" dirty="0"/>
              <a:t>Change Feed Processor Components</a:t>
            </a:r>
          </a:p>
        </p:txBody>
      </p:sp>
      <p:sp>
        <p:nvSpPr>
          <p:cNvPr id="4" name="Text Placeholder 3">
            <a:extLst>
              <a:ext uri="{FF2B5EF4-FFF2-40B4-BE49-F238E27FC236}">
                <a16:creationId xmlns:a16="http://schemas.microsoft.com/office/drawing/2014/main" id="{DF85704E-8F73-4669-AD5E-53F72F9FDF5D}"/>
              </a:ext>
            </a:extLst>
          </p:cNvPr>
          <p:cNvSpPr>
            <a:spLocks noGrp="1"/>
          </p:cNvSpPr>
          <p:nvPr>
            <p:ph type="body" sz="quarter" idx="10"/>
          </p:nvPr>
        </p:nvSpPr>
        <p:spPr/>
        <p:txBody>
          <a:bodyPr>
            <a:normAutofit lnSpcReduction="10000"/>
          </a:bodyPr>
          <a:lstStyle/>
          <a:p>
            <a:r>
              <a:rPr lang="en-US" dirty="0"/>
              <a:t>Reading the Change Feed</a:t>
            </a:r>
          </a:p>
        </p:txBody>
      </p:sp>
      <p:sp>
        <p:nvSpPr>
          <p:cNvPr id="5" name="Rectangle: Rounded Corners 4">
            <a:extLst>
              <a:ext uri="{FF2B5EF4-FFF2-40B4-BE49-F238E27FC236}">
                <a16:creationId xmlns:a16="http://schemas.microsoft.com/office/drawing/2014/main" id="{BF13AB71-17C6-4029-8BD8-A54DCCF2D048}"/>
              </a:ext>
            </a:extLst>
          </p:cNvPr>
          <p:cNvSpPr/>
          <p:nvPr/>
        </p:nvSpPr>
        <p:spPr>
          <a:xfrm>
            <a:off x="6579356" y="1744452"/>
            <a:ext cx="5223621" cy="1455948"/>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Leased Container</a:t>
            </a:r>
          </a:p>
        </p:txBody>
      </p:sp>
      <p:sp>
        <p:nvSpPr>
          <p:cNvPr id="6" name="Rectangle: Rounded Corners 5">
            <a:extLst>
              <a:ext uri="{FF2B5EF4-FFF2-40B4-BE49-F238E27FC236}">
                <a16:creationId xmlns:a16="http://schemas.microsoft.com/office/drawing/2014/main" id="{435C2360-A670-44C6-A606-04EE0915B737}"/>
              </a:ext>
            </a:extLst>
          </p:cNvPr>
          <p:cNvSpPr/>
          <p:nvPr/>
        </p:nvSpPr>
        <p:spPr>
          <a:xfrm>
            <a:off x="274811" y="1744452"/>
            <a:ext cx="5223621" cy="1455948"/>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Monitored Container</a:t>
            </a:r>
          </a:p>
        </p:txBody>
      </p:sp>
      <p:sp>
        <p:nvSpPr>
          <p:cNvPr id="7" name="Rectangle: Rounded Corners 6">
            <a:extLst>
              <a:ext uri="{FF2B5EF4-FFF2-40B4-BE49-F238E27FC236}">
                <a16:creationId xmlns:a16="http://schemas.microsoft.com/office/drawing/2014/main" id="{B3720868-2AEC-4561-80B8-277E295443A1}"/>
              </a:ext>
            </a:extLst>
          </p:cNvPr>
          <p:cNvSpPr/>
          <p:nvPr/>
        </p:nvSpPr>
        <p:spPr>
          <a:xfrm>
            <a:off x="274811" y="4030452"/>
            <a:ext cx="5223621" cy="1455948"/>
          </a:xfrm>
          <a:prstGeom prst="roundRect">
            <a:avLst/>
          </a:prstGeom>
          <a:solidFill>
            <a:srgbClr val="2B4370"/>
          </a:solidFill>
          <a:ln>
            <a:solidFill>
              <a:srgbClr val="E743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200" b="1" dirty="0"/>
              <a:t>Host</a:t>
            </a:r>
          </a:p>
        </p:txBody>
      </p:sp>
    </p:spTree>
    <p:extLst>
      <p:ext uri="{BB962C8B-B14F-4D97-AF65-F5344CB8AC3E}">
        <p14:creationId xmlns:p14="http://schemas.microsoft.com/office/powerpoint/2010/main" val="3640202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F8FCF2-D317-453B-8BC0-2E8305F1D62B}"/>
              </a:ext>
            </a:extLst>
          </p:cNvPr>
          <p:cNvSpPr>
            <a:spLocks noGrp="1"/>
          </p:cNvSpPr>
          <p:nvPr>
            <p:ph type="title"/>
          </p:nvPr>
        </p:nvSpPr>
        <p:spPr/>
        <p:txBody>
          <a:bodyPr>
            <a:normAutofit/>
          </a:bodyPr>
          <a:lstStyle/>
          <a:p>
            <a:r>
              <a:rPr lang="en-US" dirty="0"/>
              <a:t>Change Feed Processor Components</a:t>
            </a:r>
          </a:p>
        </p:txBody>
      </p:sp>
      <p:sp>
        <p:nvSpPr>
          <p:cNvPr id="4" name="Text Placeholder 3">
            <a:extLst>
              <a:ext uri="{FF2B5EF4-FFF2-40B4-BE49-F238E27FC236}">
                <a16:creationId xmlns:a16="http://schemas.microsoft.com/office/drawing/2014/main" id="{DF85704E-8F73-4669-AD5E-53F72F9FDF5D}"/>
              </a:ext>
            </a:extLst>
          </p:cNvPr>
          <p:cNvSpPr>
            <a:spLocks noGrp="1"/>
          </p:cNvSpPr>
          <p:nvPr>
            <p:ph type="body" sz="quarter" idx="10"/>
          </p:nvPr>
        </p:nvSpPr>
        <p:spPr/>
        <p:txBody>
          <a:bodyPr>
            <a:normAutofit lnSpcReduction="10000"/>
          </a:bodyPr>
          <a:lstStyle/>
          <a:p>
            <a:r>
              <a:rPr lang="en-US" dirty="0"/>
              <a:t>Reading the Change Feed</a:t>
            </a:r>
          </a:p>
        </p:txBody>
      </p:sp>
      <p:sp>
        <p:nvSpPr>
          <p:cNvPr id="5" name="Rectangle: Rounded Corners 4">
            <a:extLst>
              <a:ext uri="{FF2B5EF4-FFF2-40B4-BE49-F238E27FC236}">
                <a16:creationId xmlns:a16="http://schemas.microsoft.com/office/drawing/2014/main" id="{BF13AB71-17C6-4029-8BD8-A54DCCF2D048}"/>
              </a:ext>
            </a:extLst>
          </p:cNvPr>
          <p:cNvSpPr/>
          <p:nvPr/>
        </p:nvSpPr>
        <p:spPr>
          <a:xfrm>
            <a:off x="6579356" y="1744452"/>
            <a:ext cx="5223621" cy="1455948"/>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Leased Container</a:t>
            </a:r>
          </a:p>
        </p:txBody>
      </p:sp>
      <p:sp>
        <p:nvSpPr>
          <p:cNvPr id="6" name="Rectangle: Rounded Corners 5">
            <a:extLst>
              <a:ext uri="{FF2B5EF4-FFF2-40B4-BE49-F238E27FC236}">
                <a16:creationId xmlns:a16="http://schemas.microsoft.com/office/drawing/2014/main" id="{435C2360-A670-44C6-A606-04EE0915B737}"/>
              </a:ext>
            </a:extLst>
          </p:cNvPr>
          <p:cNvSpPr/>
          <p:nvPr/>
        </p:nvSpPr>
        <p:spPr>
          <a:xfrm>
            <a:off x="274811" y="1744452"/>
            <a:ext cx="5223621" cy="1455948"/>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Monitored Container</a:t>
            </a:r>
          </a:p>
        </p:txBody>
      </p:sp>
      <p:sp>
        <p:nvSpPr>
          <p:cNvPr id="7" name="Rectangle: Rounded Corners 6">
            <a:extLst>
              <a:ext uri="{FF2B5EF4-FFF2-40B4-BE49-F238E27FC236}">
                <a16:creationId xmlns:a16="http://schemas.microsoft.com/office/drawing/2014/main" id="{B3720868-2AEC-4561-80B8-277E295443A1}"/>
              </a:ext>
            </a:extLst>
          </p:cNvPr>
          <p:cNvSpPr/>
          <p:nvPr/>
        </p:nvSpPr>
        <p:spPr>
          <a:xfrm>
            <a:off x="274811" y="4030452"/>
            <a:ext cx="5223621" cy="1455948"/>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Host</a:t>
            </a:r>
          </a:p>
        </p:txBody>
      </p:sp>
      <p:sp>
        <p:nvSpPr>
          <p:cNvPr id="8" name="Rectangle: Rounded Corners 7">
            <a:extLst>
              <a:ext uri="{FF2B5EF4-FFF2-40B4-BE49-F238E27FC236}">
                <a16:creationId xmlns:a16="http://schemas.microsoft.com/office/drawing/2014/main" id="{82CCA68F-4A53-43BD-8ACB-5F1E34108396}"/>
              </a:ext>
            </a:extLst>
          </p:cNvPr>
          <p:cNvSpPr/>
          <p:nvPr/>
        </p:nvSpPr>
        <p:spPr>
          <a:xfrm>
            <a:off x="6579356" y="4030452"/>
            <a:ext cx="5223621" cy="1455948"/>
          </a:xfrm>
          <a:prstGeom prst="roundRect">
            <a:avLst/>
          </a:prstGeom>
          <a:solidFill>
            <a:srgbClr val="2B4370"/>
          </a:solidFill>
          <a:ln>
            <a:solidFill>
              <a:srgbClr val="E743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200" b="1" dirty="0"/>
              <a:t>Delegate</a:t>
            </a:r>
          </a:p>
        </p:txBody>
      </p:sp>
    </p:spTree>
    <p:extLst>
      <p:ext uri="{BB962C8B-B14F-4D97-AF65-F5344CB8AC3E}">
        <p14:creationId xmlns:p14="http://schemas.microsoft.com/office/powerpoint/2010/main" val="2083719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7FAC77-1B75-4F64-83FF-5461B9AFE66C}"/>
              </a:ext>
            </a:extLst>
          </p:cNvPr>
          <p:cNvSpPr>
            <a:spLocks noGrp="1"/>
          </p:cNvSpPr>
          <p:nvPr>
            <p:ph type="title"/>
          </p:nvPr>
        </p:nvSpPr>
        <p:spPr/>
        <p:txBody>
          <a:bodyPr/>
          <a:lstStyle/>
          <a:p>
            <a:r>
              <a:rPr lang="en-US" dirty="0"/>
              <a:t>Change Feed Processor Components</a:t>
            </a:r>
          </a:p>
        </p:txBody>
      </p:sp>
      <p:pic>
        <p:nvPicPr>
          <p:cNvPr id="6" name="Content Placeholder 5">
            <a:extLst>
              <a:ext uri="{FF2B5EF4-FFF2-40B4-BE49-F238E27FC236}">
                <a16:creationId xmlns:a16="http://schemas.microsoft.com/office/drawing/2014/main" id="{B71F87D9-821B-48E9-8528-273B33DE06D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536388" y="1144588"/>
            <a:ext cx="9155736" cy="5032375"/>
          </a:xfrm>
        </p:spPr>
      </p:pic>
      <p:sp>
        <p:nvSpPr>
          <p:cNvPr id="4" name="Text Placeholder 3">
            <a:extLst>
              <a:ext uri="{FF2B5EF4-FFF2-40B4-BE49-F238E27FC236}">
                <a16:creationId xmlns:a16="http://schemas.microsoft.com/office/drawing/2014/main" id="{0665784A-8C54-4FEA-BABA-231D7C4205C6}"/>
              </a:ext>
            </a:extLst>
          </p:cNvPr>
          <p:cNvSpPr>
            <a:spLocks noGrp="1"/>
          </p:cNvSpPr>
          <p:nvPr>
            <p:ph type="body" sz="quarter" idx="10"/>
          </p:nvPr>
        </p:nvSpPr>
        <p:spPr/>
        <p:txBody>
          <a:bodyPr>
            <a:normAutofit lnSpcReduction="10000"/>
          </a:bodyPr>
          <a:lstStyle/>
          <a:p>
            <a:r>
              <a:rPr lang="en-US" dirty="0"/>
              <a:t>Reading the Change Feed</a:t>
            </a:r>
          </a:p>
        </p:txBody>
      </p:sp>
    </p:spTree>
    <p:extLst>
      <p:ext uri="{BB962C8B-B14F-4D97-AF65-F5344CB8AC3E}">
        <p14:creationId xmlns:p14="http://schemas.microsoft.com/office/powerpoint/2010/main" val="157206230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09143-CF64-433E-83D4-471C7B5E5012}"/>
              </a:ext>
            </a:extLst>
          </p:cNvPr>
          <p:cNvSpPr>
            <a:spLocks noGrp="1"/>
          </p:cNvSpPr>
          <p:nvPr>
            <p:ph type="title"/>
          </p:nvPr>
        </p:nvSpPr>
        <p:spPr/>
        <p:txBody>
          <a:bodyPr/>
          <a:lstStyle/>
          <a:p>
            <a:r>
              <a:rPr lang="en-US" dirty="0"/>
              <a:t>Processing Life Cycle</a:t>
            </a:r>
          </a:p>
        </p:txBody>
      </p:sp>
      <p:sp>
        <p:nvSpPr>
          <p:cNvPr id="3" name="Text Placeholder 2">
            <a:extLst>
              <a:ext uri="{FF2B5EF4-FFF2-40B4-BE49-F238E27FC236}">
                <a16:creationId xmlns:a16="http://schemas.microsoft.com/office/drawing/2014/main" id="{00BBD03D-75FE-40A0-8AD1-F442B762A05F}"/>
              </a:ext>
            </a:extLst>
          </p:cNvPr>
          <p:cNvSpPr>
            <a:spLocks noGrp="1"/>
          </p:cNvSpPr>
          <p:nvPr>
            <p:ph type="body" sz="quarter" idx="10"/>
          </p:nvPr>
        </p:nvSpPr>
        <p:spPr/>
        <p:txBody>
          <a:bodyPr>
            <a:normAutofit lnSpcReduction="10000"/>
          </a:bodyPr>
          <a:lstStyle/>
          <a:p>
            <a:r>
              <a:rPr lang="en-US" dirty="0"/>
              <a:t>Reading the Change Feed</a:t>
            </a:r>
          </a:p>
        </p:txBody>
      </p:sp>
      <p:sp>
        <p:nvSpPr>
          <p:cNvPr id="5" name="Rectangle: Rounded Corners 4">
            <a:extLst>
              <a:ext uri="{FF2B5EF4-FFF2-40B4-BE49-F238E27FC236}">
                <a16:creationId xmlns:a16="http://schemas.microsoft.com/office/drawing/2014/main" id="{FA2852AB-20B2-4236-85B8-B821141564A3}"/>
              </a:ext>
            </a:extLst>
          </p:cNvPr>
          <p:cNvSpPr/>
          <p:nvPr/>
        </p:nvSpPr>
        <p:spPr>
          <a:xfrm>
            <a:off x="3115699" y="1094747"/>
            <a:ext cx="5960601" cy="890464"/>
          </a:xfrm>
          <a:prstGeom prst="roundRect">
            <a:avLst/>
          </a:prstGeom>
          <a:solidFill>
            <a:srgbClr val="2B4370"/>
          </a:solidFill>
          <a:ln>
            <a:solidFill>
              <a:srgbClr val="E743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200" b="1" dirty="0"/>
              <a:t>Read the change feed</a:t>
            </a:r>
          </a:p>
        </p:txBody>
      </p:sp>
      <p:sp>
        <p:nvSpPr>
          <p:cNvPr id="7" name="Diamond 6">
            <a:extLst>
              <a:ext uri="{FF2B5EF4-FFF2-40B4-BE49-F238E27FC236}">
                <a16:creationId xmlns:a16="http://schemas.microsoft.com/office/drawing/2014/main" id="{0EA19434-DC7D-417E-BCB3-C75C6CA4BE07}"/>
              </a:ext>
            </a:extLst>
          </p:cNvPr>
          <p:cNvSpPr/>
          <p:nvPr/>
        </p:nvSpPr>
        <p:spPr>
          <a:xfrm>
            <a:off x="4050454" y="2334127"/>
            <a:ext cx="4091092" cy="1840832"/>
          </a:xfrm>
          <a:prstGeom prst="diamond">
            <a:avLst/>
          </a:prstGeom>
          <a:solidFill>
            <a:srgbClr val="2B437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200" b="1" dirty="0"/>
              <a:t>Changes</a:t>
            </a:r>
          </a:p>
        </p:txBody>
      </p:sp>
      <p:sp>
        <p:nvSpPr>
          <p:cNvPr id="8" name="Rectangle: Rounded Corners 7">
            <a:extLst>
              <a:ext uri="{FF2B5EF4-FFF2-40B4-BE49-F238E27FC236}">
                <a16:creationId xmlns:a16="http://schemas.microsoft.com/office/drawing/2014/main" id="{A6B9B3A7-9357-4460-9830-E04C9BF88E3B}"/>
              </a:ext>
            </a:extLst>
          </p:cNvPr>
          <p:cNvSpPr/>
          <p:nvPr/>
        </p:nvSpPr>
        <p:spPr>
          <a:xfrm>
            <a:off x="3113337" y="4523875"/>
            <a:ext cx="5960601" cy="890464"/>
          </a:xfrm>
          <a:prstGeom prst="roundRect">
            <a:avLst/>
          </a:prstGeom>
          <a:solidFill>
            <a:srgbClr val="2B4370"/>
          </a:solidFill>
          <a:ln>
            <a:solidFill>
              <a:srgbClr val="E743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200" b="1" dirty="0"/>
              <a:t>Send changes to delegate</a:t>
            </a:r>
          </a:p>
        </p:txBody>
      </p:sp>
      <p:sp>
        <p:nvSpPr>
          <p:cNvPr id="9" name="Rectangle: Rounded Corners 8">
            <a:extLst>
              <a:ext uri="{FF2B5EF4-FFF2-40B4-BE49-F238E27FC236}">
                <a16:creationId xmlns:a16="http://schemas.microsoft.com/office/drawing/2014/main" id="{12E608FA-8C4F-4B18-B2D3-37DA479A3758}"/>
              </a:ext>
            </a:extLst>
          </p:cNvPr>
          <p:cNvSpPr/>
          <p:nvPr/>
        </p:nvSpPr>
        <p:spPr>
          <a:xfrm>
            <a:off x="3113336" y="5763253"/>
            <a:ext cx="5960601" cy="890464"/>
          </a:xfrm>
          <a:prstGeom prst="roundRect">
            <a:avLst/>
          </a:prstGeom>
          <a:solidFill>
            <a:srgbClr val="2B4370"/>
          </a:solidFill>
          <a:ln>
            <a:solidFill>
              <a:srgbClr val="E743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200" b="1" dirty="0"/>
              <a:t>Update lease store</a:t>
            </a:r>
          </a:p>
        </p:txBody>
      </p:sp>
      <p:cxnSp>
        <p:nvCxnSpPr>
          <p:cNvPr id="11" name="Straight Arrow Connector 10">
            <a:extLst>
              <a:ext uri="{FF2B5EF4-FFF2-40B4-BE49-F238E27FC236}">
                <a16:creationId xmlns:a16="http://schemas.microsoft.com/office/drawing/2014/main" id="{20FC2490-7AE9-44B6-BAFE-850719159709}"/>
              </a:ext>
            </a:extLst>
          </p:cNvPr>
          <p:cNvCxnSpPr>
            <a:stCxn id="5" idx="2"/>
            <a:endCxn id="7" idx="0"/>
          </p:cNvCxnSpPr>
          <p:nvPr/>
        </p:nvCxnSpPr>
        <p:spPr>
          <a:xfrm>
            <a:off x="6096000" y="1985211"/>
            <a:ext cx="0" cy="348916"/>
          </a:xfrm>
          <a:prstGeom prst="straightConnector1">
            <a:avLst/>
          </a:prstGeom>
          <a:ln w="63500">
            <a:solidFill>
              <a:srgbClr val="E7433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537A2E10-1F86-4452-865C-DBAD82C1DC98}"/>
              </a:ext>
            </a:extLst>
          </p:cNvPr>
          <p:cNvCxnSpPr>
            <a:cxnSpLocks/>
            <a:stCxn id="7" idx="2"/>
            <a:endCxn id="8" idx="0"/>
          </p:cNvCxnSpPr>
          <p:nvPr/>
        </p:nvCxnSpPr>
        <p:spPr>
          <a:xfrm flipH="1">
            <a:off x="6093638" y="4174959"/>
            <a:ext cx="2362" cy="348916"/>
          </a:xfrm>
          <a:prstGeom prst="straightConnector1">
            <a:avLst/>
          </a:prstGeom>
          <a:ln w="63500">
            <a:solidFill>
              <a:srgbClr val="E7433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D512DFD9-A3E1-495C-9BF2-AE191E2BC27F}"/>
              </a:ext>
            </a:extLst>
          </p:cNvPr>
          <p:cNvCxnSpPr>
            <a:cxnSpLocks/>
            <a:stCxn id="8" idx="2"/>
            <a:endCxn id="9" idx="0"/>
          </p:cNvCxnSpPr>
          <p:nvPr/>
        </p:nvCxnSpPr>
        <p:spPr>
          <a:xfrm flipH="1">
            <a:off x="6093637" y="5414339"/>
            <a:ext cx="1" cy="348914"/>
          </a:xfrm>
          <a:prstGeom prst="straightConnector1">
            <a:avLst/>
          </a:prstGeom>
          <a:ln w="63500">
            <a:solidFill>
              <a:srgbClr val="E7433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Connector: Elbow 20">
            <a:extLst>
              <a:ext uri="{FF2B5EF4-FFF2-40B4-BE49-F238E27FC236}">
                <a16:creationId xmlns:a16="http://schemas.microsoft.com/office/drawing/2014/main" id="{B33FAF82-3C5C-4628-9288-8D8084B19928}"/>
              </a:ext>
            </a:extLst>
          </p:cNvPr>
          <p:cNvCxnSpPr>
            <a:stCxn id="9" idx="3"/>
            <a:endCxn id="5" idx="3"/>
          </p:cNvCxnSpPr>
          <p:nvPr/>
        </p:nvCxnSpPr>
        <p:spPr>
          <a:xfrm flipV="1">
            <a:off x="9073937" y="1539979"/>
            <a:ext cx="2363" cy="4668506"/>
          </a:xfrm>
          <a:prstGeom prst="bentConnector3">
            <a:avLst>
              <a:gd name="adj1" fmla="val 26576598"/>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onnector: Elbow 23">
            <a:extLst>
              <a:ext uri="{FF2B5EF4-FFF2-40B4-BE49-F238E27FC236}">
                <a16:creationId xmlns:a16="http://schemas.microsoft.com/office/drawing/2014/main" id="{5E8AF376-8BE6-4CFF-8F2A-9B249B328C55}"/>
              </a:ext>
            </a:extLst>
          </p:cNvPr>
          <p:cNvCxnSpPr>
            <a:stCxn id="7" idx="1"/>
            <a:endCxn id="5" idx="1"/>
          </p:cNvCxnSpPr>
          <p:nvPr/>
        </p:nvCxnSpPr>
        <p:spPr>
          <a:xfrm rot="10800000">
            <a:off x="3115700" y="1539979"/>
            <a:ext cx="934755" cy="1714564"/>
          </a:xfrm>
          <a:prstGeom prst="bentConnector3">
            <a:avLst>
              <a:gd name="adj1" fmla="val 160496"/>
            </a:avLst>
          </a:prstGeom>
          <a:ln w="603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AC5D1EA5-8F69-44BF-B95F-F3D5803DC1EA}"/>
              </a:ext>
            </a:extLst>
          </p:cNvPr>
          <p:cNvSpPr txBox="1"/>
          <p:nvPr/>
        </p:nvSpPr>
        <p:spPr>
          <a:xfrm>
            <a:off x="6281176" y="4124588"/>
            <a:ext cx="558398" cy="369332"/>
          </a:xfrm>
          <a:prstGeom prst="rect">
            <a:avLst/>
          </a:prstGeom>
          <a:noFill/>
        </p:spPr>
        <p:txBody>
          <a:bodyPr wrap="square" rtlCol="0">
            <a:spAutoFit/>
          </a:bodyPr>
          <a:lstStyle/>
          <a:p>
            <a:r>
              <a:rPr lang="en-US" dirty="0">
                <a:solidFill>
                  <a:srgbClr val="FF0000"/>
                </a:solidFill>
              </a:rPr>
              <a:t>Yes</a:t>
            </a:r>
          </a:p>
        </p:txBody>
      </p:sp>
      <p:sp>
        <p:nvSpPr>
          <p:cNvPr id="28" name="TextBox 27">
            <a:extLst>
              <a:ext uri="{FF2B5EF4-FFF2-40B4-BE49-F238E27FC236}">
                <a16:creationId xmlns:a16="http://schemas.microsoft.com/office/drawing/2014/main" id="{FF13820D-BB36-4E88-9CC2-DE8122797771}"/>
              </a:ext>
            </a:extLst>
          </p:cNvPr>
          <p:cNvSpPr txBox="1"/>
          <p:nvPr/>
        </p:nvSpPr>
        <p:spPr>
          <a:xfrm>
            <a:off x="3492055" y="2833081"/>
            <a:ext cx="558398" cy="369332"/>
          </a:xfrm>
          <a:prstGeom prst="rect">
            <a:avLst/>
          </a:prstGeom>
          <a:noFill/>
        </p:spPr>
        <p:txBody>
          <a:bodyPr wrap="square" rtlCol="0">
            <a:spAutoFit/>
          </a:bodyPr>
          <a:lstStyle/>
          <a:p>
            <a:r>
              <a:rPr lang="en-US" dirty="0">
                <a:solidFill>
                  <a:srgbClr val="FF0000"/>
                </a:solidFill>
              </a:rPr>
              <a:t>No</a:t>
            </a:r>
          </a:p>
        </p:txBody>
      </p:sp>
    </p:spTree>
    <p:extLst>
      <p:ext uri="{BB962C8B-B14F-4D97-AF65-F5344CB8AC3E}">
        <p14:creationId xmlns:p14="http://schemas.microsoft.com/office/powerpoint/2010/main" val="3695673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up)">
                                      <p:cBhvr>
                                        <p:cTn id="12" dur="500"/>
                                        <p:tgtEl>
                                          <p:spTgt spid="11"/>
                                        </p:tgtEl>
                                      </p:cBhvr>
                                    </p:animEffect>
                                  </p:childTnLst>
                                </p:cTn>
                              </p:par>
                              <p:par>
                                <p:cTn id="13" presetID="9" presetClass="entr" presetSubtype="0" fill="hold" grpId="0" nodeType="withEffect">
                                  <p:stCondLst>
                                    <p:cond delay="250"/>
                                  </p:stCondLst>
                                  <p:childTnLst>
                                    <p:set>
                                      <p:cBhvr>
                                        <p:cTn id="14" dur="1" fill="hold">
                                          <p:stCondLst>
                                            <p:cond delay="0"/>
                                          </p:stCondLst>
                                        </p:cTn>
                                        <p:tgtEl>
                                          <p:spTgt spid="7"/>
                                        </p:tgtEl>
                                        <p:attrNameLst>
                                          <p:attrName>style.visibility</p:attrName>
                                        </p:attrNameLst>
                                      </p:cBhvr>
                                      <p:to>
                                        <p:strVal val="visible"/>
                                      </p:to>
                                    </p:set>
                                    <p:animEffect transition="in" filter="dissolve">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8"/>
                                        </p:tgtEl>
                                        <p:attrNameLst>
                                          <p:attrName>style.visibility</p:attrName>
                                        </p:attrNameLst>
                                      </p:cBhvr>
                                      <p:to>
                                        <p:strVal val="visible"/>
                                      </p:to>
                                    </p:set>
                                    <p:animEffect transition="in" filter="fade">
                                      <p:cBhvr>
                                        <p:cTn id="20" dur="500"/>
                                        <p:tgtEl>
                                          <p:spTgt spid="28"/>
                                        </p:tgtEl>
                                      </p:cBhvr>
                                    </p:animEffect>
                                  </p:childTnLst>
                                </p:cTn>
                              </p:par>
                              <p:par>
                                <p:cTn id="21" presetID="22" presetClass="entr" presetSubtype="4" fill="hold" nodeType="withEffect">
                                  <p:stCondLst>
                                    <p:cond delay="0"/>
                                  </p:stCondLst>
                                  <p:childTnLst>
                                    <p:set>
                                      <p:cBhvr>
                                        <p:cTn id="22" dur="1" fill="hold">
                                          <p:stCondLst>
                                            <p:cond delay="0"/>
                                          </p:stCondLst>
                                        </p:cTn>
                                        <p:tgtEl>
                                          <p:spTgt spid="24"/>
                                        </p:tgtEl>
                                        <p:attrNameLst>
                                          <p:attrName>style.visibility</p:attrName>
                                        </p:attrNameLst>
                                      </p:cBhvr>
                                      <p:to>
                                        <p:strVal val="visible"/>
                                      </p:to>
                                    </p:set>
                                    <p:animEffect transition="in" filter="wipe(down)">
                                      <p:cBhvr>
                                        <p:cTn id="23" dur="500"/>
                                        <p:tgtEl>
                                          <p:spTgt spid="24"/>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1" fill="hold" nodeType="click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wipe(up)">
                                      <p:cBhvr>
                                        <p:cTn id="28" dur="500"/>
                                        <p:tgtEl>
                                          <p:spTgt spid="14"/>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7"/>
                                        </p:tgtEl>
                                        <p:attrNameLst>
                                          <p:attrName>style.visibility</p:attrName>
                                        </p:attrNameLst>
                                      </p:cBhvr>
                                      <p:to>
                                        <p:strVal val="visible"/>
                                      </p:to>
                                    </p:set>
                                    <p:animEffect transition="in" filter="fade">
                                      <p:cBhvr>
                                        <p:cTn id="31" dur="500"/>
                                        <p:tgtEl>
                                          <p:spTgt spid="27"/>
                                        </p:tgtEl>
                                      </p:cBhvr>
                                    </p:animEffect>
                                  </p:childTnLst>
                                </p:cTn>
                              </p:par>
                              <p:par>
                                <p:cTn id="32" presetID="9" presetClass="entr" presetSubtype="0" fill="hold" grpId="0" nodeType="withEffect">
                                  <p:stCondLst>
                                    <p:cond delay="250"/>
                                  </p:stCondLst>
                                  <p:childTnLst>
                                    <p:set>
                                      <p:cBhvr>
                                        <p:cTn id="33" dur="1" fill="hold">
                                          <p:stCondLst>
                                            <p:cond delay="0"/>
                                          </p:stCondLst>
                                        </p:cTn>
                                        <p:tgtEl>
                                          <p:spTgt spid="8"/>
                                        </p:tgtEl>
                                        <p:attrNameLst>
                                          <p:attrName>style.visibility</p:attrName>
                                        </p:attrNameLst>
                                      </p:cBhvr>
                                      <p:to>
                                        <p:strVal val="visible"/>
                                      </p:to>
                                    </p:set>
                                    <p:animEffect transition="in" filter="dissolve">
                                      <p:cBhvr>
                                        <p:cTn id="34" dur="500"/>
                                        <p:tgtEl>
                                          <p:spTgt spid="8"/>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1" fill="hold" nodeType="click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wipe(up)">
                                      <p:cBhvr>
                                        <p:cTn id="39" dur="500"/>
                                        <p:tgtEl>
                                          <p:spTgt spid="17"/>
                                        </p:tgtEl>
                                      </p:cBhvr>
                                    </p:animEffect>
                                  </p:childTnLst>
                                </p:cTn>
                              </p:par>
                              <p:par>
                                <p:cTn id="40" presetID="9" presetClass="entr" presetSubtype="0" fill="hold" grpId="0" nodeType="withEffect">
                                  <p:stCondLst>
                                    <p:cond delay="250"/>
                                  </p:stCondLst>
                                  <p:childTnLst>
                                    <p:set>
                                      <p:cBhvr>
                                        <p:cTn id="41" dur="1" fill="hold">
                                          <p:stCondLst>
                                            <p:cond delay="0"/>
                                          </p:stCondLst>
                                        </p:cTn>
                                        <p:tgtEl>
                                          <p:spTgt spid="9"/>
                                        </p:tgtEl>
                                        <p:attrNameLst>
                                          <p:attrName>style.visibility</p:attrName>
                                        </p:attrNameLst>
                                      </p:cBhvr>
                                      <p:to>
                                        <p:strVal val="visible"/>
                                      </p:to>
                                    </p:set>
                                    <p:animEffect transition="in" filter="dissolve">
                                      <p:cBhvr>
                                        <p:cTn id="42" dur="500"/>
                                        <p:tgtEl>
                                          <p:spTgt spid="9"/>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nodeType="click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wipe(down)">
                                      <p:cBhvr>
                                        <p:cTn id="4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P spid="9" grpId="0" animBg="1"/>
      <p:bldP spid="27" grpId="0"/>
      <p:bldP spid="28"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F8FCF2-D317-453B-8BC0-2E8305F1D62B}"/>
              </a:ext>
            </a:extLst>
          </p:cNvPr>
          <p:cNvSpPr>
            <a:spLocks noGrp="1"/>
          </p:cNvSpPr>
          <p:nvPr>
            <p:ph type="title"/>
          </p:nvPr>
        </p:nvSpPr>
        <p:spPr/>
        <p:txBody>
          <a:bodyPr>
            <a:normAutofit/>
          </a:bodyPr>
          <a:lstStyle/>
          <a:p>
            <a:r>
              <a:rPr lang="en-US" dirty="0"/>
              <a:t>Hosting the Change Feed Processor</a:t>
            </a:r>
          </a:p>
        </p:txBody>
      </p:sp>
      <p:sp>
        <p:nvSpPr>
          <p:cNvPr id="4" name="Text Placeholder 3">
            <a:extLst>
              <a:ext uri="{FF2B5EF4-FFF2-40B4-BE49-F238E27FC236}">
                <a16:creationId xmlns:a16="http://schemas.microsoft.com/office/drawing/2014/main" id="{DF85704E-8F73-4669-AD5E-53F72F9FDF5D}"/>
              </a:ext>
            </a:extLst>
          </p:cNvPr>
          <p:cNvSpPr>
            <a:spLocks noGrp="1"/>
          </p:cNvSpPr>
          <p:nvPr>
            <p:ph type="body" sz="quarter" idx="10"/>
          </p:nvPr>
        </p:nvSpPr>
        <p:spPr/>
        <p:txBody>
          <a:bodyPr>
            <a:normAutofit lnSpcReduction="10000"/>
          </a:bodyPr>
          <a:lstStyle/>
          <a:p>
            <a:r>
              <a:rPr lang="en-US" dirty="0"/>
              <a:t>Reading the Change Feed</a:t>
            </a:r>
          </a:p>
        </p:txBody>
      </p:sp>
      <p:sp>
        <p:nvSpPr>
          <p:cNvPr id="5" name="Rectangle: Rounded Corners 4">
            <a:extLst>
              <a:ext uri="{FF2B5EF4-FFF2-40B4-BE49-F238E27FC236}">
                <a16:creationId xmlns:a16="http://schemas.microsoft.com/office/drawing/2014/main" id="{BF13AB71-17C6-4029-8BD8-A54DCCF2D048}"/>
              </a:ext>
            </a:extLst>
          </p:cNvPr>
          <p:cNvSpPr/>
          <p:nvPr/>
        </p:nvSpPr>
        <p:spPr>
          <a:xfrm>
            <a:off x="6579356" y="1744452"/>
            <a:ext cx="5223621" cy="1455948"/>
          </a:xfrm>
          <a:prstGeom prst="roundRect">
            <a:avLst/>
          </a:prstGeom>
          <a:solidFill>
            <a:srgbClr val="2B4370"/>
          </a:solidFill>
          <a:ln>
            <a:solidFill>
              <a:srgbClr val="E743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200" b="1" dirty="0"/>
              <a:t>Azure Virtual Machine</a:t>
            </a:r>
          </a:p>
        </p:txBody>
      </p:sp>
      <p:sp>
        <p:nvSpPr>
          <p:cNvPr id="6" name="Rectangle: Rounded Corners 5">
            <a:extLst>
              <a:ext uri="{FF2B5EF4-FFF2-40B4-BE49-F238E27FC236}">
                <a16:creationId xmlns:a16="http://schemas.microsoft.com/office/drawing/2014/main" id="{435C2360-A670-44C6-A606-04EE0915B737}"/>
              </a:ext>
            </a:extLst>
          </p:cNvPr>
          <p:cNvSpPr/>
          <p:nvPr/>
        </p:nvSpPr>
        <p:spPr>
          <a:xfrm>
            <a:off x="274811" y="1744452"/>
            <a:ext cx="5223621" cy="1455948"/>
          </a:xfrm>
          <a:prstGeom prst="roundRect">
            <a:avLst/>
          </a:prstGeom>
          <a:solidFill>
            <a:srgbClr val="2B4370"/>
          </a:solidFill>
          <a:ln>
            <a:solidFill>
              <a:srgbClr val="E743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200" b="1" dirty="0"/>
              <a:t>Azure </a:t>
            </a:r>
            <a:r>
              <a:rPr lang="en-US" sz="4200" b="1" dirty="0" err="1"/>
              <a:t>WebJob</a:t>
            </a:r>
            <a:endParaRPr lang="en-US" sz="4200" b="1" dirty="0"/>
          </a:p>
        </p:txBody>
      </p:sp>
      <p:sp>
        <p:nvSpPr>
          <p:cNvPr id="7" name="Rectangle: Rounded Corners 6">
            <a:extLst>
              <a:ext uri="{FF2B5EF4-FFF2-40B4-BE49-F238E27FC236}">
                <a16:creationId xmlns:a16="http://schemas.microsoft.com/office/drawing/2014/main" id="{B3720868-2AEC-4561-80B8-277E295443A1}"/>
              </a:ext>
            </a:extLst>
          </p:cNvPr>
          <p:cNvSpPr/>
          <p:nvPr/>
        </p:nvSpPr>
        <p:spPr>
          <a:xfrm>
            <a:off x="274811" y="4030452"/>
            <a:ext cx="5223621" cy="1455948"/>
          </a:xfrm>
          <a:prstGeom prst="roundRect">
            <a:avLst/>
          </a:prstGeom>
          <a:solidFill>
            <a:srgbClr val="2B4370"/>
          </a:solidFill>
          <a:ln>
            <a:solidFill>
              <a:srgbClr val="E743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200" b="1"/>
              <a:t>Azure </a:t>
            </a:r>
            <a:r>
              <a:rPr lang="en-US" sz="4200" b="1" dirty="0"/>
              <a:t>Kubernetes Service</a:t>
            </a:r>
          </a:p>
        </p:txBody>
      </p:sp>
      <p:sp>
        <p:nvSpPr>
          <p:cNvPr id="8" name="Rectangle: Rounded Corners 7">
            <a:extLst>
              <a:ext uri="{FF2B5EF4-FFF2-40B4-BE49-F238E27FC236}">
                <a16:creationId xmlns:a16="http://schemas.microsoft.com/office/drawing/2014/main" id="{82CCA68F-4A53-43BD-8ACB-5F1E34108396}"/>
              </a:ext>
            </a:extLst>
          </p:cNvPr>
          <p:cNvSpPr/>
          <p:nvPr/>
        </p:nvSpPr>
        <p:spPr>
          <a:xfrm>
            <a:off x="6579356" y="4030452"/>
            <a:ext cx="5223621" cy="1455948"/>
          </a:xfrm>
          <a:prstGeom prst="roundRect">
            <a:avLst/>
          </a:prstGeom>
          <a:solidFill>
            <a:srgbClr val="2B4370"/>
          </a:solidFill>
          <a:ln>
            <a:solidFill>
              <a:srgbClr val="E743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200" b="1" dirty="0"/>
              <a:t>ASP.NET Hosted Service</a:t>
            </a:r>
          </a:p>
        </p:txBody>
      </p:sp>
    </p:spTree>
    <p:extLst>
      <p:ext uri="{BB962C8B-B14F-4D97-AF65-F5344CB8AC3E}">
        <p14:creationId xmlns:p14="http://schemas.microsoft.com/office/powerpoint/2010/main" val="42452450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76358-D8DB-453A-B625-59380424927E}"/>
              </a:ext>
            </a:extLst>
          </p:cNvPr>
          <p:cNvSpPr>
            <a:spLocks noGrp="1"/>
          </p:cNvSpPr>
          <p:nvPr>
            <p:ph type="ctrTitle"/>
          </p:nvPr>
        </p:nvSpPr>
        <p:spPr/>
        <p:txBody>
          <a:bodyPr/>
          <a:lstStyle/>
          <a:p>
            <a:r>
              <a:rPr lang="en-US" dirty="0"/>
              <a:t>Serverless Event-Based Architectures</a:t>
            </a:r>
          </a:p>
        </p:txBody>
      </p:sp>
      <p:sp>
        <p:nvSpPr>
          <p:cNvPr id="3" name="Subtitle 2">
            <a:extLst>
              <a:ext uri="{FF2B5EF4-FFF2-40B4-BE49-F238E27FC236}">
                <a16:creationId xmlns:a16="http://schemas.microsoft.com/office/drawing/2014/main" id="{31E24DB1-F36C-46E3-95A2-20F998F3DF08}"/>
              </a:ext>
            </a:extLst>
          </p:cNvPr>
          <p:cNvSpPr>
            <a:spLocks noGrp="1"/>
          </p:cNvSpPr>
          <p:nvPr>
            <p:ph type="subTitle" idx="1"/>
          </p:nvPr>
        </p:nvSpPr>
        <p:spPr/>
        <p:txBody>
          <a:bodyPr/>
          <a:lstStyle/>
          <a:p>
            <a:r>
              <a:rPr lang="en-US" dirty="0"/>
              <a:t>Ch-</a:t>
            </a:r>
            <a:r>
              <a:rPr lang="en-US" dirty="0" err="1"/>
              <a:t>ch</a:t>
            </a:r>
            <a:r>
              <a:rPr lang="en-US" dirty="0"/>
              <a:t>-</a:t>
            </a:r>
            <a:r>
              <a:rPr lang="en-US" dirty="0" err="1"/>
              <a:t>ch</a:t>
            </a:r>
            <a:r>
              <a:rPr lang="en-US" dirty="0"/>
              <a:t>-changes: Tracing Changes in Azure Cosmos DB</a:t>
            </a:r>
          </a:p>
        </p:txBody>
      </p:sp>
    </p:spTree>
    <p:extLst>
      <p:ext uri="{BB962C8B-B14F-4D97-AF65-F5344CB8AC3E}">
        <p14:creationId xmlns:p14="http://schemas.microsoft.com/office/powerpoint/2010/main" val="25782444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00D30E-0A84-4672-88B1-19E4448B9FA5}"/>
              </a:ext>
            </a:extLst>
          </p:cNvPr>
          <p:cNvSpPr>
            <a:spLocks noGrp="1"/>
          </p:cNvSpPr>
          <p:nvPr>
            <p:ph type="ctrTitle"/>
          </p:nvPr>
        </p:nvSpPr>
        <p:spPr/>
        <p:txBody>
          <a:bodyPr/>
          <a:lstStyle/>
          <a:p>
            <a:r>
              <a:rPr lang="en-US" dirty="0"/>
              <a:t>What is Cosmos DB</a:t>
            </a:r>
          </a:p>
        </p:txBody>
      </p:sp>
      <p:sp>
        <p:nvSpPr>
          <p:cNvPr id="3" name="Subtitle 2">
            <a:extLst>
              <a:ext uri="{FF2B5EF4-FFF2-40B4-BE49-F238E27FC236}">
                <a16:creationId xmlns:a16="http://schemas.microsoft.com/office/drawing/2014/main" id="{E55449B2-6FED-4801-A53D-6FD131082ABA}"/>
              </a:ext>
            </a:extLst>
          </p:cNvPr>
          <p:cNvSpPr>
            <a:spLocks noGrp="1"/>
          </p:cNvSpPr>
          <p:nvPr>
            <p:ph type="subTitle" idx="1"/>
          </p:nvPr>
        </p:nvSpPr>
        <p:spPr/>
        <p:txBody>
          <a:bodyPr/>
          <a:lstStyle/>
          <a:p>
            <a:r>
              <a:rPr lang="en-US" dirty="0"/>
              <a:t>Ch-</a:t>
            </a:r>
            <a:r>
              <a:rPr lang="en-US" dirty="0" err="1"/>
              <a:t>ch</a:t>
            </a:r>
            <a:r>
              <a:rPr lang="en-US" dirty="0"/>
              <a:t>-</a:t>
            </a:r>
            <a:r>
              <a:rPr lang="en-US" dirty="0" err="1"/>
              <a:t>ch</a:t>
            </a:r>
            <a:r>
              <a:rPr lang="en-US" dirty="0"/>
              <a:t>-changes: Tracing Changes in Azure Cosmos DB</a:t>
            </a:r>
          </a:p>
        </p:txBody>
      </p:sp>
    </p:spTree>
    <p:extLst>
      <p:ext uri="{BB962C8B-B14F-4D97-AF65-F5344CB8AC3E}">
        <p14:creationId xmlns:p14="http://schemas.microsoft.com/office/powerpoint/2010/main" val="224551693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BB574A-0959-4FC7-AD1C-97817D71063A}"/>
              </a:ext>
            </a:extLst>
          </p:cNvPr>
          <p:cNvSpPr>
            <a:spLocks noGrp="1"/>
          </p:cNvSpPr>
          <p:nvPr>
            <p:ph type="title"/>
          </p:nvPr>
        </p:nvSpPr>
        <p:spPr/>
        <p:txBody>
          <a:bodyPr/>
          <a:lstStyle/>
          <a:p>
            <a:r>
              <a:rPr lang="en-US" dirty="0"/>
              <a:t>Azure Functions</a:t>
            </a:r>
          </a:p>
        </p:txBody>
      </p:sp>
      <p:sp>
        <p:nvSpPr>
          <p:cNvPr id="3" name="Text Placeholder 2">
            <a:extLst>
              <a:ext uri="{FF2B5EF4-FFF2-40B4-BE49-F238E27FC236}">
                <a16:creationId xmlns:a16="http://schemas.microsoft.com/office/drawing/2014/main" id="{88757ACB-EFB3-4FFD-8B16-29686710222F}"/>
              </a:ext>
            </a:extLst>
          </p:cNvPr>
          <p:cNvSpPr>
            <a:spLocks noGrp="1"/>
          </p:cNvSpPr>
          <p:nvPr>
            <p:ph type="body" sz="quarter" idx="10"/>
          </p:nvPr>
        </p:nvSpPr>
        <p:spPr/>
        <p:txBody>
          <a:bodyPr>
            <a:normAutofit lnSpcReduction="10000"/>
          </a:bodyPr>
          <a:lstStyle/>
          <a:p>
            <a:r>
              <a:rPr lang="en-US" dirty="0"/>
              <a:t>Serverless Event-Based </a:t>
            </a:r>
            <a:r>
              <a:rPr lang="en-US" dirty="0" err="1"/>
              <a:t>Archictures</a:t>
            </a:r>
            <a:endParaRPr lang="en-US" dirty="0"/>
          </a:p>
        </p:txBody>
      </p:sp>
      <p:pic>
        <p:nvPicPr>
          <p:cNvPr id="5" name="Picture 4">
            <a:extLst>
              <a:ext uri="{FF2B5EF4-FFF2-40B4-BE49-F238E27FC236}">
                <a16:creationId xmlns:a16="http://schemas.microsoft.com/office/drawing/2014/main" id="{A1082518-1E20-4CE9-9610-EDB905D52B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3112" y="2223717"/>
            <a:ext cx="3328236" cy="3132457"/>
          </a:xfrm>
          <a:prstGeom prst="rect">
            <a:avLst/>
          </a:prstGeom>
        </p:spPr>
      </p:pic>
      <p:pic>
        <p:nvPicPr>
          <p:cNvPr id="7" name="Picture 6">
            <a:extLst>
              <a:ext uri="{FF2B5EF4-FFF2-40B4-BE49-F238E27FC236}">
                <a16:creationId xmlns:a16="http://schemas.microsoft.com/office/drawing/2014/main" id="{3D953AE8-80B8-47B0-B276-CD169B2F105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57655" y="2223716"/>
            <a:ext cx="1918630" cy="3132457"/>
          </a:xfrm>
          <a:prstGeom prst="rect">
            <a:avLst/>
          </a:prstGeom>
        </p:spPr>
      </p:pic>
      <p:pic>
        <p:nvPicPr>
          <p:cNvPr id="9" name="Picture 8">
            <a:extLst>
              <a:ext uri="{FF2B5EF4-FFF2-40B4-BE49-F238E27FC236}">
                <a16:creationId xmlns:a16="http://schemas.microsoft.com/office/drawing/2014/main" id="{B7BDC9E6-D98E-4E10-939B-EE48CE77EED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43927" y="2223717"/>
            <a:ext cx="3171613" cy="3132457"/>
          </a:xfrm>
          <a:prstGeom prst="rect">
            <a:avLst/>
          </a:prstGeom>
        </p:spPr>
      </p:pic>
    </p:spTree>
    <p:extLst>
      <p:ext uri="{BB962C8B-B14F-4D97-AF65-F5344CB8AC3E}">
        <p14:creationId xmlns:p14="http://schemas.microsoft.com/office/powerpoint/2010/main" val="2076236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path" presetSubtype="0" accel="50000" decel="50000" fill="hold" nodeType="clickEffect">
                                  <p:stCondLst>
                                    <p:cond delay="0"/>
                                  </p:stCondLst>
                                  <p:childTnLst>
                                    <p:animMotion origin="layout" path="M 1.04167E-6 3.7037E-6 L 0.3444 -0.00162 " pathEditMode="relative" rAng="0" ptsTypes="AA">
                                      <p:cBhvr>
                                        <p:cTn id="16" dur="1000" fill="hold"/>
                                        <p:tgtEl>
                                          <p:spTgt spid="5"/>
                                        </p:tgtEl>
                                        <p:attrNameLst>
                                          <p:attrName>ppt_x</p:attrName>
                                          <p:attrName>ppt_y</p:attrName>
                                        </p:attrNameLst>
                                      </p:cBhvr>
                                      <p:rCtr x="17214" y="-93"/>
                                    </p:animMotion>
                                  </p:childTnLst>
                                </p:cTn>
                              </p:par>
                              <p:par>
                                <p:cTn id="17" presetID="42" presetClass="path" presetSubtype="0" accel="50000" decel="50000" fill="hold" nodeType="withEffect">
                                  <p:stCondLst>
                                    <p:cond delay="0"/>
                                  </p:stCondLst>
                                  <p:childTnLst>
                                    <p:animMotion origin="layout" path="M 1.66667E-6 3.7037E-6 L -0.30521 -0.02616 " pathEditMode="relative" rAng="0" ptsTypes="AA">
                                      <p:cBhvr>
                                        <p:cTn id="18" dur="1000" fill="hold"/>
                                        <p:tgtEl>
                                          <p:spTgt spid="7"/>
                                        </p:tgtEl>
                                        <p:attrNameLst>
                                          <p:attrName>ppt_x</p:attrName>
                                          <p:attrName>ppt_y</p:attrName>
                                        </p:attrNameLst>
                                      </p:cBhvr>
                                      <p:rCtr x="-15260" y="-1319"/>
                                    </p:animMotion>
                                  </p:childTnLst>
                                </p:cTn>
                              </p:par>
                              <p:par>
                                <p:cTn id="19" presetID="10" presetClass="entr" presetSubtype="0" fill="hold" nodeType="withEffect">
                                  <p:stCondLst>
                                    <p:cond delay="50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par>
                                <p:cTn id="22" presetID="1" presetClass="exit" presetSubtype="0" fill="hold" nodeType="withEffect">
                                  <p:stCondLst>
                                    <p:cond delay="500"/>
                                  </p:stCondLst>
                                  <p:childTnLst>
                                    <p:set>
                                      <p:cBhvr>
                                        <p:cTn id="23" dur="1" fill="hold">
                                          <p:stCondLst>
                                            <p:cond delay="0"/>
                                          </p:stCondLst>
                                        </p:cTn>
                                        <p:tgtEl>
                                          <p:spTgt spid="7"/>
                                        </p:tgtEl>
                                        <p:attrNameLst>
                                          <p:attrName>style.visibility</p:attrName>
                                        </p:attrNameLst>
                                      </p:cBhvr>
                                      <p:to>
                                        <p:strVal val="hidden"/>
                                      </p:to>
                                    </p:set>
                                  </p:childTnLst>
                                </p:cTn>
                              </p:par>
                              <p:par>
                                <p:cTn id="24" presetID="1" presetClass="exit" presetSubtype="0" fill="hold" nodeType="withEffect">
                                  <p:stCondLst>
                                    <p:cond delay="500"/>
                                  </p:stCondLst>
                                  <p:childTnLst>
                                    <p:set>
                                      <p:cBhvr>
                                        <p:cTn id="25"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BB574A-0959-4FC7-AD1C-97817D71063A}"/>
              </a:ext>
            </a:extLst>
          </p:cNvPr>
          <p:cNvSpPr>
            <a:spLocks noGrp="1"/>
          </p:cNvSpPr>
          <p:nvPr>
            <p:ph type="title"/>
          </p:nvPr>
        </p:nvSpPr>
        <p:spPr/>
        <p:txBody>
          <a:bodyPr/>
          <a:lstStyle/>
          <a:p>
            <a:r>
              <a:rPr lang="en-US" dirty="0"/>
              <a:t>Azure Functions</a:t>
            </a:r>
          </a:p>
        </p:txBody>
      </p:sp>
      <p:sp>
        <p:nvSpPr>
          <p:cNvPr id="3" name="Text Placeholder 2">
            <a:extLst>
              <a:ext uri="{FF2B5EF4-FFF2-40B4-BE49-F238E27FC236}">
                <a16:creationId xmlns:a16="http://schemas.microsoft.com/office/drawing/2014/main" id="{88757ACB-EFB3-4FFD-8B16-29686710222F}"/>
              </a:ext>
            </a:extLst>
          </p:cNvPr>
          <p:cNvSpPr>
            <a:spLocks noGrp="1"/>
          </p:cNvSpPr>
          <p:nvPr>
            <p:ph type="body" sz="quarter" idx="10"/>
          </p:nvPr>
        </p:nvSpPr>
        <p:spPr/>
        <p:txBody>
          <a:bodyPr>
            <a:normAutofit lnSpcReduction="10000"/>
          </a:bodyPr>
          <a:lstStyle/>
          <a:p>
            <a:r>
              <a:rPr lang="en-US" dirty="0"/>
              <a:t>Serverless Event-Based Architectures</a:t>
            </a:r>
          </a:p>
        </p:txBody>
      </p:sp>
      <p:sp>
        <p:nvSpPr>
          <p:cNvPr id="8" name="Rectangle: Rounded Corners 7">
            <a:extLst>
              <a:ext uri="{FF2B5EF4-FFF2-40B4-BE49-F238E27FC236}">
                <a16:creationId xmlns:a16="http://schemas.microsoft.com/office/drawing/2014/main" id="{180B5035-F7A9-4AAE-8F18-9FA5D6A31FFE}"/>
              </a:ext>
            </a:extLst>
          </p:cNvPr>
          <p:cNvSpPr/>
          <p:nvPr/>
        </p:nvSpPr>
        <p:spPr>
          <a:xfrm>
            <a:off x="238716" y="1335379"/>
            <a:ext cx="3575297" cy="1151147"/>
          </a:xfrm>
          <a:prstGeom prst="roundRect">
            <a:avLst/>
          </a:prstGeom>
          <a:solidFill>
            <a:srgbClr val="2B4370"/>
          </a:solidFill>
          <a:ln>
            <a:solidFill>
              <a:srgbClr val="E743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200" b="1" dirty="0"/>
              <a:t>Serverless</a:t>
            </a:r>
          </a:p>
        </p:txBody>
      </p:sp>
    </p:spTree>
    <p:extLst>
      <p:ext uri="{BB962C8B-B14F-4D97-AF65-F5344CB8AC3E}">
        <p14:creationId xmlns:p14="http://schemas.microsoft.com/office/powerpoint/2010/main" val="2516945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BB574A-0959-4FC7-AD1C-97817D71063A}"/>
              </a:ext>
            </a:extLst>
          </p:cNvPr>
          <p:cNvSpPr>
            <a:spLocks noGrp="1"/>
          </p:cNvSpPr>
          <p:nvPr>
            <p:ph type="title"/>
          </p:nvPr>
        </p:nvSpPr>
        <p:spPr/>
        <p:txBody>
          <a:bodyPr/>
          <a:lstStyle/>
          <a:p>
            <a:r>
              <a:rPr lang="en-US" dirty="0"/>
              <a:t>Azure Functions</a:t>
            </a:r>
          </a:p>
        </p:txBody>
      </p:sp>
      <p:sp>
        <p:nvSpPr>
          <p:cNvPr id="3" name="Text Placeholder 2">
            <a:extLst>
              <a:ext uri="{FF2B5EF4-FFF2-40B4-BE49-F238E27FC236}">
                <a16:creationId xmlns:a16="http://schemas.microsoft.com/office/drawing/2014/main" id="{88757ACB-EFB3-4FFD-8B16-29686710222F}"/>
              </a:ext>
            </a:extLst>
          </p:cNvPr>
          <p:cNvSpPr>
            <a:spLocks noGrp="1"/>
          </p:cNvSpPr>
          <p:nvPr>
            <p:ph type="body" sz="quarter" idx="10"/>
          </p:nvPr>
        </p:nvSpPr>
        <p:spPr/>
        <p:txBody>
          <a:bodyPr>
            <a:normAutofit lnSpcReduction="10000"/>
          </a:bodyPr>
          <a:lstStyle/>
          <a:p>
            <a:r>
              <a:rPr lang="en-US" dirty="0"/>
              <a:t>Serverless Event-Based Architectures</a:t>
            </a:r>
          </a:p>
        </p:txBody>
      </p:sp>
      <p:sp>
        <p:nvSpPr>
          <p:cNvPr id="8" name="Rectangle: Rounded Corners 7">
            <a:extLst>
              <a:ext uri="{FF2B5EF4-FFF2-40B4-BE49-F238E27FC236}">
                <a16:creationId xmlns:a16="http://schemas.microsoft.com/office/drawing/2014/main" id="{180B5035-F7A9-4AAE-8F18-9FA5D6A31FFE}"/>
              </a:ext>
            </a:extLst>
          </p:cNvPr>
          <p:cNvSpPr/>
          <p:nvPr/>
        </p:nvSpPr>
        <p:spPr>
          <a:xfrm>
            <a:off x="238716" y="1335379"/>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Serverless</a:t>
            </a:r>
          </a:p>
        </p:txBody>
      </p:sp>
      <p:sp>
        <p:nvSpPr>
          <p:cNvPr id="10" name="Rectangle: Rounded Corners 9">
            <a:extLst>
              <a:ext uri="{FF2B5EF4-FFF2-40B4-BE49-F238E27FC236}">
                <a16:creationId xmlns:a16="http://schemas.microsoft.com/office/drawing/2014/main" id="{47B92D79-52E5-40EF-BAE8-C7B32BB6E27A}"/>
              </a:ext>
            </a:extLst>
          </p:cNvPr>
          <p:cNvSpPr/>
          <p:nvPr/>
        </p:nvSpPr>
        <p:spPr>
          <a:xfrm>
            <a:off x="4342085" y="1335379"/>
            <a:ext cx="3575297" cy="1151147"/>
          </a:xfrm>
          <a:prstGeom prst="roundRect">
            <a:avLst/>
          </a:prstGeom>
          <a:solidFill>
            <a:srgbClr val="2B4370"/>
          </a:solidFill>
          <a:ln>
            <a:solidFill>
              <a:srgbClr val="E743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00" b="1" dirty="0"/>
              <a:t>Language Choice</a:t>
            </a:r>
          </a:p>
        </p:txBody>
      </p:sp>
    </p:spTree>
    <p:extLst>
      <p:ext uri="{BB962C8B-B14F-4D97-AF65-F5344CB8AC3E}">
        <p14:creationId xmlns:p14="http://schemas.microsoft.com/office/powerpoint/2010/main" val="3009605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BB574A-0959-4FC7-AD1C-97817D71063A}"/>
              </a:ext>
            </a:extLst>
          </p:cNvPr>
          <p:cNvSpPr>
            <a:spLocks noGrp="1"/>
          </p:cNvSpPr>
          <p:nvPr>
            <p:ph type="title"/>
          </p:nvPr>
        </p:nvSpPr>
        <p:spPr/>
        <p:txBody>
          <a:bodyPr/>
          <a:lstStyle/>
          <a:p>
            <a:r>
              <a:rPr lang="en-US" dirty="0"/>
              <a:t>Azure Functions</a:t>
            </a:r>
          </a:p>
        </p:txBody>
      </p:sp>
      <p:sp>
        <p:nvSpPr>
          <p:cNvPr id="3" name="Text Placeholder 2">
            <a:extLst>
              <a:ext uri="{FF2B5EF4-FFF2-40B4-BE49-F238E27FC236}">
                <a16:creationId xmlns:a16="http://schemas.microsoft.com/office/drawing/2014/main" id="{88757ACB-EFB3-4FFD-8B16-29686710222F}"/>
              </a:ext>
            </a:extLst>
          </p:cNvPr>
          <p:cNvSpPr>
            <a:spLocks noGrp="1"/>
          </p:cNvSpPr>
          <p:nvPr>
            <p:ph type="body" sz="quarter" idx="10"/>
          </p:nvPr>
        </p:nvSpPr>
        <p:spPr/>
        <p:txBody>
          <a:bodyPr>
            <a:normAutofit lnSpcReduction="10000"/>
          </a:bodyPr>
          <a:lstStyle/>
          <a:p>
            <a:r>
              <a:rPr lang="en-US" dirty="0"/>
              <a:t>Serverless Event-Based Architectures</a:t>
            </a:r>
          </a:p>
        </p:txBody>
      </p:sp>
      <p:sp>
        <p:nvSpPr>
          <p:cNvPr id="8" name="Rectangle: Rounded Corners 7">
            <a:extLst>
              <a:ext uri="{FF2B5EF4-FFF2-40B4-BE49-F238E27FC236}">
                <a16:creationId xmlns:a16="http://schemas.microsoft.com/office/drawing/2014/main" id="{180B5035-F7A9-4AAE-8F18-9FA5D6A31FFE}"/>
              </a:ext>
            </a:extLst>
          </p:cNvPr>
          <p:cNvSpPr/>
          <p:nvPr/>
        </p:nvSpPr>
        <p:spPr>
          <a:xfrm>
            <a:off x="238716" y="1335379"/>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Serverless</a:t>
            </a:r>
          </a:p>
        </p:txBody>
      </p:sp>
      <p:sp>
        <p:nvSpPr>
          <p:cNvPr id="10" name="Rectangle: Rounded Corners 9">
            <a:extLst>
              <a:ext uri="{FF2B5EF4-FFF2-40B4-BE49-F238E27FC236}">
                <a16:creationId xmlns:a16="http://schemas.microsoft.com/office/drawing/2014/main" id="{47B92D79-52E5-40EF-BAE8-C7B32BB6E27A}"/>
              </a:ext>
            </a:extLst>
          </p:cNvPr>
          <p:cNvSpPr/>
          <p:nvPr/>
        </p:nvSpPr>
        <p:spPr>
          <a:xfrm>
            <a:off x="4342085" y="1335379"/>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3700" b="1" dirty="0"/>
              <a:t>Language Choice</a:t>
            </a:r>
          </a:p>
        </p:txBody>
      </p:sp>
      <p:sp>
        <p:nvSpPr>
          <p:cNvPr id="11" name="Rectangle: Rounded Corners 10">
            <a:extLst>
              <a:ext uri="{FF2B5EF4-FFF2-40B4-BE49-F238E27FC236}">
                <a16:creationId xmlns:a16="http://schemas.microsoft.com/office/drawing/2014/main" id="{AB28BDF3-75F4-4ACA-9F1A-82F5A044950F}"/>
              </a:ext>
            </a:extLst>
          </p:cNvPr>
          <p:cNvSpPr/>
          <p:nvPr/>
        </p:nvSpPr>
        <p:spPr>
          <a:xfrm>
            <a:off x="8445454" y="1335379"/>
            <a:ext cx="3575297" cy="1151147"/>
          </a:xfrm>
          <a:prstGeom prst="roundRect">
            <a:avLst/>
          </a:prstGeom>
          <a:solidFill>
            <a:srgbClr val="2B4370"/>
          </a:solidFill>
          <a:ln>
            <a:solidFill>
              <a:srgbClr val="E743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200" b="1" dirty="0"/>
              <a:t>Pay-Per-Use</a:t>
            </a:r>
          </a:p>
        </p:txBody>
      </p:sp>
    </p:spTree>
    <p:extLst>
      <p:ext uri="{BB962C8B-B14F-4D97-AF65-F5344CB8AC3E}">
        <p14:creationId xmlns:p14="http://schemas.microsoft.com/office/powerpoint/2010/main" val="1425273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BB574A-0959-4FC7-AD1C-97817D71063A}"/>
              </a:ext>
            </a:extLst>
          </p:cNvPr>
          <p:cNvSpPr>
            <a:spLocks noGrp="1"/>
          </p:cNvSpPr>
          <p:nvPr>
            <p:ph type="title"/>
          </p:nvPr>
        </p:nvSpPr>
        <p:spPr/>
        <p:txBody>
          <a:bodyPr/>
          <a:lstStyle/>
          <a:p>
            <a:r>
              <a:rPr lang="en-US" dirty="0"/>
              <a:t>Azure Functions</a:t>
            </a:r>
          </a:p>
        </p:txBody>
      </p:sp>
      <p:sp>
        <p:nvSpPr>
          <p:cNvPr id="3" name="Text Placeholder 2">
            <a:extLst>
              <a:ext uri="{FF2B5EF4-FFF2-40B4-BE49-F238E27FC236}">
                <a16:creationId xmlns:a16="http://schemas.microsoft.com/office/drawing/2014/main" id="{88757ACB-EFB3-4FFD-8B16-29686710222F}"/>
              </a:ext>
            </a:extLst>
          </p:cNvPr>
          <p:cNvSpPr>
            <a:spLocks noGrp="1"/>
          </p:cNvSpPr>
          <p:nvPr>
            <p:ph type="body" sz="quarter" idx="10"/>
          </p:nvPr>
        </p:nvSpPr>
        <p:spPr/>
        <p:txBody>
          <a:bodyPr>
            <a:normAutofit lnSpcReduction="10000"/>
          </a:bodyPr>
          <a:lstStyle/>
          <a:p>
            <a:r>
              <a:rPr lang="en-US" dirty="0"/>
              <a:t>Serverless Event-Based Architectures</a:t>
            </a:r>
          </a:p>
        </p:txBody>
      </p:sp>
      <p:sp>
        <p:nvSpPr>
          <p:cNvPr id="8" name="Rectangle: Rounded Corners 7">
            <a:extLst>
              <a:ext uri="{FF2B5EF4-FFF2-40B4-BE49-F238E27FC236}">
                <a16:creationId xmlns:a16="http://schemas.microsoft.com/office/drawing/2014/main" id="{180B5035-F7A9-4AAE-8F18-9FA5D6A31FFE}"/>
              </a:ext>
            </a:extLst>
          </p:cNvPr>
          <p:cNvSpPr/>
          <p:nvPr/>
        </p:nvSpPr>
        <p:spPr>
          <a:xfrm>
            <a:off x="238716" y="1335379"/>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Serverless</a:t>
            </a:r>
          </a:p>
        </p:txBody>
      </p:sp>
      <p:sp>
        <p:nvSpPr>
          <p:cNvPr id="10" name="Rectangle: Rounded Corners 9">
            <a:extLst>
              <a:ext uri="{FF2B5EF4-FFF2-40B4-BE49-F238E27FC236}">
                <a16:creationId xmlns:a16="http://schemas.microsoft.com/office/drawing/2014/main" id="{47B92D79-52E5-40EF-BAE8-C7B32BB6E27A}"/>
              </a:ext>
            </a:extLst>
          </p:cNvPr>
          <p:cNvSpPr/>
          <p:nvPr/>
        </p:nvSpPr>
        <p:spPr>
          <a:xfrm>
            <a:off x="4342085" y="1335379"/>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3700" b="1" dirty="0"/>
              <a:t>Language Choice</a:t>
            </a:r>
          </a:p>
        </p:txBody>
      </p:sp>
      <p:sp>
        <p:nvSpPr>
          <p:cNvPr id="11" name="Rectangle: Rounded Corners 10">
            <a:extLst>
              <a:ext uri="{FF2B5EF4-FFF2-40B4-BE49-F238E27FC236}">
                <a16:creationId xmlns:a16="http://schemas.microsoft.com/office/drawing/2014/main" id="{AB28BDF3-75F4-4ACA-9F1A-82F5A044950F}"/>
              </a:ext>
            </a:extLst>
          </p:cNvPr>
          <p:cNvSpPr/>
          <p:nvPr/>
        </p:nvSpPr>
        <p:spPr>
          <a:xfrm>
            <a:off x="8445454" y="1335379"/>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Pay-Per-Use</a:t>
            </a:r>
          </a:p>
        </p:txBody>
      </p:sp>
      <p:sp>
        <p:nvSpPr>
          <p:cNvPr id="12" name="Rectangle: Rounded Corners 11">
            <a:extLst>
              <a:ext uri="{FF2B5EF4-FFF2-40B4-BE49-F238E27FC236}">
                <a16:creationId xmlns:a16="http://schemas.microsoft.com/office/drawing/2014/main" id="{E518D621-F034-4F51-905C-C2D002CCFA92}"/>
              </a:ext>
            </a:extLst>
          </p:cNvPr>
          <p:cNvSpPr/>
          <p:nvPr/>
        </p:nvSpPr>
        <p:spPr>
          <a:xfrm>
            <a:off x="238715" y="3039853"/>
            <a:ext cx="3575297" cy="1151147"/>
          </a:xfrm>
          <a:prstGeom prst="roundRect">
            <a:avLst/>
          </a:prstGeom>
          <a:solidFill>
            <a:srgbClr val="2B4370"/>
          </a:solidFill>
          <a:ln>
            <a:solidFill>
              <a:srgbClr val="E743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200" b="1" dirty="0"/>
              <a:t>BYOD</a:t>
            </a:r>
          </a:p>
        </p:txBody>
      </p:sp>
    </p:spTree>
    <p:extLst>
      <p:ext uri="{BB962C8B-B14F-4D97-AF65-F5344CB8AC3E}">
        <p14:creationId xmlns:p14="http://schemas.microsoft.com/office/powerpoint/2010/main" val="2497833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BB574A-0959-4FC7-AD1C-97817D71063A}"/>
              </a:ext>
            </a:extLst>
          </p:cNvPr>
          <p:cNvSpPr>
            <a:spLocks noGrp="1"/>
          </p:cNvSpPr>
          <p:nvPr>
            <p:ph type="title"/>
          </p:nvPr>
        </p:nvSpPr>
        <p:spPr/>
        <p:txBody>
          <a:bodyPr/>
          <a:lstStyle/>
          <a:p>
            <a:r>
              <a:rPr lang="en-US" dirty="0"/>
              <a:t>Azure Functions</a:t>
            </a:r>
          </a:p>
        </p:txBody>
      </p:sp>
      <p:sp>
        <p:nvSpPr>
          <p:cNvPr id="3" name="Text Placeholder 2">
            <a:extLst>
              <a:ext uri="{FF2B5EF4-FFF2-40B4-BE49-F238E27FC236}">
                <a16:creationId xmlns:a16="http://schemas.microsoft.com/office/drawing/2014/main" id="{88757ACB-EFB3-4FFD-8B16-29686710222F}"/>
              </a:ext>
            </a:extLst>
          </p:cNvPr>
          <p:cNvSpPr>
            <a:spLocks noGrp="1"/>
          </p:cNvSpPr>
          <p:nvPr>
            <p:ph type="body" sz="quarter" idx="10"/>
          </p:nvPr>
        </p:nvSpPr>
        <p:spPr/>
        <p:txBody>
          <a:bodyPr>
            <a:normAutofit lnSpcReduction="10000"/>
          </a:bodyPr>
          <a:lstStyle/>
          <a:p>
            <a:r>
              <a:rPr lang="en-US" dirty="0"/>
              <a:t>Serverless Event-Based Architectures</a:t>
            </a:r>
          </a:p>
        </p:txBody>
      </p:sp>
      <p:sp>
        <p:nvSpPr>
          <p:cNvPr id="8" name="Rectangle: Rounded Corners 7">
            <a:extLst>
              <a:ext uri="{FF2B5EF4-FFF2-40B4-BE49-F238E27FC236}">
                <a16:creationId xmlns:a16="http://schemas.microsoft.com/office/drawing/2014/main" id="{180B5035-F7A9-4AAE-8F18-9FA5D6A31FFE}"/>
              </a:ext>
            </a:extLst>
          </p:cNvPr>
          <p:cNvSpPr/>
          <p:nvPr/>
        </p:nvSpPr>
        <p:spPr>
          <a:xfrm>
            <a:off x="238716" y="1335379"/>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Serverless</a:t>
            </a:r>
          </a:p>
        </p:txBody>
      </p:sp>
      <p:sp>
        <p:nvSpPr>
          <p:cNvPr id="10" name="Rectangle: Rounded Corners 9">
            <a:extLst>
              <a:ext uri="{FF2B5EF4-FFF2-40B4-BE49-F238E27FC236}">
                <a16:creationId xmlns:a16="http://schemas.microsoft.com/office/drawing/2014/main" id="{47B92D79-52E5-40EF-BAE8-C7B32BB6E27A}"/>
              </a:ext>
            </a:extLst>
          </p:cNvPr>
          <p:cNvSpPr/>
          <p:nvPr/>
        </p:nvSpPr>
        <p:spPr>
          <a:xfrm>
            <a:off x="4342085" y="1335379"/>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3700" b="1" dirty="0"/>
              <a:t>Language Choice</a:t>
            </a:r>
          </a:p>
        </p:txBody>
      </p:sp>
      <p:sp>
        <p:nvSpPr>
          <p:cNvPr id="11" name="Rectangle: Rounded Corners 10">
            <a:extLst>
              <a:ext uri="{FF2B5EF4-FFF2-40B4-BE49-F238E27FC236}">
                <a16:creationId xmlns:a16="http://schemas.microsoft.com/office/drawing/2014/main" id="{AB28BDF3-75F4-4ACA-9F1A-82F5A044950F}"/>
              </a:ext>
            </a:extLst>
          </p:cNvPr>
          <p:cNvSpPr/>
          <p:nvPr/>
        </p:nvSpPr>
        <p:spPr>
          <a:xfrm>
            <a:off x="8445454" y="1335379"/>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Pay-Per-Use</a:t>
            </a:r>
          </a:p>
        </p:txBody>
      </p:sp>
      <p:sp>
        <p:nvSpPr>
          <p:cNvPr id="12" name="Rectangle: Rounded Corners 11">
            <a:extLst>
              <a:ext uri="{FF2B5EF4-FFF2-40B4-BE49-F238E27FC236}">
                <a16:creationId xmlns:a16="http://schemas.microsoft.com/office/drawing/2014/main" id="{E518D621-F034-4F51-905C-C2D002CCFA92}"/>
              </a:ext>
            </a:extLst>
          </p:cNvPr>
          <p:cNvSpPr/>
          <p:nvPr/>
        </p:nvSpPr>
        <p:spPr>
          <a:xfrm>
            <a:off x="238715" y="3039853"/>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BYOD</a:t>
            </a:r>
          </a:p>
        </p:txBody>
      </p:sp>
      <p:sp>
        <p:nvSpPr>
          <p:cNvPr id="13" name="Rectangle: Rounded Corners 12">
            <a:extLst>
              <a:ext uri="{FF2B5EF4-FFF2-40B4-BE49-F238E27FC236}">
                <a16:creationId xmlns:a16="http://schemas.microsoft.com/office/drawing/2014/main" id="{70B140BD-ADEB-456A-8B29-E6758BA49F90}"/>
              </a:ext>
            </a:extLst>
          </p:cNvPr>
          <p:cNvSpPr/>
          <p:nvPr/>
        </p:nvSpPr>
        <p:spPr>
          <a:xfrm>
            <a:off x="4342085" y="3039853"/>
            <a:ext cx="3575297" cy="1151147"/>
          </a:xfrm>
          <a:prstGeom prst="roundRect">
            <a:avLst/>
          </a:prstGeom>
          <a:solidFill>
            <a:srgbClr val="2B4370"/>
          </a:solidFill>
          <a:ln>
            <a:solidFill>
              <a:srgbClr val="E743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200" b="1" dirty="0"/>
              <a:t>Security</a:t>
            </a:r>
          </a:p>
        </p:txBody>
      </p:sp>
    </p:spTree>
    <p:extLst>
      <p:ext uri="{BB962C8B-B14F-4D97-AF65-F5344CB8AC3E}">
        <p14:creationId xmlns:p14="http://schemas.microsoft.com/office/powerpoint/2010/main" val="2874801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BB574A-0959-4FC7-AD1C-97817D71063A}"/>
              </a:ext>
            </a:extLst>
          </p:cNvPr>
          <p:cNvSpPr>
            <a:spLocks noGrp="1"/>
          </p:cNvSpPr>
          <p:nvPr>
            <p:ph type="title"/>
          </p:nvPr>
        </p:nvSpPr>
        <p:spPr/>
        <p:txBody>
          <a:bodyPr/>
          <a:lstStyle/>
          <a:p>
            <a:r>
              <a:rPr lang="en-US" dirty="0"/>
              <a:t>Azure Functions</a:t>
            </a:r>
          </a:p>
        </p:txBody>
      </p:sp>
      <p:sp>
        <p:nvSpPr>
          <p:cNvPr id="3" name="Text Placeholder 2">
            <a:extLst>
              <a:ext uri="{FF2B5EF4-FFF2-40B4-BE49-F238E27FC236}">
                <a16:creationId xmlns:a16="http://schemas.microsoft.com/office/drawing/2014/main" id="{88757ACB-EFB3-4FFD-8B16-29686710222F}"/>
              </a:ext>
            </a:extLst>
          </p:cNvPr>
          <p:cNvSpPr>
            <a:spLocks noGrp="1"/>
          </p:cNvSpPr>
          <p:nvPr>
            <p:ph type="body" sz="quarter" idx="10"/>
          </p:nvPr>
        </p:nvSpPr>
        <p:spPr/>
        <p:txBody>
          <a:bodyPr>
            <a:normAutofit lnSpcReduction="10000"/>
          </a:bodyPr>
          <a:lstStyle/>
          <a:p>
            <a:r>
              <a:rPr lang="en-US" dirty="0"/>
              <a:t>Serverless Event-Based Architectures</a:t>
            </a:r>
          </a:p>
        </p:txBody>
      </p:sp>
      <p:sp>
        <p:nvSpPr>
          <p:cNvPr id="8" name="Rectangle: Rounded Corners 7">
            <a:extLst>
              <a:ext uri="{FF2B5EF4-FFF2-40B4-BE49-F238E27FC236}">
                <a16:creationId xmlns:a16="http://schemas.microsoft.com/office/drawing/2014/main" id="{180B5035-F7A9-4AAE-8F18-9FA5D6A31FFE}"/>
              </a:ext>
            </a:extLst>
          </p:cNvPr>
          <p:cNvSpPr/>
          <p:nvPr/>
        </p:nvSpPr>
        <p:spPr>
          <a:xfrm>
            <a:off x="238716" y="1335379"/>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Serverless</a:t>
            </a:r>
          </a:p>
        </p:txBody>
      </p:sp>
      <p:sp>
        <p:nvSpPr>
          <p:cNvPr id="10" name="Rectangle: Rounded Corners 9">
            <a:extLst>
              <a:ext uri="{FF2B5EF4-FFF2-40B4-BE49-F238E27FC236}">
                <a16:creationId xmlns:a16="http://schemas.microsoft.com/office/drawing/2014/main" id="{47B92D79-52E5-40EF-BAE8-C7B32BB6E27A}"/>
              </a:ext>
            </a:extLst>
          </p:cNvPr>
          <p:cNvSpPr/>
          <p:nvPr/>
        </p:nvSpPr>
        <p:spPr>
          <a:xfrm>
            <a:off x="4342085" y="1335379"/>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3700" b="1" dirty="0"/>
              <a:t>Language Choice</a:t>
            </a:r>
          </a:p>
        </p:txBody>
      </p:sp>
      <p:sp>
        <p:nvSpPr>
          <p:cNvPr id="11" name="Rectangle: Rounded Corners 10">
            <a:extLst>
              <a:ext uri="{FF2B5EF4-FFF2-40B4-BE49-F238E27FC236}">
                <a16:creationId xmlns:a16="http://schemas.microsoft.com/office/drawing/2014/main" id="{AB28BDF3-75F4-4ACA-9F1A-82F5A044950F}"/>
              </a:ext>
            </a:extLst>
          </p:cNvPr>
          <p:cNvSpPr/>
          <p:nvPr/>
        </p:nvSpPr>
        <p:spPr>
          <a:xfrm>
            <a:off x="8445454" y="1335379"/>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Pay-Per-Use</a:t>
            </a:r>
          </a:p>
        </p:txBody>
      </p:sp>
      <p:sp>
        <p:nvSpPr>
          <p:cNvPr id="12" name="Rectangle: Rounded Corners 11">
            <a:extLst>
              <a:ext uri="{FF2B5EF4-FFF2-40B4-BE49-F238E27FC236}">
                <a16:creationId xmlns:a16="http://schemas.microsoft.com/office/drawing/2014/main" id="{E518D621-F034-4F51-905C-C2D002CCFA92}"/>
              </a:ext>
            </a:extLst>
          </p:cNvPr>
          <p:cNvSpPr/>
          <p:nvPr/>
        </p:nvSpPr>
        <p:spPr>
          <a:xfrm>
            <a:off x="238715" y="3039853"/>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BYOD</a:t>
            </a:r>
          </a:p>
        </p:txBody>
      </p:sp>
      <p:sp>
        <p:nvSpPr>
          <p:cNvPr id="13" name="Rectangle: Rounded Corners 12">
            <a:extLst>
              <a:ext uri="{FF2B5EF4-FFF2-40B4-BE49-F238E27FC236}">
                <a16:creationId xmlns:a16="http://schemas.microsoft.com/office/drawing/2014/main" id="{70B140BD-ADEB-456A-8B29-E6758BA49F90}"/>
              </a:ext>
            </a:extLst>
          </p:cNvPr>
          <p:cNvSpPr/>
          <p:nvPr/>
        </p:nvSpPr>
        <p:spPr>
          <a:xfrm>
            <a:off x="4342085" y="3039853"/>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Security</a:t>
            </a:r>
          </a:p>
        </p:txBody>
      </p:sp>
      <p:sp>
        <p:nvSpPr>
          <p:cNvPr id="14" name="Rectangle: Rounded Corners 13">
            <a:extLst>
              <a:ext uri="{FF2B5EF4-FFF2-40B4-BE49-F238E27FC236}">
                <a16:creationId xmlns:a16="http://schemas.microsoft.com/office/drawing/2014/main" id="{FEA94E86-7DFE-49E3-9E7B-27DD68247C9C}"/>
              </a:ext>
            </a:extLst>
          </p:cNvPr>
          <p:cNvSpPr/>
          <p:nvPr/>
        </p:nvSpPr>
        <p:spPr>
          <a:xfrm>
            <a:off x="8445453" y="3039853"/>
            <a:ext cx="3575297" cy="1151147"/>
          </a:xfrm>
          <a:prstGeom prst="roundRect">
            <a:avLst/>
          </a:prstGeom>
          <a:solidFill>
            <a:srgbClr val="2B4370"/>
          </a:solidFill>
          <a:ln>
            <a:solidFill>
              <a:srgbClr val="E743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200" b="1" dirty="0"/>
              <a:t>Integration</a:t>
            </a:r>
          </a:p>
        </p:txBody>
      </p:sp>
    </p:spTree>
    <p:extLst>
      <p:ext uri="{BB962C8B-B14F-4D97-AF65-F5344CB8AC3E}">
        <p14:creationId xmlns:p14="http://schemas.microsoft.com/office/powerpoint/2010/main" val="2394047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BB574A-0959-4FC7-AD1C-97817D71063A}"/>
              </a:ext>
            </a:extLst>
          </p:cNvPr>
          <p:cNvSpPr>
            <a:spLocks noGrp="1"/>
          </p:cNvSpPr>
          <p:nvPr>
            <p:ph type="title"/>
          </p:nvPr>
        </p:nvSpPr>
        <p:spPr/>
        <p:txBody>
          <a:bodyPr/>
          <a:lstStyle/>
          <a:p>
            <a:r>
              <a:rPr lang="en-US" dirty="0"/>
              <a:t>Azure Functions</a:t>
            </a:r>
          </a:p>
        </p:txBody>
      </p:sp>
      <p:sp>
        <p:nvSpPr>
          <p:cNvPr id="3" name="Text Placeholder 2">
            <a:extLst>
              <a:ext uri="{FF2B5EF4-FFF2-40B4-BE49-F238E27FC236}">
                <a16:creationId xmlns:a16="http://schemas.microsoft.com/office/drawing/2014/main" id="{88757ACB-EFB3-4FFD-8B16-29686710222F}"/>
              </a:ext>
            </a:extLst>
          </p:cNvPr>
          <p:cNvSpPr>
            <a:spLocks noGrp="1"/>
          </p:cNvSpPr>
          <p:nvPr>
            <p:ph type="body" sz="quarter" idx="10"/>
          </p:nvPr>
        </p:nvSpPr>
        <p:spPr/>
        <p:txBody>
          <a:bodyPr>
            <a:normAutofit lnSpcReduction="10000"/>
          </a:bodyPr>
          <a:lstStyle/>
          <a:p>
            <a:r>
              <a:rPr lang="en-US" dirty="0"/>
              <a:t>Serverless Event-Based Architectures</a:t>
            </a:r>
          </a:p>
        </p:txBody>
      </p:sp>
      <p:sp>
        <p:nvSpPr>
          <p:cNvPr id="8" name="Rectangle: Rounded Corners 7">
            <a:extLst>
              <a:ext uri="{FF2B5EF4-FFF2-40B4-BE49-F238E27FC236}">
                <a16:creationId xmlns:a16="http://schemas.microsoft.com/office/drawing/2014/main" id="{180B5035-F7A9-4AAE-8F18-9FA5D6A31FFE}"/>
              </a:ext>
            </a:extLst>
          </p:cNvPr>
          <p:cNvSpPr/>
          <p:nvPr/>
        </p:nvSpPr>
        <p:spPr>
          <a:xfrm>
            <a:off x="238716" y="1335379"/>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Serverless</a:t>
            </a:r>
          </a:p>
        </p:txBody>
      </p:sp>
      <p:sp>
        <p:nvSpPr>
          <p:cNvPr id="10" name="Rectangle: Rounded Corners 9">
            <a:extLst>
              <a:ext uri="{FF2B5EF4-FFF2-40B4-BE49-F238E27FC236}">
                <a16:creationId xmlns:a16="http://schemas.microsoft.com/office/drawing/2014/main" id="{47B92D79-52E5-40EF-BAE8-C7B32BB6E27A}"/>
              </a:ext>
            </a:extLst>
          </p:cNvPr>
          <p:cNvSpPr/>
          <p:nvPr/>
        </p:nvSpPr>
        <p:spPr>
          <a:xfrm>
            <a:off x="4342085" y="1335379"/>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3700" b="1" dirty="0"/>
              <a:t>Language Choice</a:t>
            </a:r>
          </a:p>
        </p:txBody>
      </p:sp>
      <p:sp>
        <p:nvSpPr>
          <p:cNvPr id="11" name="Rectangle: Rounded Corners 10">
            <a:extLst>
              <a:ext uri="{FF2B5EF4-FFF2-40B4-BE49-F238E27FC236}">
                <a16:creationId xmlns:a16="http://schemas.microsoft.com/office/drawing/2014/main" id="{AB28BDF3-75F4-4ACA-9F1A-82F5A044950F}"/>
              </a:ext>
            </a:extLst>
          </p:cNvPr>
          <p:cNvSpPr/>
          <p:nvPr/>
        </p:nvSpPr>
        <p:spPr>
          <a:xfrm>
            <a:off x="8445454" y="1335379"/>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Pay-Per-Use</a:t>
            </a:r>
          </a:p>
        </p:txBody>
      </p:sp>
      <p:sp>
        <p:nvSpPr>
          <p:cNvPr id="12" name="Rectangle: Rounded Corners 11">
            <a:extLst>
              <a:ext uri="{FF2B5EF4-FFF2-40B4-BE49-F238E27FC236}">
                <a16:creationId xmlns:a16="http://schemas.microsoft.com/office/drawing/2014/main" id="{E518D621-F034-4F51-905C-C2D002CCFA92}"/>
              </a:ext>
            </a:extLst>
          </p:cNvPr>
          <p:cNvSpPr/>
          <p:nvPr/>
        </p:nvSpPr>
        <p:spPr>
          <a:xfrm>
            <a:off x="238715" y="3039853"/>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BYOD</a:t>
            </a:r>
          </a:p>
        </p:txBody>
      </p:sp>
      <p:sp>
        <p:nvSpPr>
          <p:cNvPr id="13" name="Rectangle: Rounded Corners 12">
            <a:extLst>
              <a:ext uri="{FF2B5EF4-FFF2-40B4-BE49-F238E27FC236}">
                <a16:creationId xmlns:a16="http://schemas.microsoft.com/office/drawing/2014/main" id="{70B140BD-ADEB-456A-8B29-E6758BA49F90}"/>
              </a:ext>
            </a:extLst>
          </p:cNvPr>
          <p:cNvSpPr/>
          <p:nvPr/>
        </p:nvSpPr>
        <p:spPr>
          <a:xfrm>
            <a:off x="4342085" y="3039853"/>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Security</a:t>
            </a:r>
          </a:p>
        </p:txBody>
      </p:sp>
      <p:sp>
        <p:nvSpPr>
          <p:cNvPr id="14" name="Rectangle: Rounded Corners 13">
            <a:extLst>
              <a:ext uri="{FF2B5EF4-FFF2-40B4-BE49-F238E27FC236}">
                <a16:creationId xmlns:a16="http://schemas.microsoft.com/office/drawing/2014/main" id="{FEA94E86-7DFE-49E3-9E7B-27DD68247C9C}"/>
              </a:ext>
            </a:extLst>
          </p:cNvPr>
          <p:cNvSpPr/>
          <p:nvPr/>
        </p:nvSpPr>
        <p:spPr>
          <a:xfrm>
            <a:off x="8445453" y="3039853"/>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Integration</a:t>
            </a:r>
          </a:p>
        </p:txBody>
      </p:sp>
      <p:sp>
        <p:nvSpPr>
          <p:cNvPr id="15" name="Rectangle: Rounded Corners 14">
            <a:extLst>
              <a:ext uri="{FF2B5EF4-FFF2-40B4-BE49-F238E27FC236}">
                <a16:creationId xmlns:a16="http://schemas.microsoft.com/office/drawing/2014/main" id="{41EC7E5D-6B9E-4738-9856-C4D117DC1BC0}"/>
              </a:ext>
            </a:extLst>
          </p:cNvPr>
          <p:cNvSpPr/>
          <p:nvPr/>
        </p:nvSpPr>
        <p:spPr>
          <a:xfrm>
            <a:off x="238715" y="4744327"/>
            <a:ext cx="3575297" cy="1151147"/>
          </a:xfrm>
          <a:prstGeom prst="roundRect">
            <a:avLst/>
          </a:prstGeom>
          <a:solidFill>
            <a:srgbClr val="2B4370"/>
          </a:solidFill>
          <a:ln>
            <a:solidFill>
              <a:srgbClr val="E743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200" b="1" dirty="0"/>
              <a:t>Flexible Dev</a:t>
            </a:r>
          </a:p>
        </p:txBody>
      </p:sp>
    </p:spTree>
    <p:extLst>
      <p:ext uri="{BB962C8B-B14F-4D97-AF65-F5344CB8AC3E}">
        <p14:creationId xmlns:p14="http://schemas.microsoft.com/office/powerpoint/2010/main" val="1049803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BB574A-0959-4FC7-AD1C-97817D71063A}"/>
              </a:ext>
            </a:extLst>
          </p:cNvPr>
          <p:cNvSpPr>
            <a:spLocks noGrp="1"/>
          </p:cNvSpPr>
          <p:nvPr>
            <p:ph type="title"/>
          </p:nvPr>
        </p:nvSpPr>
        <p:spPr/>
        <p:txBody>
          <a:bodyPr/>
          <a:lstStyle/>
          <a:p>
            <a:r>
              <a:rPr lang="en-US" dirty="0"/>
              <a:t>Azure Functions</a:t>
            </a:r>
          </a:p>
        </p:txBody>
      </p:sp>
      <p:sp>
        <p:nvSpPr>
          <p:cNvPr id="3" name="Text Placeholder 2">
            <a:extLst>
              <a:ext uri="{FF2B5EF4-FFF2-40B4-BE49-F238E27FC236}">
                <a16:creationId xmlns:a16="http://schemas.microsoft.com/office/drawing/2014/main" id="{88757ACB-EFB3-4FFD-8B16-29686710222F}"/>
              </a:ext>
            </a:extLst>
          </p:cNvPr>
          <p:cNvSpPr>
            <a:spLocks noGrp="1"/>
          </p:cNvSpPr>
          <p:nvPr>
            <p:ph type="body" sz="quarter" idx="10"/>
          </p:nvPr>
        </p:nvSpPr>
        <p:spPr/>
        <p:txBody>
          <a:bodyPr>
            <a:normAutofit lnSpcReduction="10000"/>
          </a:bodyPr>
          <a:lstStyle/>
          <a:p>
            <a:r>
              <a:rPr lang="en-US" dirty="0"/>
              <a:t>Serverless Event-Based Architectures</a:t>
            </a:r>
          </a:p>
        </p:txBody>
      </p:sp>
      <p:sp>
        <p:nvSpPr>
          <p:cNvPr id="8" name="Rectangle: Rounded Corners 7">
            <a:extLst>
              <a:ext uri="{FF2B5EF4-FFF2-40B4-BE49-F238E27FC236}">
                <a16:creationId xmlns:a16="http://schemas.microsoft.com/office/drawing/2014/main" id="{180B5035-F7A9-4AAE-8F18-9FA5D6A31FFE}"/>
              </a:ext>
            </a:extLst>
          </p:cNvPr>
          <p:cNvSpPr/>
          <p:nvPr/>
        </p:nvSpPr>
        <p:spPr>
          <a:xfrm>
            <a:off x="238716" y="1335379"/>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Serverless</a:t>
            </a:r>
          </a:p>
        </p:txBody>
      </p:sp>
      <p:sp>
        <p:nvSpPr>
          <p:cNvPr id="10" name="Rectangle: Rounded Corners 9">
            <a:extLst>
              <a:ext uri="{FF2B5EF4-FFF2-40B4-BE49-F238E27FC236}">
                <a16:creationId xmlns:a16="http://schemas.microsoft.com/office/drawing/2014/main" id="{47B92D79-52E5-40EF-BAE8-C7B32BB6E27A}"/>
              </a:ext>
            </a:extLst>
          </p:cNvPr>
          <p:cNvSpPr/>
          <p:nvPr/>
        </p:nvSpPr>
        <p:spPr>
          <a:xfrm>
            <a:off x="4342085" y="1335379"/>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3700" b="1" dirty="0"/>
              <a:t>Language Choice</a:t>
            </a:r>
          </a:p>
        </p:txBody>
      </p:sp>
      <p:sp>
        <p:nvSpPr>
          <p:cNvPr id="11" name="Rectangle: Rounded Corners 10">
            <a:extLst>
              <a:ext uri="{FF2B5EF4-FFF2-40B4-BE49-F238E27FC236}">
                <a16:creationId xmlns:a16="http://schemas.microsoft.com/office/drawing/2014/main" id="{AB28BDF3-75F4-4ACA-9F1A-82F5A044950F}"/>
              </a:ext>
            </a:extLst>
          </p:cNvPr>
          <p:cNvSpPr/>
          <p:nvPr/>
        </p:nvSpPr>
        <p:spPr>
          <a:xfrm>
            <a:off x="8445454" y="1335379"/>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Pay-Per-Use</a:t>
            </a:r>
          </a:p>
        </p:txBody>
      </p:sp>
      <p:sp>
        <p:nvSpPr>
          <p:cNvPr id="12" name="Rectangle: Rounded Corners 11">
            <a:extLst>
              <a:ext uri="{FF2B5EF4-FFF2-40B4-BE49-F238E27FC236}">
                <a16:creationId xmlns:a16="http://schemas.microsoft.com/office/drawing/2014/main" id="{E518D621-F034-4F51-905C-C2D002CCFA92}"/>
              </a:ext>
            </a:extLst>
          </p:cNvPr>
          <p:cNvSpPr/>
          <p:nvPr/>
        </p:nvSpPr>
        <p:spPr>
          <a:xfrm>
            <a:off x="238715" y="3039853"/>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BYOD</a:t>
            </a:r>
          </a:p>
        </p:txBody>
      </p:sp>
      <p:sp>
        <p:nvSpPr>
          <p:cNvPr id="13" name="Rectangle: Rounded Corners 12">
            <a:extLst>
              <a:ext uri="{FF2B5EF4-FFF2-40B4-BE49-F238E27FC236}">
                <a16:creationId xmlns:a16="http://schemas.microsoft.com/office/drawing/2014/main" id="{70B140BD-ADEB-456A-8B29-E6758BA49F90}"/>
              </a:ext>
            </a:extLst>
          </p:cNvPr>
          <p:cNvSpPr/>
          <p:nvPr/>
        </p:nvSpPr>
        <p:spPr>
          <a:xfrm>
            <a:off x="4342085" y="3039853"/>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Security</a:t>
            </a:r>
          </a:p>
        </p:txBody>
      </p:sp>
      <p:sp>
        <p:nvSpPr>
          <p:cNvPr id="14" name="Rectangle: Rounded Corners 13">
            <a:extLst>
              <a:ext uri="{FF2B5EF4-FFF2-40B4-BE49-F238E27FC236}">
                <a16:creationId xmlns:a16="http://schemas.microsoft.com/office/drawing/2014/main" id="{FEA94E86-7DFE-49E3-9E7B-27DD68247C9C}"/>
              </a:ext>
            </a:extLst>
          </p:cNvPr>
          <p:cNvSpPr/>
          <p:nvPr/>
        </p:nvSpPr>
        <p:spPr>
          <a:xfrm>
            <a:off x="8445453" y="3039853"/>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Integration</a:t>
            </a:r>
          </a:p>
        </p:txBody>
      </p:sp>
      <p:sp>
        <p:nvSpPr>
          <p:cNvPr id="15" name="Rectangle: Rounded Corners 14">
            <a:extLst>
              <a:ext uri="{FF2B5EF4-FFF2-40B4-BE49-F238E27FC236}">
                <a16:creationId xmlns:a16="http://schemas.microsoft.com/office/drawing/2014/main" id="{41EC7E5D-6B9E-4738-9856-C4D117DC1BC0}"/>
              </a:ext>
            </a:extLst>
          </p:cNvPr>
          <p:cNvSpPr/>
          <p:nvPr/>
        </p:nvSpPr>
        <p:spPr>
          <a:xfrm>
            <a:off x="238715" y="4744327"/>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Flexible Dev</a:t>
            </a:r>
          </a:p>
        </p:txBody>
      </p:sp>
      <p:sp>
        <p:nvSpPr>
          <p:cNvPr id="16" name="Rectangle: Rounded Corners 15">
            <a:extLst>
              <a:ext uri="{FF2B5EF4-FFF2-40B4-BE49-F238E27FC236}">
                <a16:creationId xmlns:a16="http://schemas.microsoft.com/office/drawing/2014/main" id="{4CB75FA3-6489-4792-8F9A-DA3AA6DE5DAC}"/>
              </a:ext>
            </a:extLst>
          </p:cNvPr>
          <p:cNvSpPr/>
          <p:nvPr/>
        </p:nvSpPr>
        <p:spPr>
          <a:xfrm>
            <a:off x="4342084" y="4744326"/>
            <a:ext cx="3575297" cy="1151147"/>
          </a:xfrm>
          <a:prstGeom prst="roundRect">
            <a:avLst/>
          </a:prstGeom>
          <a:solidFill>
            <a:srgbClr val="2B4370"/>
          </a:solidFill>
          <a:ln>
            <a:solidFill>
              <a:srgbClr val="E743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200" b="1" dirty="0"/>
              <a:t>Stateful</a:t>
            </a:r>
          </a:p>
        </p:txBody>
      </p:sp>
    </p:spTree>
    <p:extLst>
      <p:ext uri="{BB962C8B-B14F-4D97-AF65-F5344CB8AC3E}">
        <p14:creationId xmlns:p14="http://schemas.microsoft.com/office/powerpoint/2010/main" val="3483954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BB574A-0959-4FC7-AD1C-97817D71063A}"/>
              </a:ext>
            </a:extLst>
          </p:cNvPr>
          <p:cNvSpPr>
            <a:spLocks noGrp="1"/>
          </p:cNvSpPr>
          <p:nvPr>
            <p:ph type="title"/>
          </p:nvPr>
        </p:nvSpPr>
        <p:spPr/>
        <p:txBody>
          <a:bodyPr/>
          <a:lstStyle/>
          <a:p>
            <a:r>
              <a:rPr lang="en-US" dirty="0"/>
              <a:t>Azure Functions</a:t>
            </a:r>
          </a:p>
        </p:txBody>
      </p:sp>
      <p:sp>
        <p:nvSpPr>
          <p:cNvPr id="3" name="Text Placeholder 2">
            <a:extLst>
              <a:ext uri="{FF2B5EF4-FFF2-40B4-BE49-F238E27FC236}">
                <a16:creationId xmlns:a16="http://schemas.microsoft.com/office/drawing/2014/main" id="{88757ACB-EFB3-4FFD-8B16-29686710222F}"/>
              </a:ext>
            </a:extLst>
          </p:cNvPr>
          <p:cNvSpPr>
            <a:spLocks noGrp="1"/>
          </p:cNvSpPr>
          <p:nvPr>
            <p:ph type="body" sz="quarter" idx="10"/>
          </p:nvPr>
        </p:nvSpPr>
        <p:spPr/>
        <p:txBody>
          <a:bodyPr>
            <a:normAutofit lnSpcReduction="10000"/>
          </a:bodyPr>
          <a:lstStyle/>
          <a:p>
            <a:r>
              <a:rPr lang="en-US" dirty="0"/>
              <a:t>Serverless Event-Based Architectures</a:t>
            </a:r>
          </a:p>
        </p:txBody>
      </p:sp>
      <p:sp>
        <p:nvSpPr>
          <p:cNvPr id="8" name="Rectangle: Rounded Corners 7">
            <a:extLst>
              <a:ext uri="{FF2B5EF4-FFF2-40B4-BE49-F238E27FC236}">
                <a16:creationId xmlns:a16="http://schemas.microsoft.com/office/drawing/2014/main" id="{180B5035-F7A9-4AAE-8F18-9FA5D6A31FFE}"/>
              </a:ext>
            </a:extLst>
          </p:cNvPr>
          <p:cNvSpPr/>
          <p:nvPr/>
        </p:nvSpPr>
        <p:spPr>
          <a:xfrm>
            <a:off x="238716" y="1335379"/>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Serverless</a:t>
            </a:r>
          </a:p>
        </p:txBody>
      </p:sp>
      <p:sp>
        <p:nvSpPr>
          <p:cNvPr id="10" name="Rectangle: Rounded Corners 9">
            <a:extLst>
              <a:ext uri="{FF2B5EF4-FFF2-40B4-BE49-F238E27FC236}">
                <a16:creationId xmlns:a16="http://schemas.microsoft.com/office/drawing/2014/main" id="{47B92D79-52E5-40EF-BAE8-C7B32BB6E27A}"/>
              </a:ext>
            </a:extLst>
          </p:cNvPr>
          <p:cNvSpPr/>
          <p:nvPr/>
        </p:nvSpPr>
        <p:spPr>
          <a:xfrm>
            <a:off x="4342085" y="1335379"/>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3700" b="1" dirty="0"/>
              <a:t>Language Choice</a:t>
            </a:r>
          </a:p>
        </p:txBody>
      </p:sp>
      <p:sp>
        <p:nvSpPr>
          <p:cNvPr id="11" name="Rectangle: Rounded Corners 10">
            <a:extLst>
              <a:ext uri="{FF2B5EF4-FFF2-40B4-BE49-F238E27FC236}">
                <a16:creationId xmlns:a16="http://schemas.microsoft.com/office/drawing/2014/main" id="{AB28BDF3-75F4-4ACA-9F1A-82F5A044950F}"/>
              </a:ext>
            </a:extLst>
          </p:cNvPr>
          <p:cNvSpPr/>
          <p:nvPr/>
        </p:nvSpPr>
        <p:spPr>
          <a:xfrm>
            <a:off x="8445454" y="1335379"/>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Pay-Per-Use</a:t>
            </a:r>
          </a:p>
        </p:txBody>
      </p:sp>
      <p:sp>
        <p:nvSpPr>
          <p:cNvPr id="12" name="Rectangle: Rounded Corners 11">
            <a:extLst>
              <a:ext uri="{FF2B5EF4-FFF2-40B4-BE49-F238E27FC236}">
                <a16:creationId xmlns:a16="http://schemas.microsoft.com/office/drawing/2014/main" id="{E518D621-F034-4F51-905C-C2D002CCFA92}"/>
              </a:ext>
            </a:extLst>
          </p:cNvPr>
          <p:cNvSpPr/>
          <p:nvPr/>
        </p:nvSpPr>
        <p:spPr>
          <a:xfrm>
            <a:off x="238715" y="3039853"/>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BYOD</a:t>
            </a:r>
          </a:p>
        </p:txBody>
      </p:sp>
      <p:sp>
        <p:nvSpPr>
          <p:cNvPr id="13" name="Rectangle: Rounded Corners 12">
            <a:extLst>
              <a:ext uri="{FF2B5EF4-FFF2-40B4-BE49-F238E27FC236}">
                <a16:creationId xmlns:a16="http://schemas.microsoft.com/office/drawing/2014/main" id="{70B140BD-ADEB-456A-8B29-E6758BA49F90}"/>
              </a:ext>
            </a:extLst>
          </p:cNvPr>
          <p:cNvSpPr/>
          <p:nvPr/>
        </p:nvSpPr>
        <p:spPr>
          <a:xfrm>
            <a:off x="4342085" y="3039853"/>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Security</a:t>
            </a:r>
          </a:p>
        </p:txBody>
      </p:sp>
      <p:sp>
        <p:nvSpPr>
          <p:cNvPr id="14" name="Rectangle: Rounded Corners 13">
            <a:extLst>
              <a:ext uri="{FF2B5EF4-FFF2-40B4-BE49-F238E27FC236}">
                <a16:creationId xmlns:a16="http://schemas.microsoft.com/office/drawing/2014/main" id="{FEA94E86-7DFE-49E3-9E7B-27DD68247C9C}"/>
              </a:ext>
            </a:extLst>
          </p:cNvPr>
          <p:cNvSpPr/>
          <p:nvPr/>
        </p:nvSpPr>
        <p:spPr>
          <a:xfrm>
            <a:off x="8445453" y="3039853"/>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Integration</a:t>
            </a:r>
          </a:p>
        </p:txBody>
      </p:sp>
      <p:sp>
        <p:nvSpPr>
          <p:cNvPr id="15" name="Rectangle: Rounded Corners 14">
            <a:extLst>
              <a:ext uri="{FF2B5EF4-FFF2-40B4-BE49-F238E27FC236}">
                <a16:creationId xmlns:a16="http://schemas.microsoft.com/office/drawing/2014/main" id="{41EC7E5D-6B9E-4738-9856-C4D117DC1BC0}"/>
              </a:ext>
            </a:extLst>
          </p:cNvPr>
          <p:cNvSpPr/>
          <p:nvPr/>
        </p:nvSpPr>
        <p:spPr>
          <a:xfrm>
            <a:off x="238715" y="4744327"/>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Flexible Dev</a:t>
            </a:r>
          </a:p>
        </p:txBody>
      </p:sp>
      <p:sp>
        <p:nvSpPr>
          <p:cNvPr id="16" name="Rectangle: Rounded Corners 15">
            <a:extLst>
              <a:ext uri="{FF2B5EF4-FFF2-40B4-BE49-F238E27FC236}">
                <a16:creationId xmlns:a16="http://schemas.microsoft.com/office/drawing/2014/main" id="{4CB75FA3-6489-4792-8F9A-DA3AA6DE5DAC}"/>
              </a:ext>
            </a:extLst>
          </p:cNvPr>
          <p:cNvSpPr/>
          <p:nvPr/>
        </p:nvSpPr>
        <p:spPr>
          <a:xfrm>
            <a:off x="4342084" y="4744326"/>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Stateful</a:t>
            </a:r>
          </a:p>
        </p:txBody>
      </p:sp>
      <p:sp>
        <p:nvSpPr>
          <p:cNvPr id="17" name="Rectangle: Rounded Corners 16">
            <a:extLst>
              <a:ext uri="{FF2B5EF4-FFF2-40B4-BE49-F238E27FC236}">
                <a16:creationId xmlns:a16="http://schemas.microsoft.com/office/drawing/2014/main" id="{606CA24E-694D-40BE-B2F0-E311F2495205}"/>
              </a:ext>
            </a:extLst>
          </p:cNvPr>
          <p:cNvSpPr/>
          <p:nvPr/>
        </p:nvSpPr>
        <p:spPr>
          <a:xfrm>
            <a:off x="8445453" y="4744326"/>
            <a:ext cx="3575297" cy="1151147"/>
          </a:xfrm>
          <a:prstGeom prst="roundRect">
            <a:avLst/>
          </a:prstGeom>
          <a:solidFill>
            <a:srgbClr val="2B4370"/>
          </a:solidFill>
          <a:ln>
            <a:solidFill>
              <a:srgbClr val="E743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200" b="1" dirty="0"/>
              <a:t>Open-Source</a:t>
            </a:r>
          </a:p>
        </p:txBody>
      </p:sp>
    </p:spTree>
    <p:extLst>
      <p:ext uri="{BB962C8B-B14F-4D97-AF65-F5344CB8AC3E}">
        <p14:creationId xmlns:p14="http://schemas.microsoft.com/office/powerpoint/2010/main" val="297517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2A367C-E5D0-45A0-BCC1-EBF9BBF8916E}"/>
              </a:ext>
            </a:extLst>
          </p:cNvPr>
          <p:cNvSpPr>
            <a:spLocks noGrp="1"/>
          </p:cNvSpPr>
          <p:nvPr>
            <p:ph type="title"/>
          </p:nvPr>
        </p:nvSpPr>
        <p:spPr/>
        <p:txBody>
          <a:bodyPr/>
          <a:lstStyle/>
          <a:p>
            <a:r>
              <a:rPr lang="en-US" dirty="0"/>
              <a:t>Azure Cosmos DB</a:t>
            </a:r>
          </a:p>
        </p:txBody>
      </p:sp>
      <p:sp>
        <p:nvSpPr>
          <p:cNvPr id="3" name="Content Placeholder 2">
            <a:extLst>
              <a:ext uri="{FF2B5EF4-FFF2-40B4-BE49-F238E27FC236}">
                <a16:creationId xmlns:a16="http://schemas.microsoft.com/office/drawing/2014/main" id="{3E0A18A7-0B66-4E37-9114-3F17F7FAFCF7}"/>
              </a:ext>
            </a:extLst>
          </p:cNvPr>
          <p:cNvSpPr>
            <a:spLocks noGrp="1"/>
          </p:cNvSpPr>
          <p:nvPr>
            <p:ph idx="1"/>
          </p:nvPr>
        </p:nvSpPr>
        <p:spPr/>
        <p:txBody>
          <a:bodyPr anchor="ctr">
            <a:normAutofit/>
          </a:bodyPr>
          <a:lstStyle/>
          <a:p>
            <a:pPr marL="0" indent="0" algn="ctr">
              <a:buNone/>
            </a:pPr>
            <a:r>
              <a:rPr lang="en-US" sz="8800" dirty="0"/>
              <a:t>A globally distributed, massively scalable, multi-model database service</a:t>
            </a:r>
          </a:p>
        </p:txBody>
      </p:sp>
      <p:sp>
        <p:nvSpPr>
          <p:cNvPr id="4" name="Text Placeholder 3">
            <a:extLst>
              <a:ext uri="{FF2B5EF4-FFF2-40B4-BE49-F238E27FC236}">
                <a16:creationId xmlns:a16="http://schemas.microsoft.com/office/drawing/2014/main" id="{1A7AF57C-9AFD-4000-B916-1B02845C80D9}"/>
              </a:ext>
            </a:extLst>
          </p:cNvPr>
          <p:cNvSpPr>
            <a:spLocks noGrp="1"/>
          </p:cNvSpPr>
          <p:nvPr>
            <p:ph type="body" sz="quarter" idx="10"/>
          </p:nvPr>
        </p:nvSpPr>
        <p:spPr/>
        <p:txBody>
          <a:bodyPr>
            <a:normAutofit lnSpcReduction="10000"/>
          </a:bodyPr>
          <a:lstStyle/>
          <a:p>
            <a:r>
              <a:rPr lang="en-US" dirty="0"/>
              <a:t>What is Cosmos DB</a:t>
            </a:r>
          </a:p>
        </p:txBody>
      </p:sp>
    </p:spTree>
    <p:extLst>
      <p:ext uri="{BB962C8B-B14F-4D97-AF65-F5344CB8AC3E}">
        <p14:creationId xmlns:p14="http://schemas.microsoft.com/office/powerpoint/2010/main" val="8789582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BB574A-0959-4FC7-AD1C-97817D71063A}"/>
              </a:ext>
            </a:extLst>
          </p:cNvPr>
          <p:cNvSpPr>
            <a:spLocks noGrp="1"/>
          </p:cNvSpPr>
          <p:nvPr>
            <p:ph type="title"/>
          </p:nvPr>
        </p:nvSpPr>
        <p:spPr/>
        <p:txBody>
          <a:bodyPr/>
          <a:lstStyle/>
          <a:p>
            <a:r>
              <a:rPr lang="en-US" dirty="0"/>
              <a:t>What can you do with Azure Functions?</a:t>
            </a:r>
          </a:p>
        </p:txBody>
      </p:sp>
      <p:sp>
        <p:nvSpPr>
          <p:cNvPr id="3" name="Text Placeholder 2">
            <a:extLst>
              <a:ext uri="{FF2B5EF4-FFF2-40B4-BE49-F238E27FC236}">
                <a16:creationId xmlns:a16="http://schemas.microsoft.com/office/drawing/2014/main" id="{88757ACB-EFB3-4FFD-8B16-29686710222F}"/>
              </a:ext>
            </a:extLst>
          </p:cNvPr>
          <p:cNvSpPr>
            <a:spLocks noGrp="1"/>
          </p:cNvSpPr>
          <p:nvPr>
            <p:ph type="body" sz="quarter" idx="10"/>
          </p:nvPr>
        </p:nvSpPr>
        <p:spPr/>
        <p:txBody>
          <a:bodyPr>
            <a:normAutofit lnSpcReduction="10000"/>
          </a:bodyPr>
          <a:lstStyle/>
          <a:p>
            <a:r>
              <a:rPr lang="en-US" dirty="0"/>
              <a:t>Serverless Event-Based Architectures</a:t>
            </a:r>
          </a:p>
        </p:txBody>
      </p:sp>
      <p:sp>
        <p:nvSpPr>
          <p:cNvPr id="8" name="Rectangle: Rounded Corners 7">
            <a:extLst>
              <a:ext uri="{FF2B5EF4-FFF2-40B4-BE49-F238E27FC236}">
                <a16:creationId xmlns:a16="http://schemas.microsoft.com/office/drawing/2014/main" id="{180B5035-F7A9-4AAE-8F18-9FA5D6A31FFE}"/>
              </a:ext>
            </a:extLst>
          </p:cNvPr>
          <p:cNvSpPr/>
          <p:nvPr/>
        </p:nvSpPr>
        <p:spPr>
          <a:xfrm>
            <a:off x="238716" y="1335379"/>
            <a:ext cx="3575297" cy="1151147"/>
          </a:xfrm>
          <a:prstGeom prst="roundRect">
            <a:avLst/>
          </a:prstGeom>
          <a:solidFill>
            <a:srgbClr val="2B4370"/>
          </a:solidFill>
          <a:ln>
            <a:solidFill>
              <a:srgbClr val="E743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200" b="1" dirty="0"/>
              <a:t>HTTP</a:t>
            </a:r>
          </a:p>
        </p:txBody>
      </p:sp>
    </p:spTree>
    <p:extLst>
      <p:ext uri="{BB962C8B-B14F-4D97-AF65-F5344CB8AC3E}">
        <p14:creationId xmlns:p14="http://schemas.microsoft.com/office/powerpoint/2010/main" val="3990282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BB574A-0959-4FC7-AD1C-97817D71063A}"/>
              </a:ext>
            </a:extLst>
          </p:cNvPr>
          <p:cNvSpPr>
            <a:spLocks noGrp="1"/>
          </p:cNvSpPr>
          <p:nvPr>
            <p:ph type="title"/>
          </p:nvPr>
        </p:nvSpPr>
        <p:spPr/>
        <p:txBody>
          <a:bodyPr/>
          <a:lstStyle/>
          <a:p>
            <a:r>
              <a:rPr lang="en-US" dirty="0"/>
              <a:t>What can you do with Azure Functions?</a:t>
            </a:r>
          </a:p>
        </p:txBody>
      </p:sp>
      <p:sp>
        <p:nvSpPr>
          <p:cNvPr id="3" name="Text Placeholder 2">
            <a:extLst>
              <a:ext uri="{FF2B5EF4-FFF2-40B4-BE49-F238E27FC236}">
                <a16:creationId xmlns:a16="http://schemas.microsoft.com/office/drawing/2014/main" id="{88757ACB-EFB3-4FFD-8B16-29686710222F}"/>
              </a:ext>
            </a:extLst>
          </p:cNvPr>
          <p:cNvSpPr>
            <a:spLocks noGrp="1"/>
          </p:cNvSpPr>
          <p:nvPr>
            <p:ph type="body" sz="quarter" idx="10"/>
          </p:nvPr>
        </p:nvSpPr>
        <p:spPr/>
        <p:txBody>
          <a:bodyPr>
            <a:normAutofit lnSpcReduction="10000"/>
          </a:bodyPr>
          <a:lstStyle/>
          <a:p>
            <a:r>
              <a:rPr lang="en-US" dirty="0"/>
              <a:t>Serverless Event-Based Architectures</a:t>
            </a:r>
          </a:p>
        </p:txBody>
      </p:sp>
      <p:sp>
        <p:nvSpPr>
          <p:cNvPr id="8" name="Rectangle: Rounded Corners 7">
            <a:extLst>
              <a:ext uri="{FF2B5EF4-FFF2-40B4-BE49-F238E27FC236}">
                <a16:creationId xmlns:a16="http://schemas.microsoft.com/office/drawing/2014/main" id="{180B5035-F7A9-4AAE-8F18-9FA5D6A31FFE}"/>
              </a:ext>
            </a:extLst>
          </p:cNvPr>
          <p:cNvSpPr/>
          <p:nvPr/>
        </p:nvSpPr>
        <p:spPr>
          <a:xfrm>
            <a:off x="238716" y="1335379"/>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HTTP</a:t>
            </a:r>
          </a:p>
        </p:txBody>
      </p:sp>
      <p:sp>
        <p:nvSpPr>
          <p:cNvPr id="10" name="Rectangle: Rounded Corners 9">
            <a:extLst>
              <a:ext uri="{FF2B5EF4-FFF2-40B4-BE49-F238E27FC236}">
                <a16:creationId xmlns:a16="http://schemas.microsoft.com/office/drawing/2014/main" id="{47B92D79-52E5-40EF-BAE8-C7B32BB6E27A}"/>
              </a:ext>
            </a:extLst>
          </p:cNvPr>
          <p:cNvSpPr/>
          <p:nvPr/>
        </p:nvSpPr>
        <p:spPr>
          <a:xfrm>
            <a:off x="4342085" y="1335379"/>
            <a:ext cx="3575297" cy="1151147"/>
          </a:xfrm>
          <a:prstGeom prst="roundRect">
            <a:avLst/>
          </a:prstGeom>
          <a:solidFill>
            <a:srgbClr val="2B4370"/>
          </a:solidFill>
          <a:ln>
            <a:solidFill>
              <a:srgbClr val="E743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00" b="1" dirty="0"/>
              <a:t>Timer</a:t>
            </a:r>
          </a:p>
        </p:txBody>
      </p:sp>
    </p:spTree>
    <p:extLst>
      <p:ext uri="{BB962C8B-B14F-4D97-AF65-F5344CB8AC3E}">
        <p14:creationId xmlns:p14="http://schemas.microsoft.com/office/powerpoint/2010/main" val="2387312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BB574A-0959-4FC7-AD1C-97817D71063A}"/>
              </a:ext>
            </a:extLst>
          </p:cNvPr>
          <p:cNvSpPr>
            <a:spLocks noGrp="1"/>
          </p:cNvSpPr>
          <p:nvPr>
            <p:ph type="title"/>
          </p:nvPr>
        </p:nvSpPr>
        <p:spPr/>
        <p:txBody>
          <a:bodyPr/>
          <a:lstStyle/>
          <a:p>
            <a:r>
              <a:rPr lang="en-US" dirty="0"/>
              <a:t>What can you do with Azure Functions?</a:t>
            </a:r>
          </a:p>
        </p:txBody>
      </p:sp>
      <p:sp>
        <p:nvSpPr>
          <p:cNvPr id="3" name="Text Placeholder 2">
            <a:extLst>
              <a:ext uri="{FF2B5EF4-FFF2-40B4-BE49-F238E27FC236}">
                <a16:creationId xmlns:a16="http://schemas.microsoft.com/office/drawing/2014/main" id="{88757ACB-EFB3-4FFD-8B16-29686710222F}"/>
              </a:ext>
            </a:extLst>
          </p:cNvPr>
          <p:cNvSpPr>
            <a:spLocks noGrp="1"/>
          </p:cNvSpPr>
          <p:nvPr>
            <p:ph type="body" sz="quarter" idx="10"/>
          </p:nvPr>
        </p:nvSpPr>
        <p:spPr/>
        <p:txBody>
          <a:bodyPr>
            <a:normAutofit lnSpcReduction="10000"/>
          </a:bodyPr>
          <a:lstStyle/>
          <a:p>
            <a:r>
              <a:rPr lang="en-US" dirty="0"/>
              <a:t>Serverless Event-Based Architectures</a:t>
            </a:r>
          </a:p>
        </p:txBody>
      </p:sp>
      <p:sp>
        <p:nvSpPr>
          <p:cNvPr id="8" name="Rectangle: Rounded Corners 7">
            <a:extLst>
              <a:ext uri="{FF2B5EF4-FFF2-40B4-BE49-F238E27FC236}">
                <a16:creationId xmlns:a16="http://schemas.microsoft.com/office/drawing/2014/main" id="{180B5035-F7A9-4AAE-8F18-9FA5D6A31FFE}"/>
              </a:ext>
            </a:extLst>
          </p:cNvPr>
          <p:cNvSpPr/>
          <p:nvPr/>
        </p:nvSpPr>
        <p:spPr>
          <a:xfrm>
            <a:off x="238716" y="1335379"/>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HTTP</a:t>
            </a:r>
          </a:p>
        </p:txBody>
      </p:sp>
      <p:sp>
        <p:nvSpPr>
          <p:cNvPr id="10" name="Rectangle: Rounded Corners 9">
            <a:extLst>
              <a:ext uri="{FF2B5EF4-FFF2-40B4-BE49-F238E27FC236}">
                <a16:creationId xmlns:a16="http://schemas.microsoft.com/office/drawing/2014/main" id="{47B92D79-52E5-40EF-BAE8-C7B32BB6E27A}"/>
              </a:ext>
            </a:extLst>
          </p:cNvPr>
          <p:cNvSpPr/>
          <p:nvPr/>
        </p:nvSpPr>
        <p:spPr>
          <a:xfrm>
            <a:off x="4342085" y="1335379"/>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3700" b="1" dirty="0"/>
              <a:t>Timer</a:t>
            </a:r>
          </a:p>
        </p:txBody>
      </p:sp>
      <p:sp>
        <p:nvSpPr>
          <p:cNvPr id="11" name="Rectangle: Rounded Corners 10">
            <a:extLst>
              <a:ext uri="{FF2B5EF4-FFF2-40B4-BE49-F238E27FC236}">
                <a16:creationId xmlns:a16="http://schemas.microsoft.com/office/drawing/2014/main" id="{AB28BDF3-75F4-4ACA-9F1A-82F5A044950F}"/>
              </a:ext>
            </a:extLst>
          </p:cNvPr>
          <p:cNvSpPr/>
          <p:nvPr/>
        </p:nvSpPr>
        <p:spPr>
          <a:xfrm>
            <a:off x="8445454" y="1335379"/>
            <a:ext cx="3575297" cy="1151147"/>
          </a:xfrm>
          <a:prstGeom prst="roundRect">
            <a:avLst/>
          </a:prstGeom>
          <a:solidFill>
            <a:srgbClr val="2B4370"/>
          </a:solidFill>
          <a:ln>
            <a:solidFill>
              <a:srgbClr val="E743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200" b="1" dirty="0"/>
              <a:t>Blob storage</a:t>
            </a:r>
          </a:p>
        </p:txBody>
      </p:sp>
    </p:spTree>
    <p:extLst>
      <p:ext uri="{BB962C8B-B14F-4D97-AF65-F5344CB8AC3E}">
        <p14:creationId xmlns:p14="http://schemas.microsoft.com/office/powerpoint/2010/main" val="2743475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BB574A-0959-4FC7-AD1C-97817D71063A}"/>
              </a:ext>
            </a:extLst>
          </p:cNvPr>
          <p:cNvSpPr>
            <a:spLocks noGrp="1"/>
          </p:cNvSpPr>
          <p:nvPr>
            <p:ph type="title"/>
          </p:nvPr>
        </p:nvSpPr>
        <p:spPr/>
        <p:txBody>
          <a:bodyPr/>
          <a:lstStyle/>
          <a:p>
            <a:r>
              <a:rPr lang="en-US" dirty="0"/>
              <a:t>What can you do with Azure Functions?</a:t>
            </a:r>
          </a:p>
        </p:txBody>
      </p:sp>
      <p:sp>
        <p:nvSpPr>
          <p:cNvPr id="3" name="Text Placeholder 2">
            <a:extLst>
              <a:ext uri="{FF2B5EF4-FFF2-40B4-BE49-F238E27FC236}">
                <a16:creationId xmlns:a16="http://schemas.microsoft.com/office/drawing/2014/main" id="{88757ACB-EFB3-4FFD-8B16-29686710222F}"/>
              </a:ext>
            </a:extLst>
          </p:cNvPr>
          <p:cNvSpPr>
            <a:spLocks noGrp="1"/>
          </p:cNvSpPr>
          <p:nvPr>
            <p:ph type="body" sz="quarter" idx="10"/>
          </p:nvPr>
        </p:nvSpPr>
        <p:spPr/>
        <p:txBody>
          <a:bodyPr>
            <a:normAutofit lnSpcReduction="10000"/>
          </a:bodyPr>
          <a:lstStyle/>
          <a:p>
            <a:r>
              <a:rPr lang="en-US" dirty="0"/>
              <a:t>Serverless Event-Based Architectures</a:t>
            </a:r>
          </a:p>
        </p:txBody>
      </p:sp>
      <p:sp>
        <p:nvSpPr>
          <p:cNvPr id="8" name="Rectangle: Rounded Corners 7">
            <a:extLst>
              <a:ext uri="{FF2B5EF4-FFF2-40B4-BE49-F238E27FC236}">
                <a16:creationId xmlns:a16="http://schemas.microsoft.com/office/drawing/2014/main" id="{180B5035-F7A9-4AAE-8F18-9FA5D6A31FFE}"/>
              </a:ext>
            </a:extLst>
          </p:cNvPr>
          <p:cNvSpPr/>
          <p:nvPr/>
        </p:nvSpPr>
        <p:spPr>
          <a:xfrm>
            <a:off x="238716" y="1335379"/>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HTTP</a:t>
            </a:r>
          </a:p>
        </p:txBody>
      </p:sp>
      <p:sp>
        <p:nvSpPr>
          <p:cNvPr id="10" name="Rectangle: Rounded Corners 9">
            <a:extLst>
              <a:ext uri="{FF2B5EF4-FFF2-40B4-BE49-F238E27FC236}">
                <a16:creationId xmlns:a16="http://schemas.microsoft.com/office/drawing/2014/main" id="{47B92D79-52E5-40EF-BAE8-C7B32BB6E27A}"/>
              </a:ext>
            </a:extLst>
          </p:cNvPr>
          <p:cNvSpPr/>
          <p:nvPr/>
        </p:nvSpPr>
        <p:spPr>
          <a:xfrm>
            <a:off x="4342085" y="1335379"/>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3700" b="1" dirty="0"/>
              <a:t>Timer</a:t>
            </a:r>
          </a:p>
        </p:txBody>
      </p:sp>
      <p:sp>
        <p:nvSpPr>
          <p:cNvPr id="11" name="Rectangle: Rounded Corners 10">
            <a:extLst>
              <a:ext uri="{FF2B5EF4-FFF2-40B4-BE49-F238E27FC236}">
                <a16:creationId xmlns:a16="http://schemas.microsoft.com/office/drawing/2014/main" id="{AB28BDF3-75F4-4ACA-9F1A-82F5A044950F}"/>
              </a:ext>
            </a:extLst>
          </p:cNvPr>
          <p:cNvSpPr/>
          <p:nvPr/>
        </p:nvSpPr>
        <p:spPr>
          <a:xfrm>
            <a:off x="8445454" y="1335379"/>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Blob storage</a:t>
            </a:r>
          </a:p>
        </p:txBody>
      </p:sp>
      <p:sp>
        <p:nvSpPr>
          <p:cNvPr id="12" name="Rectangle: Rounded Corners 11">
            <a:extLst>
              <a:ext uri="{FF2B5EF4-FFF2-40B4-BE49-F238E27FC236}">
                <a16:creationId xmlns:a16="http://schemas.microsoft.com/office/drawing/2014/main" id="{E518D621-F034-4F51-905C-C2D002CCFA92}"/>
              </a:ext>
            </a:extLst>
          </p:cNvPr>
          <p:cNvSpPr/>
          <p:nvPr/>
        </p:nvSpPr>
        <p:spPr>
          <a:xfrm>
            <a:off x="238715" y="3039853"/>
            <a:ext cx="3575297" cy="1151147"/>
          </a:xfrm>
          <a:prstGeom prst="roundRect">
            <a:avLst/>
          </a:prstGeom>
          <a:solidFill>
            <a:srgbClr val="2B4370"/>
          </a:solidFill>
          <a:ln>
            <a:solidFill>
              <a:srgbClr val="E743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200" b="1" dirty="0"/>
              <a:t>Queue storage</a:t>
            </a:r>
          </a:p>
        </p:txBody>
      </p:sp>
    </p:spTree>
    <p:extLst>
      <p:ext uri="{BB962C8B-B14F-4D97-AF65-F5344CB8AC3E}">
        <p14:creationId xmlns:p14="http://schemas.microsoft.com/office/powerpoint/2010/main" val="3933896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BB574A-0959-4FC7-AD1C-97817D71063A}"/>
              </a:ext>
            </a:extLst>
          </p:cNvPr>
          <p:cNvSpPr>
            <a:spLocks noGrp="1"/>
          </p:cNvSpPr>
          <p:nvPr>
            <p:ph type="title"/>
          </p:nvPr>
        </p:nvSpPr>
        <p:spPr/>
        <p:txBody>
          <a:bodyPr/>
          <a:lstStyle/>
          <a:p>
            <a:r>
              <a:rPr lang="en-US" dirty="0"/>
              <a:t>What can you do with Azure Functions?</a:t>
            </a:r>
          </a:p>
        </p:txBody>
      </p:sp>
      <p:sp>
        <p:nvSpPr>
          <p:cNvPr id="3" name="Text Placeholder 2">
            <a:extLst>
              <a:ext uri="{FF2B5EF4-FFF2-40B4-BE49-F238E27FC236}">
                <a16:creationId xmlns:a16="http://schemas.microsoft.com/office/drawing/2014/main" id="{88757ACB-EFB3-4FFD-8B16-29686710222F}"/>
              </a:ext>
            </a:extLst>
          </p:cNvPr>
          <p:cNvSpPr>
            <a:spLocks noGrp="1"/>
          </p:cNvSpPr>
          <p:nvPr>
            <p:ph type="body" sz="quarter" idx="10"/>
          </p:nvPr>
        </p:nvSpPr>
        <p:spPr/>
        <p:txBody>
          <a:bodyPr>
            <a:normAutofit lnSpcReduction="10000"/>
          </a:bodyPr>
          <a:lstStyle/>
          <a:p>
            <a:r>
              <a:rPr lang="en-US" dirty="0"/>
              <a:t>Serverless Event-Based Architectures</a:t>
            </a:r>
          </a:p>
        </p:txBody>
      </p:sp>
      <p:sp>
        <p:nvSpPr>
          <p:cNvPr id="8" name="Rectangle: Rounded Corners 7">
            <a:extLst>
              <a:ext uri="{FF2B5EF4-FFF2-40B4-BE49-F238E27FC236}">
                <a16:creationId xmlns:a16="http://schemas.microsoft.com/office/drawing/2014/main" id="{180B5035-F7A9-4AAE-8F18-9FA5D6A31FFE}"/>
              </a:ext>
            </a:extLst>
          </p:cNvPr>
          <p:cNvSpPr/>
          <p:nvPr/>
        </p:nvSpPr>
        <p:spPr>
          <a:xfrm>
            <a:off x="238716" y="1335379"/>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HTTP</a:t>
            </a:r>
          </a:p>
        </p:txBody>
      </p:sp>
      <p:sp>
        <p:nvSpPr>
          <p:cNvPr id="10" name="Rectangle: Rounded Corners 9">
            <a:extLst>
              <a:ext uri="{FF2B5EF4-FFF2-40B4-BE49-F238E27FC236}">
                <a16:creationId xmlns:a16="http://schemas.microsoft.com/office/drawing/2014/main" id="{47B92D79-52E5-40EF-BAE8-C7B32BB6E27A}"/>
              </a:ext>
            </a:extLst>
          </p:cNvPr>
          <p:cNvSpPr/>
          <p:nvPr/>
        </p:nvSpPr>
        <p:spPr>
          <a:xfrm>
            <a:off x="4342085" y="1335379"/>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3700" b="1" dirty="0"/>
              <a:t>Timer</a:t>
            </a:r>
          </a:p>
        </p:txBody>
      </p:sp>
      <p:sp>
        <p:nvSpPr>
          <p:cNvPr id="11" name="Rectangle: Rounded Corners 10">
            <a:extLst>
              <a:ext uri="{FF2B5EF4-FFF2-40B4-BE49-F238E27FC236}">
                <a16:creationId xmlns:a16="http://schemas.microsoft.com/office/drawing/2014/main" id="{AB28BDF3-75F4-4ACA-9F1A-82F5A044950F}"/>
              </a:ext>
            </a:extLst>
          </p:cNvPr>
          <p:cNvSpPr/>
          <p:nvPr/>
        </p:nvSpPr>
        <p:spPr>
          <a:xfrm>
            <a:off x="8445454" y="1335379"/>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Blob storage</a:t>
            </a:r>
          </a:p>
        </p:txBody>
      </p:sp>
      <p:sp>
        <p:nvSpPr>
          <p:cNvPr id="12" name="Rectangle: Rounded Corners 11">
            <a:extLst>
              <a:ext uri="{FF2B5EF4-FFF2-40B4-BE49-F238E27FC236}">
                <a16:creationId xmlns:a16="http://schemas.microsoft.com/office/drawing/2014/main" id="{E518D621-F034-4F51-905C-C2D002CCFA92}"/>
              </a:ext>
            </a:extLst>
          </p:cNvPr>
          <p:cNvSpPr/>
          <p:nvPr/>
        </p:nvSpPr>
        <p:spPr>
          <a:xfrm>
            <a:off x="238715" y="3039853"/>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Queue storage</a:t>
            </a:r>
          </a:p>
        </p:txBody>
      </p:sp>
      <p:sp>
        <p:nvSpPr>
          <p:cNvPr id="13" name="Rectangle: Rounded Corners 12">
            <a:extLst>
              <a:ext uri="{FF2B5EF4-FFF2-40B4-BE49-F238E27FC236}">
                <a16:creationId xmlns:a16="http://schemas.microsoft.com/office/drawing/2014/main" id="{70B140BD-ADEB-456A-8B29-E6758BA49F90}"/>
              </a:ext>
            </a:extLst>
          </p:cNvPr>
          <p:cNvSpPr/>
          <p:nvPr/>
        </p:nvSpPr>
        <p:spPr>
          <a:xfrm>
            <a:off x="4342085" y="3039853"/>
            <a:ext cx="3575297" cy="1151147"/>
          </a:xfrm>
          <a:prstGeom prst="roundRect">
            <a:avLst/>
          </a:prstGeom>
          <a:solidFill>
            <a:srgbClr val="2B4370"/>
          </a:solidFill>
          <a:ln>
            <a:solidFill>
              <a:srgbClr val="E743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200" b="1" dirty="0"/>
              <a:t>Event Grid</a:t>
            </a:r>
          </a:p>
        </p:txBody>
      </p:sp>
    </p:spTree>
    <p:extLst>
      <p:ext uri="{BB962C8B-B14F-4D97-AF65-F5344CB8AC3E}">
        <p14:creationId xmlns:p14="http://schemas.microsoft.com/office/powerpoint/2010/main" val="3209965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BB574A-0959-4FC7-AD1C-97817D71063A}"/>
              </a:ext>
            </a:extLst>
          </p:cNvPr>
          <p:cNvSpPr>
            <a:spLocks noGrp="1"/>
          </p:cNvSpPr>
          <p:nvPr>
            <p:ph type="title"/>
          </p:nvPr>
        </p:nvSpPr>
        <p:spPr/>
        <p:txBody>
          <a:bodyPr/>
          <a:lstStyle/>
          <a:p>
            <a:r>
              <a:rPr lang="en-US" dirty="0"/>
              <a:t>What can you do with Azure Functions?</a:t>
            </a:r>
          </a:p>
        </p:txBody>
      </p:sp>
      <p:sp>
        <p:nvSpPr>
          <p:cNvPr id="3" name="Text Placeholder 2">
            <a:extLst>
              <a:ext uri="{FF2B5EF4-FFF2-40B4-BE49-F238E27FC236}">
                <a16:creationId xmlns:a16="http://schemas.microsoft.com/office/drawing/2014/main" id="{88757ACB-EFB3-4FFD-8B16-29686710222F}"/>
              </a:ext>
            </a:extLst>
          </p:cNvPr>
          <p:cNvSpPr>
            <a:spLocks noGrp="1"/>
          </p:cNvSpPr>
          <p:nvPr>
            <p:ph type="body" sz="quarter" idx="10"/>
          </p:nvPr>
        </p:nvSpPr>
        <p:spPr/>
        <p:txBody>
          <a:bodyPr>
            <a:normAutofit lnSpcReduction="10000"/>
          </a:bodyPr>
          <a:lstStyle/>
          <a:p>
            <a:r>
              <a:rPr lang="en-US" dirty="0"/>
              <a:t>Serverless Event-Based Architectures</a:t>
            </a:r>
          </a:p>
        </p:txBody>
      </p:sp>
      <p:sp>
        <p:nvSpPr>
          <p:cNvPr id="8" name="Rectangle: Rounded Corners 7">
            <a:extLst>
              <a:ext uri="{FF2B5EF4-FFF2-40B4-BE49-F238E27FC236}">
                <a16:creationId xmlns:a16="http://schemas.microsoft.com/office/drawing/2014/main" id="{180B5035-F7A9-4AAE-8F18-9FA5D6A31FFE}"/>
              </a:ext>
            </a:extLst>
          </p:cNvPr>
          <p:cNvSpPr/>
          <p:nvPr/>
        </p:nvSpPr>
        <p:spPr>
          <a:xfrm>
            <a:off x="238716" y="1335379"/>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HTTP</a:t>
            </a:r>
          </a:p>
        </p:txBody>
      </p:sp>
      <p:sp>
        <p:nvSpPr>
          <p:cNvPr id="10" name="Rectangle: Rounded Corners 9">
            <a:extLst>
              <a:ext uri="{FF2B5EF4-FFF2-40B4-BE49-F238E27FC236}">
                <a16:creationId xmlns:a16="http://schemas.microsoft.com/office/drawing/2014/main" id="{47B92D79-52E5-40EF-BAE8-C7B32BB6E27A}"/>
              </a:ext>
            </a:extLst>
          </p:cNvPr>
          <p:cNvSpPr/>
          <p:nvPr/>
        </p:nvSpPr>
        <p:spPr>
          <a:xfrm>
            <a:off x="4342085" y="1335379"/>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3700" b="1" dirty="0"/>
              <a:t>Timer</a:t>
            </a:r>
          </a:p>
        </p:txBody>
      </p:sp>
      <p:sp>
        <p:nvSpPr>
          <p:cNvPr id="11" name="Rectangle: Rounded Corners 10">
            <a:extLst>
              <a:ext uri="{FF2B5EF4-FFF2-40B4-BE49-F238E27FC236}">
                <a16:creationId xmlns:a16="http://schemas.microsoft.com/office/drawing/2014/main" id="{AB28BDF3-75F4-4ACA-9F1A-82F5A044950F}"/>
              </a:ext>
            </a:extLst>
          </p:cNvPr>
          <p:cNvSpPr/>
          <p:nvPr/>
        </p:nvSpPr>
        <p:spPr>
          <a:xfrm>
            <a:off x="8445454" y="1335379"/>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Blob storage</a:t>
            </a:r>
          </a:p>
        </p:txBody>
      </p:sp>
      <p:sp>
        <p:nvSpPr>
          <p:cNvPr id="12" name="Rectangle: Rounded Corners 11">
            <a:extLst>
              <a:ext uri="{FF2B5EF4-FFF2-40B4-BE49-F238E27FC236}">
                <a16:creationId xmlns:a16="http://schemas.microsoft.com/office/drawing/2014/main" id="{E518D621-F034-4F51-905C-C2D002CCFA92}"/>
              </a:ext>
            </a:extLst>
          </p:cNvPr>
          <p:cNvSpPr/>
          <p:nvPr/>
        </p:nvSpPr>
        <p:spPr>
          <a:xfrm>
            <a:off x="238715" y="3039853"/>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Queue storage</a:t>
            </a:r>
          </a:p>
        </p:txBody>
      </p:sp>
      <p:sp>
        <p:nvSpPr>
          <p:cNvPr id="13" name="Rectangle: Rounded Corners 12">
            <a:extLst>
              <a:ext uri="{FF2B5EF4-FFF2-40B4-BE49-F238E27FC236}">
                <a16:creationId xmlns:a16="http://schemas.microsoft.com/office/drawing/2014/main" id="{70B140BD-ADEB-456A-8B29-E6758BA49F90}"/>
              </a:ext>
            </a:extLst>
          </p:cNvPr>
          <p:cNvSpPr/>
          <p:nvPr/>
        </p:nvSpPr>
        <p:spPr>
          <a:xfrm>
            <a:off x="4342085" y="3039853"/>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Event Grid</a:t>
            </a:r>
          </a:p>
        </p:txBody>
      </p:sp>
      <p:sp>
        <p:nvSpPr>
          <p:cNvPr id="14" name="Rectangle: Rounded Corners 13">
            <a:extLst>
              <a:ext uri="{FF2B5EF4-FFF2-40B4-BE49-F238E27FC236}">
                <a16:creationId xmlns:a16="http://schemas.microsoft.com/office/drawing/2014/main" id="{FEA94E86-7DFE-49E3-9E7B-27DD68247C9C}"/>
              </a:ext>
            </a:extLst>
          </p:cNvPr>
          <p:cNvSpPr/>
          <p:nvPr/>
        </p:nvSpPr>
        <p:spPr>
          <a:xfrm>
            <a:off x="8445453" y="3039853"/>
            <a:ext cx="3575297" cy="1151147"/>
          </a:xfrm>
          <a:prstGeom prst="roundRect">
            <a:avLst/>
          </a:prstGeom>
          <a:solidFill>
            <a:srgbClr val="2B4370"/>
          </a:solidFill>
          <a:ln>
            <a:solidFill>
              <a:srgbClr val="E743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200" b="1" dirty="0"/>
              <a:t>Event Hub</a:t>
            </a:r>
          </a:p>
        </p:txBody>
      </p:sp>
    </p:spTree>
    <p:extLst>
      <p:ext uri="{BB962C8B-B14F-4D97-AF65-F5344CB8AC3E}">
        <p14:creationId xmlns:p14="http://schemas.microsoft.com/office/powerpoint/2010/main" val="3384596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BB574A-0959-4FC7-AD1C-97817D71063A}"/>
              </a:ext>
            </a:extLst>
          </p:cNvPr>
          <p:cNvSpPr>
            <a:spLocks noGrp="1"/>
          </p:cNvSpPr>
          <p:nvPr>
            <p:ph type="title"/>
          </p:nvPr>
        </p:nvSpPr>
        <p:spPr/>
        <p:txBody>
          <a:bodyPr/>
          <a:lstStyle/>
          <a:p>
            <a:r>
              <a:rPr lang="en-US" dirty="0"/>
              <a:t>What can you do with Azure Functions?</a:t>
            </a:r>
          </a:p>
        </p:txBody>
      </p:sp>
      <p:sp>
        <p:nvSpPr>
          <p:cNvPr id="3" name="Text Placeholder 2">
            <a:extLst>
              <a:ext uri="{FF2B5EF4-FFF2-40B4-BE49-F238E27FC236}">
                <a16:creationId xmlns:a16="http://schemas.microsoft.com/office/drawing/2014/main" id="{88757ACB-EFB3-4FFD-8B16-29686710222F}"/>
              </a:ext>
            </a:extLst>
          </p:cNvPr>
          <p:cNvSpPr>
            <a:spLocks noGrp="1"/>
          </p:cNvSpPr>
          <p:nvPr>
            <p:ph type="body" sz="quarter" idx="10"/>
          </p:nvPr>
        </p:nvSpPr>
        <p:spPr/>
        <p:txBody>
          <a:bodyPr>
            <a:normAutofit lnSpcReduction="10000"/>
          </a:bodyPr>
          <a:lstStyle/>
          <a:p>
            <a:r>
              <a:rPr lang="en-US" dirty="0"/>
              <a:t>Serverless Event-Based Architectures</a:t>
            </a:r>
          </a:p>
        </p:txBody>
      </p:sp>
      <p:sp>
        <p:nvSpPr>
          <p:cNvPr id="8" name="Rectangle: Rounded Corners 7">
            <a:extLst>
              <a:ext uri="{FF2B5EF4-FFF2-40B4-BE49-F238E27FC236}">
                <a16:creationId xmlns:a16="http://schemas.microsoft.com/office/drawing/2014/main" id="{180B5035-F7A9-4AAE-8F18-9FA5D6A31FFE}"/>
              </a:ext>
            </a:extLst>
          </p:cNvPr>
          <p:cNvSpPr/>
          <p:nvPr/>
        </p:nvSpPr>
        <p:spPr>
          <a:xfrm>
            <a:off x="238716" y="1335379"/>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HTTP</a:t>
            </a:r>
          </a:p>
        </p:txBody>
      </p:sp>
      <p:sp>
        <p:nvSpPr>
          <p:cNvPr id="10" name="Rectangle: Rounded Corners 9">
            <a:extLst>
              <a:ext uri="{FF2B5EF4-FFF2-40B4-BE49-F238E27FC236}">
                <a16:creationId xmlns:a16="http://schemas.microsoft.com/office/drawing/2014/main" id="{47B92D79-52E5-40EF-BAE8-C7B32BB6E27A}"/>
              </a:ext>
            </a:extLst>
          </p:cNvPr>
          <p:cNvSpPr/>
          <p:nvPr/>
        </p:nvSpPr>
        <p:spPr>
          <a:xfrm>
            <a:off x="4342085" y="1335379"/>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3700" b="1" dirty="0"/>
              <a:t>Timer</a:t>
            </a:r>
          </a:p>
        </p:txBody>
      </p:sp>
      <p:sp>
        <p:nvSpPr>
          <p:cNvPr id="11" name="Rectangle: Rounded Corners 10">
            <a:extLst>
              <a:ext uri="{FF2B5EF4-FFF2-40B4-BE49-F238E27FC236}">
                <a16:creationId xmlns:a16="http://schemas.microsoft.com/office/drawing/2014/main" id="{AB28BDF3-75F4-4ACA-9F1A-82F5A044950F}"/>
              </a:ext>
            </a:extLst>
          </p:cNvPr>
          <p:cNvSpPr/>
          <p:nvPr/>
        </p:nvSpPr>
        <p:spPr>
          <a:xfrm>
            <a:off x="8445454" y="1335379"/>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Blob storage</a:t>
            </a:r>
          </a:p>
        </p:txBody>
      </p:sp>
      <p:sp>
        <p:nvSpPr>
          <p:cNvPr id="12" name="Rectangle: Rounded Corners 11">
            <a:extLst>
              <a:ext uri="{FF2B5EF4-FFF2-40B4-BE49-F238E27FC236}">
                <a16:creationId xmlns:a16="http://schemas.microsoft.com/office/drawing/2014/main" id="{E518D621-F034-4F51-905C-C2D002CCFA92}"/>
              </a:ext>
            </a:extLst>
          </p:cNvPr>
          <p:cNvSpPr/>
          <p:nvPr/>
        </p:nvSpPr>
        <p:spPr>
          <a:xfrm>
            <a:off x="238715" y="3039853"/>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Queue storage</a:t>
            </a:r>
          </a:p>
        </p:txBody>
      </p:sp>
      <p:sp>
        <p:nvSpPr>
          <p:cNvPr id="13" name="Rectangle: Rounded Corners 12">
            <a:extLst>
              <a:ext uri="{FF2B5EF4-FFF2-40B4-BE49-F238E27FC236}">
                <a16:creationId xmlns:a16="http://schemas.microsoft.com/office/drawing/2014/main" id="{70B140BD-ADEB-456A-8B29-E6758BA49F90}"/>
              </a:ext>
            </a:extLst>
          </p:cNvPr>
          <p:cNvSpPr/>
          <p:nvPr/>
        </p:nvSpPr>
        <p:spPr>
          <a:xfrm>
            <a:off x="4342085" y="3039853"/>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Event Grid</a:t>
            </a:r>
          </a:p>
        </p:txBody>
      </p:sp>
      <p:sp>
        <p:nvSpPr>
          <p:cNvPr id="14" name="Rectangle: Rounded Corners 13">
            <a:extLst>
              <a:ext uri="{FF2B5EF4-FFF2-40B4-BE49-F238E27FC236}">
                <a16:creationId xmlns:a16="http://schemas.microsoft.com/office/drawing/2014/main" id="{FEA94E86-7DFE-49E3-9E7B-27DD68247C9C}"/>
              </a:ext>
            </a:extLst>
          </p:cNvPr>
          <p:cNvSpPr/>
          <p:nvPr/>
        </p:nvSpPr>
        <p:spPr>
          <a:xfrm>
            <a:off x="8445453" y="3039853"/>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Event Hub</a:t>
            </a:r>
          </a:p>
        </p:txBody>
      </p:sp>
      <p:sp>
        <p:nvSpPr>
          <p:cNvPr id="15" name="Rectangle: Rounded Corners 14">
            <a:extLst>
              <a:ext uri="{FF2B5EF4-FFF2-40B4-BE49-F238E27FC236}">
                <a16:creationId xmlns:a16="http://schemas.microsoft.com/office/drawing/2014/main" id="{41EC7E5D-6B9E-4738-9856-C4D117DC1BC0}"/>
              </a:ext>
            </a:extLst>
          </p:cNvPr>
          <p:cNvSpPr/>
          <p:nvPr/>
        </p:nvSpPr>
        <p:spPr>
          <a:xfrm>
            <a:off x="238715" y="4744327"/>
            <a:ext cx="3575297" cy="1151147"/>
          </a:xfrm>
          <a:prstGeom prst="roundRect">
            <a:avLst/>
          </a:prstGeom>
          <a:solidFill>
            <a:srgbClr val="2B4370"/>
          </a:solidFill>
          <a:ln>
            <a:solidFill>
              <a:srgbClr val="E743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300" b="1" dirty="0"/>
              <a:t>Service Bus Queue</a:t>
            </a:r>
          </a:p>
        </p:txBody>
      </p:sp>
    </p:spTree>
    <p:extLst>
      <p:ext uri="{BB962C8B-B14F-4D97-AF65-F5344CB8AC3E}">
        <p14:creationId xmlns:p14="http://schemas.microsoft.com/office/powerpoint/2010/main" val="905008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BB574A-0959-4FC7-AD1C-97817D71063A}"/>
              </a:ext>
            </a:extLst>
          </p:cNvPr>
          <p:cNvSpPr>
            <a:spLocks noGrp="1"/>
          </p:cNvSpPr>
          <p:nvPr>
            <p:ph type="title"/>
          </p:nvPr>
        </p:nvSpPr>
        <p:spPr/>
        <p:txBody>
          <a:bodyPr/>
          <a:lstStyle/>
          <a:p>
            <a:r>
              <a:rPr lang="en-US" dirty="0"/>
              <a:t>What can you do with Azure Functions?</a:t>
            </a:r>
          </a:p>
        </p:txBody>
      </p:sp>
      <p:sp>
        <p:nvSpPr>
          <p:cNvPr id="3" name="Text Placeholder 2">
            <a:extLst>
              <a:ext uri="{FF2B5EF4-FFF2-40B4-BE49-F238E27FC236}">
                <a16:creationId xmlns:a16="http://schemas.microsoft.com/office/drawing/2014/main" id="{88757ACB-EFB3-4FFD-8B16-29686710222F}"/>
              </a:ext>
            </a:extLst>
          </p:cNvPr>
          <p:cNvSpPr>
            <a:spLocks noGrp="1"/>
          </p:cNvSpPr>
          <p:nvPr>
            <p:ph type="body" sz="quarter" idx="10"/>
          </p:nvPr>
        </p:nvSpPr>
        <p:spPr/>
        <p:txBody>
          <a:bodyPr>
            <a:normAutofit lnSpcReduction="10000"/>
          </a:bodyPr>
          <a:lstStyle/>
          <a:p>
            <a:r>
              <a:rPr lang="en-US" dirty="0"/>
              <a:t>Serverless Event-Based Architectures</a:t>
            </a:r>
          </a:p>
        </p:txBody>
      </p:sp>
      <p:sp>
        <p:nvSpPr>
          <p:cNvPr id="8" name="Rectangle: Rounded Corners 7">
            <a:extLst>
              <a:ext uri="{FF2B5EF4-FFF2-40B4-BE49-F238E27FC236}">
                <a16:creationId xmlns:a16="http://schemas.microsoft.com/office/drawing/2014/main" id="{180B5035-F7A9-4AAE-8F18-9FA5D6A31FFE}"/>
              </a:ext>
            </a:extLst>
          </p:cNvPr>
          <p:cNvSpPr/>
          <p:nvPr/>
        </p:nvSpPr>
        <p:spPr>
          <a:xfrm>
            <a:off x="238716" y="1335379"/>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HTTP</a:t>
            </a:r>
          </a:p>
        </p:txBody>
      </p:sp>
      <p:sp>
        <p:nvSpPr>
          <p:cNvPr id="10" name="Rectangle: Rounded Corners 9">
            <a:extLst>
              <a:ext uri="{FF2B5EF4-FFF2-40B4-BE49-F238E27FC236}">
                <a16:creationId xmlns:a16="http://schemas.microsoft.com/office/drawing/2014/main" id="{47B92D79-52E5-40EF-BAE8-C7B32BB6E27A}"/>
              </a:ext>
            </a:extLst>
          </p:cNvPr>
          <p:cNvSpPr/>
          <p:nvPr/>
        </p:nvSpPr>
        <p:spPr>
          <a:xfrm>
            <a:off x="4342085" y="1335379"/>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3700" b="1" dirty="0"/>
              <a:t>Timer</a:t>
            </a:r>
          </a:p>
        </p:txBody>
      </p:sp>
      <p:sp>
        <p:nvSpPr>
          <p:cNvPr id="11" name="Rectangle: Rounded Corners 10">
            <a:extLst>
              <a:ext uri="{FF2B5EF4-FFF2-40B4-BE49-F238E27FC236}">
                <a16:creationId xmlns:a16="http://schemas.microsoft.com/office/drawing/2014/main" id="{AB28BDF3-75F4-4ACA-9F1A-82F5A044950F}"/>
              </a:ext>
            </a:extLst>
          </p:cNvPr>
          <p:cNvSpPr/>
          <p:nvPr/>
        </p:nvSpPr>
        <p:spPr>
          <a:xfrm>
            <a:off x="8445454" y="1335379"/>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Blob storage</a:t>
            </a:r>
          </a:p>
        </p:txBody>
      </p:sp>
      <p:sp>
        <p:nvSpPr>
          <p:cNvPr id="12" name="Rectangle: Rounded Corners 11">
            <a:extLst>
              <a:ext uri="{FF2B5EF4-FFF2-40B4-BE49-F238E27FC236}">
                <a16:creationId xmlns:a16="http://schemas.microsoft.com/office/drawing/2014/main" id="{E518D621-F034-4F51-905C-C2D002CCFA92}"/>
              </a:ext>
            </a:extLst>
          </p:cNvPr>
          <p:cNvSpPr/>
          <p:nvPr/>
        </p:nvSpPr>
        <p:spPr>
          <a:xfrm>
            <a:off x="238715" y="3039853"/>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Queue storage</a:t>
            </a:r>
          </a:p>
        </p:txBody>
      </p:sp>
      <p:sp>
        <p:nvSpPr>
          <p:cNvPr id="13" name="Rectangle: Rounded Corners 12">
            <a:extLst>
              <a:ext uri="{FF2B5EF4-FFF2-40B4-BE49-F238E27FC236}">
                <a16:creationId xmlns:a16="http://schemas.microsoft.com/office/drawing/2014/main" id="{70B140BD-ADEB-456A-8B29-E6758BA49F90}"/>
              </a:ext>
            </a:extLst>
          </p:cNvPr>
          <p:cNvSpPr/>
          <p:nvPr/>
        </p:nvSpPr>
        <p:spPr>
          <a:xfrm>
            <a:off x="4342085" y="3039853"/>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Event Grid</a:t>
            </a:r>
          </a:p>
        </p:txBody>
      </p:sp>
      <p:sp>
        <p:nvSpPr>
          <p:cNvPr id="14" name="Rectangle: Rounded Corners 13">
            <a:extLst>
              <a:ext uri="{FF2B5EF4-FFF2-40B4-BE49-F238E27FC236}">
                <a16:creationId xmlns:a16="http://schemas.microsoft.com/office/drawing/2014/main" id="{FEA94E86-7DFE-49E3-9E7B-27DD68247C9C}"/>
              </a:ext>
            </a:extLst>
          </p:cNvPr>
          <p:cNvSpPr/>
          <p:nvPr/>
        </p:nvSpPr>
        <p:spPr>
          <a:xfrm>
            <a:off x="8445453" y="3039853"/>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Event Hub</a:t>
            </a:r>
          </a:p>
        </p:txBody>
      </p:sp>
      <p:sp>
        <p:nvSpPr>
          <p:cNvPr id="15" name="Rectangle: Rounded Corners 14">
            <a:extLst>
              <a:ext uri="{FF2B5EF4-FFF2-40B4-BE49-F238E27FC236}">
                <a16:creationId xmlns:a16="http://schemas.microsoft.com/office/drawing/2014/main" id="{41EC7E5D-6B9E-4738-9856-C4D117DC1BC0}"/>
              </a:ext>
            </a:extLst>
          </p:cNvPr>
          <p:cNvSpPr/>
          <p:nvPr/>
        </p:nvSpPr>
        <p:spPr>
          <a:xfrm>
            <a:off x="238715" y="4744327"/>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3300" b="1" dirty="0"/>
              <a:t>Service Bus Queue</a:t>
            </a:r>
          </a:p>
        </p:txBody>
      </p:sp>
      <p:sp>
        <p:nvSpPr>
          <p:cNvPr id="16" name="Rectangle: Rounded Corners 15">
            <a:extLst>
              <a:ext uri="{FF2B5EF4-FFF2-40B4-BE49-F238E27FC236}">
                <a16:creationId xmlns:a16="http://schemas.microsoft.com/office/drawing/2014/main" id="{4CB75FA3-6489-4792-8F9A-DA3AA6DE5DAC}"/>
              </a:ext>
            </a:extLst>
          </p:cNvPr>
          <p:cNvSpPr/>
          <p:nvPr/>
        </p:nvSpPr>
        <p:spPr>
          <a:xfrm>
            <a:off x="4342084" y="4744326"/>
            <a:ext cx="3575297" cy="1151147"/>
          </a:xfrm>
          <a:prstGeom prst="roundRect">
            <a:avLst/>
          </a:prstGeom>
          <a:solidFill>
            <a:srgbClr val="2B4370"/>
          </a:solidFill>
          <a:ln>
            <a:solidFill>
              <a:srgbClr val="E743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300" b="1" dirty="0"/>
              <a:t>Service Bus Topic</a:t>
            </a:r>
          </a:p>
        </p:txBody>
      </p:sp>
    </p:spTree>
    <p:extLst>
      <p:ext uri="{BB962C8B-B14F-4D97-AF65-F5344CB8AC3E}">
        <p14:creationId xmlns:p14="http://schemas.microsoft.com/office/powerpoint/2010/main" val="3984652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BB574A-0959-4FC7-AD1C-97817D71063A}"/>
              </a:ext>
            </a:extLst>
          </p:cNvPr>
          <p:cNvSpPr>
            <a:spLocks noGrp="1"/>
          </p:cNvSpPr>
          <p:nvPr>
            <p:ph type="title"/>
          </p:nvPr>
        </p:nvSpPr>
        <p:spPr/>
        <p:txBody>
          <a:bodyPr/>
          <a:lstStyle/>
          <a:p>
            <a:r>
              <a:rPr lang="en-US" dirty="0"/>
              <a:t>What can you do with Azure Functions?</a:t>
            </a:r>
          </a:p>
        </p:txBody>
      </p:sp>
      <p:sp>
        <p:nvSpPr>
          <p:cNvPr id="3" name="Text Placeholder 2">
            <a:extLst>
              <a:ext uri="{FF2B5EF4-FFF2-40B4-BE49-F238E27FC236}">
                <a16:creationId xmlns:a16="http://schemas.microsoft.com/office/drawing/2014/main" id="{88757ACB-EFB3-4FFD-8B16-29686710222F}"/>
              </a:ext>
            </a:extLst>
          </p:cNvPr>
          <p:cNvSpPr>
            <a:spLocks noGrp="1"/>
          </p:cNvSpPr>
          <p:nvPr>
            <p:ph type="body" sz="quarter" idx="10"/>
          </p:nvPr>
        </p:nvSpPr>
        <p:spPr/>
        <p:txBody>
          <a:bodyPr>
            <a:normAutofit lnSpcReduction="10000"/>
          </a:bodyPr>
          <a:lstStyle/>
          <a:p>
            <a:r>
              <a:rPr lang="en-US" dirty="0"/>
              <a:t>Serverless Event-Based Architectures</a:t>
            </a:r>
          </a:p>
        </p:txBody>
      </p:sp>
      <p:sp>
        <p:nvSpPr>
          <p:cNvPr id="8" name="Rectangle: Rounded Corners 7">
            <a:extLst>
              <a:ext uri="{FF2B5EF4-FFF2-40B4-BE49-F238E27FC236}">
                <a16:creationId xmlns:a16="http://schemas.microsoft.com/office/drawing/2014/main" id="{180B5035-F7A9-4AAE-8F18-9FA5D6A31FFE}"/>
              </a:ext>
            </a:extLst>
          </p:cNvPr>
          <p:cNvSpPr/>
          <p:nvPr/>
        </p:nvSpPr>
        <p:spPr>
          <a:xfrm>
            <a:off x="238716" y="1335379"/>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HTTP</a:t>
            </a:r>
          </a:p>
        </p:txBody>
      </p:sp>
      <p:sp>
        <p:nvSpPr>
          <p:cNvPr id="10" name="Rectangle: Rounded Corners 9">
            <a:extLst>
              <a:ext uri="{FF2B5EF4-FFF2-40B4-BE49-F238E27FC236}">
                <a16:creationId xmlns:a16="http://schemas.microsoft.com/office/drawing/2014/main" id="{47B92D79-52E5-40EF-BAE8-C7B32BB6E27A}"/>
              </a:ext>
            </a:extLst>
          </p:cNvPr>
          <p:cNvSpPr/>
          <p:nvPr/>
        </p:nvSpPr>
        <p:spPr>
          <a:xfrm>
            <a:off x="4342085" y="1335379"/>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3700" b="1" dirty="0"/>
              <a:t>Timer</a:t>
            </a:r>
          </a:p>
        </p:txBody>
      </p:sp>
      <p:sp>
        <p:nvSpPr>
          <p:cNvPr id="11" name="Rectangle: Rounded Corners 10">
            <a:extLst>
              <a:ext uri="{FF2B5EF4-FFF2-40B4-BE49-F238E27FC236}">
                <a16:creationId xmlns:a16="http://schemas.microsoft.com/office/drawing/2014/main" id="{AB28BDF3-75F4-4ACA-9F1A-82F5A044950F}"/>
              </a:ext>
            </a:extLst>
          </p:cNvPr>
          <p:cNvSpPr/>
          <p:nvPr/>
        </p:nvSpPr>
        <p:spPr>
          <a:xfrm>
            <a:off x="8445454" y="1335379"/>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Blob storage</a:t>
            </a:r>
          </a:p>
        </p:txBody>
      </p:sp>
      <p:sp>
        <p:nvSpPr>
          <p:cNvPr id="12" name="Rectangle: Rounded Corners 11">
            <a:extLst>
              <a:ext uri="{FF2B5EF4-FFF2-40B4-BE49-F238E27FC236}">
                <a16:creationId xmlns:a16="http://schemas.microsoft.com/office/drawing/2014/main" id="{E518D621-F034-4F51-905C-C2D002CCFA92}"/>
              </a:ext>
            </a:extLst>
          </p:cNvPr>
          <p:cNvSpPr/>
          <p:nvPr/>
        </p:nvSpPr>
        <p:spPr>
          <a:xfrm>
            <a:off x="238715" y="3039853"/>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Queue storage</a:t>
            </a:r>
          </a:p>
        </p:txBody>
      </p:sp>
      <p:sp>
        <p:nvSpPr>
          <p:cNvPr id="13" name="Rectangle: Rounded Corners 12">
            <a:extLst>
              <a:ext uri="{FF2B5EF4-FFF2-40B4-BE49-F238E27FC236}">
                <a16:creationId xmlns:a16="http://schemas.microsoft.com/office/drawing/2014/main" id="{70B140BD-ADEB-456A-8B29-E6758BA49F90}"/>
              </a:ext>
            </a:extLst>
          </p:cNvPr>
          <p:cNvSpPr/>
          <p:nvPr/>
        </p:nvSpPr>
        <p:spPr>
          <a:xfrm>
            <a:off x="4342085" y="3039853"/>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Event Grid</a:t>
            </a:r>
          </a:p>
        </p:txBody>
      </p:sp>
      <p:sp>
        <p:nvSpPr>
          <p:cNvPr id="14" name="Rectangle: Rounded Corners 13">
            <a:extLst>
              <a:ext uri="{FF2B5EF4-FFF2-40B4-BE49-F238E27FC236}">
                <a16:creationId xmlns:a16="http://schemas.microsoft.com/office/drawing/2014/main" id="{FEA94E86-7DFE-49E3-9E7B-27DD68247C9C}"/>
              </a:ext>
            </a:extLst>
          </p:cNvPr>
          <p:cNvSpPr/>
          <p:nvPr/>
        </p:nvSpPr>
        <p:spPr>
          <a:xfrm>
            <a:off x="8445453" y="3039853"/>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Event Hub</a:t>
            </a:r>
          </a:p>
        </p:txBody>
      </p:sp>
      <p:sp>
        <p:nvSpPr>
          <p:cNvPr id="15" name="Rectangle: Rounded Corners 14">
            <a:extLst>
              <a:ext uri="{FF2B5EF4-FFF2-40B4-BE49-F238E27FC236}">
                <a16:creationId xmlns:a16="http://schemas.microsoft.com/office/drawing/2014/main" id="{41EC7E5D-6B9E-4738-9856-C4D117DC1BC0}"/>
              </a:ext>
            </a:extLst>
          </p:cNvPr>
          <p:cNvSpPr/>
          <p:nvPr/>
        </p:nvSpPr>
        <p:spPr>
          <a:xfrm>
            <a:off x="238715" y="4744327"/>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3300" b="1" dirty="0"/>
              <a:t>Service Bus Queue</a:t>
            </a:r>
          </a:p>
        </p:txBody>
      </p:sp>
      <p:sp>
        <p:nvSpPr>
          <p:cNvPr id="16" name="Rectangle: Rounded Corners 15">
            <a:extLst>
              <a:ext uri="{FF2B5EF4-FFF2-40B4-BE49-F238E27FC236}">
                <a16:creationId xmlns:a16="http://schemas.microsoft.com/office/drawing/2014/main" id="{4CB75FA3-6489-4792-8F9A-DA3AA6DE5DAC}"/>
              </a:ext>
            </a:extLst>
          </p:cNvPr>
          <p:cNvSpPr/>
          <p:nvPr/>
        </p:nvSpPr>
        <p:spPr>
          <a:xfrm>
            <a:off x="4342084" y="4744326"/>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3300" b="1" dirty="0"/>
              <a:t>Service Bus Topic</a:t>
            </a:r>
          </a:p>
        </p:txBody>
      </p:sp>
      <p:sp>
        <p:nvSpPr>
          <p:cNvPr id="17" name="Rectangle: Rounded Corners 16">
            <a:extLst>
              <a:ext uri="{FF2B5EF4-FFF2-40B4-BE49-F238E27FC236}">
                <a16:creationId xmlns:a16="http://schemas.microsoft.com/office/drawing/2014/main" id="{606CA24E-694D-40BE-B2F0-E311F2495205}"/>
              </a:ext>
            </a:extLst>
          </p:cNvPr>
          <p:cNvSpPr/>
          <p:nvPr/>
        </p:nvSpPr>
        <p:spPr>
          <a:xfrm>
            <a:off x="8445453" y="4744326"/>
            <a:ext cx="3575297" cy="1151147"/>
          </a:xfrm>
          <a:prstGeom prst="roundRect">
            <a:avLst/>
          </a:prstGeom>
          <a:solidFill>
            <a:srgbClr val="2B4370"/>
          </a:solidFill>
          <a:ln>
            <a:solidFill>
              <a:srgbClr val="E743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200" b="1" dirty="0"/>
              <a:t>Cosmos DB</a:t>
            </a:r>
          </a:p>
        </p:txBody>
      </p:sp>
    </p:spTree>
    <p:extLst>
      <p:ext uri="{BB962C8B-B14F-4D97-AF65-F5344CB8AC3E}">
        <p14:creationId xmlns:p14="http://schemas.microsoft.com/office/powerpoint/2010/main" val="3057917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653716-2FA0-4B56-AA30-77D51AF4FC26}"/>
              </a:ext>
            </a:extLst>
          </p:cNvPr>
          <p:cNvSpPr>
            <a:spLocks noGrp="1"/>
          </p:cNvSpPr>
          <p:nvPr>
            <p:ph type="title"/>
          </p:nvPr>
        </p:nvSpPr>
        <p:spPr/>
        <p:txBody>
          <a:bodyPr/>
          <a:lstStyle/>
          <a:p>
            <a:r>
              <a:rPr lang="en-US" dirty="0"/>
              <a:t>Azure Cosmos DB and Azure Functions</a:t>
            </a:r>
          </a:p>
        </p:txBody>
      </p:sp>
      <p:pic>
        <p:nvPicPr>
          <p:cNvPr id="6" name="Content Placeholder 5">
            <a:extLst>
              <a:ext uri="{FF2B5EF4-FFF2-40B4-BE49-F238E27FC236}">
                <a16:creationId xmlns:a16="http://schemas.microsoft.com/office/drawing/2014/main" id="{C6B17A64-2B3B-4534-A935-B8A9A7C39385}"/>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670224" y="1160114"/>
            <a:ext cx="8888065" cy="5001323"/>
          </a:xfrm>
        </p:spPr>
      </p:pic>
      <p:sp>
        <p:nvSpPr>
          <p:cNvPr id="4" name="Text Placeholder 3">
            <a:extLst>
              <a:ext uri="{FF2B5EF4-FFF2-40B4-BE49-F238E27FC236}">
                <a16:creationId xmlns:a16="http://schemas.microsoft.com/office/drawing/2014/main" id="{945897AC-B1B6-453A-B63F-9C663F8F88E9}"/>
              </a:ext>
            </a:extLst>
          </p:cNvPr>
          <p:cNvSpPr>
            <a:spLocks noGrp="1"/>
          </p:cNvSpPr>
          <p:nvPr>
            <p:ph type="body" sz="quarter" idx="10"/>
          </p:nvPr>
        </p:nvSpPr>
        <p:spPr/>
        <p:txBody>
          <a:bodyPr>
            <a:normAutofit lnSpcReduction="10000"/>
          </a:bodyPr>
          <a:lstStyle/>
          <a:p>
            <a:r>
              <a:rPr lang="en-US" dirty="0"/>
              <a:t>Serverless Event-Based Architectures</a:t>
            </a:r>
          </a:p>
        </p:txBody>
      </p:sp>
    </p:spTree>
    <p:extLst>
      <p:ext uri="{BB962C8B-B14F-4D97-AF65-F5344CB8AC3E}">
        <p14:creationId xmlns:p14="http://schemas.microsoft.com/office/powerpoint/2010/main" val="35863459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224A6D-BA40-4ACC-BD11-3DD71C7036DB}"/>
              </a:ext>
            </a:extLst>
          </p:cNvPr>
          <p:cNvSpPr>
            <a:spLocks noGrp="1"/>
          </p:cNvSpPr>
          <p:nvPr>
            <p:ph type="title"/>
          </p:nvPr>
        </p:nvSpPr>
        <p:spPr/>
        <p:txBody>
          <a:bodyPr/>
          <a:lstStyle/>
          <a:p>
            <a:r>
              <a:rPr lang="en-US" dirty="0"/>
              <a:t>Azure Cosmos DB</a:t>
            </a:r>
          </a:p>
        </p:txBody>
      </p:sp>
      <p:sp>
        <p:nvSpPr>
          <p:cNvPr id="3" name="Text Placeholder 2">
            <a:extLst>
              <a:ext uri="{FF2B5EF4-FFF2-40B4-BE49-F238E27FC236}">
                <a16:creationId xmlns:a16="http://schemas.microsoft.com/office/drawing/2014/main" id="{A665E78D-6F8B-49C7-B24E-AFEC6512F85D}"/>
              </a:ext>
            </a:extLst>
          </p:cNvPr>
          <p:cNvSpPr>
            <a:spLocks noGrp="1"/>
          </p:cNvSpPr>
          <p:nvPr>
            <p:ph type="body" sz="quarter" idx="10"/>
          </p:nvPr>
        </p:nvSpPr>
        <p:spPr/>
        <p:txBody>
          <a:bodyPr>
            <a:normAutofit lnSpcReduction="10000"/>
          </a:bodyPr>
          <a:lstStyle/>
          <a:p>
            <a:r>
              <a:rPr lang="en-US" dirty="0"/>
              <a:t>A globally distributed, massively scalable, multi-model database service</a:t>
            </a:r>
          </a:p>
        </p:txBody>
      </p:sp>
      <p:pic>
        <p:nvPicPr>
          <p:cNvPr id="4" name="Picture 3">
            <a:extLst>
              <a:ext uri="{FF2B5EF4-FFF2-40B4-BE49-F238E27FC236}">
                <a16:creationId xmlns:a16="http://schemas.microsoft.com/office/drawing/2014/main" id="{2C221732-1783-4C7F-9C1C-840155F25A55}"/>
              </a:ext>
            </a:extLst>
          </p:cNvPr>
          <p:cNvPicPr>
            <a:picLocks noChangeAspect="1"/>
          </p:cNvPicPr>
          <p:nvPr/>
        </p:nvPicPr>
        <p:blipFill rotWithShape="1">
          <a:blip r:embed="rId3"/>
          <a:srcRect b="68768"/>
          <a:stretch/>
        </p:blipFill>
        <p:spPr>
          <a:xfrm>
            <a:off x="1133426" y="5547982"/>
            <a:ext cx="9925148" cy="1310018"/>
          </a:xfrm>
          <a:prstGeom prst="rect">
            <a:avLst/>
          </a:prstGeom>
        </p:spPr>
      </p:pic>
      <p:sp>
        <p:nvSpPr>
          <p:cNvPr id="5" name="Freeform: Shape 4">
            <a:extLst>
              <a:ext uri="{FF2B5EF4-FFF2-40B4-BE49-F238E27FC236}">
                <a16:creationId xmlns:a16="http://schemas.microsoft.com/office/drawing/2014/main" id="{24AAC967-607A-4F51-8A01-393E621A11B9}"/>
              </a:ext>
            </a:extLst>
          </p:cNvPr>
          <p:cNvSpPr/>
          <p:nvPr/>
        </p:nvSpPr>
        <p:spPr>
          <a:xfrm>
            <a:off x="1349" y="5144324"/>
            <a:ext cx="12189302" cy="17455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6" name="Group 5">
            <a:extLst>
              <a:ext uri="{FF2B5EF4-FFF2-40B4-BE49-F238E27FC236}">
                <a16:creationId xmlns:a16="http://schemas.microsoft.com/office/drawing/2014/main" id="{418AB716-0AD5-485C-9DFA-7184492A4B5E}"/>
              </a:ext>
            </a:extLst>
          </p:cNvPr>
          <p:cNvGrpSpPr/>
          <p:nvPr/>
        </p:nvGrpSpPr>
        <p:grpSpPr>
          <a:xfrm>
            <a:off x="9278176" y="6154848"/>
            <a:ext cx="223240" cy="433634"/>
            <a:chOff x="9576336" y="6019901"/>
            <a:chExt cx="223240" cy="433634"/>
          </a:xfrm>
        </p:grpSpPr>
        <p:sp>
          <p:nvSpPr>
            <p:cNvPr id="7" name="Freeform: Shape 411">
              <a:extLst>
                <a:ext uri="{FF2B5EF4-FFF2-40B4-BE49-F238E27FC236}">
                  <a16:creationId xmlns:a16="http://schemas.microsoft.com/office/drawing/2014/main" id="{F2B3FFF1-B9B9-4DA5-A931-1ACA6BE5274D}"/>
                </a:ext>
              </a:extLst>
            </p:cNvPr>
            <p:cNvSpPr/>
            <p:nvPr/>
          </p:nvSpPr>
          <p:spPr>
            <a:xfrm>
              <a:off x="9620313"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8" name="Group 7">
              <a:extLst>
                <a:ext uri="{FF2B5EF4-FFF2-40B4-BE49-F238E27FC236}">
                  <a16:creationId xmlns:a16="http://schemas.microsoft.com/office/drawing/2014/main" id="{EF552F06-10F3-434D-AE99-2718F039CDF1}"/>
                </a:ext>
              </a:extLst>
            </p:cNvPr>
            <p:cNvGrpSpPr/>
            <p:nvPr/>
          </p:nvGrpSpPr>
          <p:grpSpPr>
            <a:xfrm>
              <a:off x="9576336" y="6019901"/>
              <a:ext cx="223240" cy="357070"/>
              <a:chOff x="9523117" y="5842588"/>
              <a:chExt cx="329677" cy="527319"/>
            </a:xfrm>
          </p:grpSpPr>
          <p:sp>
            <p:nvSpPr>
              <p:cNvPr id="9" name="Oval 903">
                <a:extLst>
                  <a:ext uri="{FF2B5EF4-FFF2-40B4-BE49-F238E27FC236}">
                    <a16:creationId xmlns:a16="http://schemas.microsoft.com/office/drawing/2014/main" id="{9E250FFA-D09C-45C4-A45C-5A8AA9FE407F}"/>
                  </a:ext>
                </a:extLst>
              </p:cNvPr>
              <p:cNvSpPr/>
              <p:nvPr/>
            </p:nvSpPr>
            <p:spPr>
              <a:xfrm>
                <a:off x="9591504"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0" name="Freeform 5">
                <a:extLst>
                  <a:ext uri="{FF2B5EF4-FFF2-40B4-BE49-F238E27FC236}">
                    <a16:creationId xmlns:a16="http://schemas.microsoft.com/office/drawing/2014/main" id="{D2DD34D3-FA78-4675-BD67-C58071996788}"/>
                  </a:ext>
                </a:extLst>
              </p:cNvPr>
              <p:cNvSpPr>
                <a:spLocks noEditPoints="1"/>
              </p:cNvSpPr>
              <p:nvPr/>
            </p:nvSpPr>
            <p:spPr bwMode="auto">
              <a:xfrm>
                <a:off x="9523117"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1" name="Group 10">
            <a:extLst>
              <a:ext uri="{FF2B5EF4-FFF2-40B4-BE49-F238E27FC236}">
                <a16:creationId xmlns:a16="http://schemas.microsoft.com/office/drawing/2014/main" id="{4EC1CFB4-E8E2-4749-9F0A-8B65B5F95B53}"/>
              </a:ext>
            </a:extLst>
          </p:cNvPr>
          <p:cNvGrpSpPr/>
          <p:nvPr/>
        </p:nvGrpSpPr>
        <p:grpSpPr>
          <a:xfrm>
            <a:off x="7468054" y="6382515"/>
            <a:ext cx="223240" cy="431604"/>
            <a:chOff x="7468054" y="6382515"/>
            <a:chExt cx="223240" cy="431604"/>
          </a:xfrm>
        </p:grpSpPr>
        <p:sp>
          <p:nvSpPr>
            <p:cNvPr id="12" name="Freeform: Shape 411">
              <a:extLst>
                <a:ext uri="{FF2B5EF4-FFF2-40B4-BE49-F238E27FC236}">
                  <a16:creationId xmlns:a16="http://schemas.microsoft.com/office/drawing/2014/main" id="{3F2328F6-1E80-43C3-BA80-6E2E39A01910}"/>
                </a:ext>
              </a:extLst>
            </p:cNvPr>
            <p:cNvSpPr/>
            <p:nvPr/>
          </p:nvSpPr>
          <p:spPr>
            <a:xfrm>
              <a:off x="7512031" y="6678832"/>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3" name="Group 12">
              <a:extLst>
                <a:ext uri="{FF2B5EF4-FFF2-40B4-BE49-F238E27FC236}">
                  <a16:creationId xmlns:a16="http://schemas.microsoft.com/office/drawing/2014/main" id="{B1BF9A2E-DB5D-44A2-8FB2-EFDE8E178A13}"/>
                </a:ext>
              </a:extLst>
            </p:cNvPr>
            <p:cNvGrpSpPr/>
            <p:nvPr/>
          </p:nvGrpSpPr>
          <p:grpSpPr>
            <a:xfrm>
              <a:off x="7468054" y="6382515"/>
              <a:ext cx="223240" cy="357070"/>
              <a:chOff x="7414835" y="6205202"/>
              <a:chExt cx="329677" cy="527319"/>
            </a:xfrm>
          </p:grpSpPr>
          <p:sp>
            <p:nvSpPr>
              <p:cNvPr id="14" name="Oval 13">
                <a:extLst>
                  <a:ext uri="{FF2B5EF4-FFF2-40B4-BE49-F238E27FC236}">
                    <a16:creationId xmlns:a16="http://schemas.microsoft.com/office/drawing/2014/main" id="{CC1B028A-6528-4ED1-B0AF-560BDC6CB150}"/>
                  </a:ext>
                </a:extLst>
              </p:cNvPr>
              <p:cNvSpPr/>
              <p:nvPr/>
            </p:nvSpPr>
            <p:spPr>
              <a:xfrm>
                <a:off x="7483222" y="6265690"/>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5" name="Freeform 5">
                <a:extLst>
                  <a:ext uri="{FF2B5EF4-FFF2-40B4-BE49-F238E27FC236}">
                    <a16:creationId xmlns:a16="http://schemas.microsoft.com/office/drawing/2014/main" id="{AC2DB581-F805-4E4F-95F3-CE47B890A063}"/>
                  </a:ext>
                </a:extLst>
              </p:cNvPr>
              <p:cNvSpPr>
                <a:spLocks noEditPoints="1"/>
              </p:cNvSpPr>
              <p:nvPr/>
            </p:nvSpPr>
            <p:spPr bwMode="auto">
              <a:xfrm>
                <a:off x="7414835" y="6205202"/>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6" name="Group 15">
            <a:extLst>
              <a:ext uri="{FF2B5EF4-FFF2-40B4-BE49-F238E27FC236}">
                <a16:creationId xmlns:a16="http://schemas.microsoft.com/office/drawing/2014/main" id="{F4B16AC7-3843-4C39-83EB-69A9EE6272CD}"/>
              </a:ext>
            </a:extLst>
          </p:cNvPr>
          <p:cNvGrpSpPr/>
          <p:nvPr/>
        </p:nvGrpSpPr>
        <p:grpSpPr>
          <a:xfrm>
            <a:off x="6207483" y="5803084"/>
            <a:ext cx="223240" cy="433634"/>
            <a:chOff x="6393022" y="6019901"/>
            <a:chExt cx="223240" cy="433634"/>
          </a:xfrm>
        </p:grpSpPr>
        <p:sp>
          <p:nvSpPr>
            <p:cNvPr id="17" name="Freeform: Shape 411">
              <a:extLst>
                <a:ext uri="{FF2B5EF4-FFF2-40B4-BE49-F238E27FC236}">
                  <a16:creationId xmlns:a16="http://schemas.microsoft.com/office/drawing/2014/main" id="{DA81168D-B2B4-4EEA-A093-E60D3BB6E8DA}"/>
                </a:ext>
              </a:extLst>
            </p:cNvPr>
            <p:cNvSpPr/>
            <p:nvPr/>
          </p:nvSpPr>
          <p:spPr>
            <a:xfrm>
              <a:off x="6436999"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8" name="Group 17">
              <a:extLst>
                <a:ext uri="{FF2B5EF4-FFF2-40B4-BE49-F238E27FC236}">
                  <a16:creationId xmlns:a16="http://schemas.microsoft.com/office/drawing/2014/main" id="{535BD03F-8734-4661-B6E4-250B4122D372}"/>
                </a:ext>
              </a:extLst>
            </p:cNvPr>
            <p:cNvGrpSpPr/>
            <p:nvPr/>
          </p:nvGrpSpPr>
          <p:grpSpPr>
            <a:xfrm>
              <a:off x="6393022" y="6019901"/>
              <a:ext cx="223240" cy="357070"/>
              <a:chOff x="6339803" y="5842588"/>
              <a:chExt cx="329677" cy="527319"/>
            </a:xfrm>
          </p:grpSpPr>
          <p:sp>
            <p:nvSpPr>
              <p:cNvPr id="19" name="Oval 27">
                <a:extLst>
                  <a:ext uri="{FF2B5EF4-FFF2-40B4-BE49-F238E27FC236}">
                    <a16:creationId xmlns:a16="http://schemas.microsoft.com/office/drawing/2014/main" id="{982F85A6-56CA-4925-BC3F-09E614BE35D3}"/>
                  </a:ext>
                </a:extLst>
              </p:cNvPr>
              <p:cNvSpPr/>
              <p:nvPr/>
            </p:nvSpPr>
            <p:spPr>
              <a:xfrm>
                <a:off x="6408190"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0" name="Freeform 5">
                <a:extLst>
                  <a:ext uri="{FF2B5EF4-FFF2-40B4-BE49-F238E27FC236}">
                    <a16:creationId xmlns:a16="http://schemas.microsoft.com/office/drawing/2014/main" id="{1C541862-D506-465E-9694-5FA2FEFCEE2E}"/>
                  </a:ext>
                </a:extLst>
              </p:cNvPr>
              <p:cNvSpPr>
                <a:spLocks noEditPoints="1"/>
              </p:cNvSpPr>
              <p:nvPr/>
            </p:nvSpPr>
            <p:spPr bwMode="auto">
              <a:xfrm>
                <a:off x="6339803"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1" name="Group 20">
            <a:extLst>
              <a:ext uri="{FF2B5EF4-FFF2-40B4-BE49-F238E27FC236}">
                <a16:creationId xmlns:a16="http://schemas.microsoft.com/office/drawing/2014/main" id="{58B49414-2FEE-4A36-B85A-BA54359A9ADA}"/>
              </a:ext>
            </a:extLst>
          </p:cNvPr>
          <p:cNvGrpSpPr/>
          <p:nvPr/>
        </p:nvGrpSpPr>
        <p:grpSpPr>
          <a:xfrm>
            <a:off x="2183561" y="6187406"/>
            <a:ext cx="223240" cy="450322"/>
            <a:chOff x="2418475" y="6242316"/>
            <a:chExt cx="223240" cy="450322"/>
          </a:xfrm>
        </p:grpSpPr>
        <p:sp>
          <p:nvSpPr>
            <p:cNvPr id="22" name="Freeform: Shape 411">
              <a:extLst>
                <a:ext uri="{FF2B5EF4-FFF2-40B4-BE49-F238E27FC236}">
                  <a16:creationId xmlns:a16="http://schemas.microsoft.com/office/drawing/2014/main" id="{875968DB-2803-4D23-80C8-46BEACA0B1E7}"/>
                </a:ext>
              </a:extLst>
            </p:cNvPr>
            <p:cNvSpPr/>
            <p:nvPr/>
          </p:nvSpPr>
          <p:spPr>
            <a:xfrm>
              <a:off x="2462452" y="6557351"/>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3" name="Group 22">
              <a:extLst>
                <a:ext uri="{FF2B5EF4-FFF2-40B4-BE49-F238E27FC236}">
                  <a16:creationId xmlns:a16="http://schemas.microsoft.com/office/drawing/2014/main" id="{1A78E2DD-A15F-42BF-BCE9-04C96A6C4274}"/>
                </a:ext>
              </a:extLst>
            </p:cNvPr>
            <p:cNvGrpSpPr/>
            <p:nvPr/>
          </p:nvGrpSpPr>
          <p:grpSpPr>
            <a:xfrm>
              <a:off x="2418475" y="6242316"/>
              <a:ext cx="223240" cy="357070"/>
              <a:chOff x="2365256" y="6065003"/>
              <a:chExt cx="329677" cy="527319"/>
            </a:xfrm>
          </p:grpSpPr>
          <p:sp>
            <p:nvSpPr>
              <p:cNvPr id="24" name="Oval 6">
                <a:extLst>
                  <a:ext uri="{FF2B5EF4-FFF2-40B4-BE49-F238E27FC236}">
                    <a16:creationId xmlns:a16="http://schemas.microsoft.com/office/drawing/2014/main" id="{55805E14-659E-44FE-AAA6-B4098B4C545B}"/>
                  </a:ext>
                </a:extLst>
              </p:cNvPr>
              <p:cNvSpPr/>
              <p:nvPr/>
            </p:nvSpPr>
            <p:spPr>
              <a:xfrm>
                <a:off x="2433643" y="6144209"/>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5" name="Freeform 5">
                <a:extLst>
                  <a:ext uri="{FF2B5EF4-FFF2-40B4-BE49-F238E27FC236}">
                    <a16:creationId xmlns:a16="http://schemas.microsoft.com/office/drawing/2014/main" id="{DBC9C30C-7DA9-458E-A3E5-B0E4F936350A}"/>
                  </a:ext>
                </a:extLst>
              </p:cNvPr>
              <p:cNvSpPr>
                <a:spLocks noEditPoints="1"/>
              </p:cNvSpPr>
              <p:nvPr/>
            </p:nvSpPr>
            <p:spPr bwMode="auto">
              <a:xfrm>
                <a:off x="2365256" y="6065003"/>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sp>
        <p:nvSpPr>
          <p:cNvPr id="26" name="TextBox 25">
            <a:extLst>
              <a:ext uri="{FF2B5EF4-FFF2-40B4-BE49-F238E27FC236}">
                <a16:creationId xmlns:a16="http://schemas.microsoft.com/office/drawing/2014/main" id="{D679CE60-CBF9-4B49-AB92-2F833FF8F02A}"/>
              </a:ext>
            </a:extLst>
          </p:cNvPr>
          <p:cNvSpPr txBox="1"/>
          <p:nvPr/>
        </p:nvSpPr>
        <p:spPr>
          <a:xfrm>
            <a:off x="3517900" y="1865746"/>
            <a:ext cx="5156200" cy="1754326"/>
          </a:xfrm>
          <a:prstGeom prst="rect">
            <a:avLst/>
          </a:prstGeom>
          <a:noFill/>
        </p:spPr>
        <p:txBody>
          <a:bodyPr wrap="square" rtlCol="0">
            <a:spAutoFit/>
          </a:bodyPr>
          <a:lstStyle/>
          <a:p>
            <a:pPr algn="ctr"/>
            <a:r>
              <a:rPr lang="en-US" sz="5400" b="1" dirty="0">
                <a:solidFill>
                  <a:srgbClr val="2B4370"/>
                </a:solidFill>
              </a:rPr>
              <a:t>Turnkey global distribution</a:t>
            </a:r>
          </a:p>
        </p:txBody>
      </p:sp>
    </p:spTree>
    <p:extLst>
      <p:ext uri="{BB962C8B-B14F-4D97-AF65-F5344CB8AC3E}">
        <p14:creationId xmlns:p14="http://schemas.microsoft.com/office/powerpoint/2010/main" val="3317406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6">
                                            <p:txEl>
                                              <p:pRg st="0" end="0"/>
                                            </p:txEl>
                                          </p:spTgt>
                                        </p:tgtEl>
                                        <p:attrNameLst>
                                          <p:attrName>style.visibility</p:attrName>
                                        </p:attrNameLst>
                                      </p:cBhvr>
                                      <p:to>
                                        <p:strVal val="visible"/>
                                      </p:to>
                                    </p:set>
                                    <p:animEffect transition="in" filter="fade">
                                      <p:cBhvr>
                                        <p:cTn id="7" dur="500"/>
                                        <p:tgtEl>
                                          <p:spTgt spid="26">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100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500"/>
                                        <p:tgtEl>
                                          <p:spTgt spid="16"/>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500"/>
                                        <p:tgtEl>
                                          <p:spTgt spid="21"/>
                                        </p:tgtEl>
                                      </p:cBhvr>
                                    </p:animEffect>
                                  </p:childTnLst>
                                </p:cTn>
                              </p:par>
                            </p:childTnLst>
                          </p:cTn>
                        </p:par>
                        <p:par>
                          <p:cTn id="16" fill="hold">
                            <p:stCondLst>
                              <p:cond delay="2500"/>
                            </p:stCondLst>
                            <p:childTnLst>
                              <p:par>
                                <p:cTn id="17" presetID="10" presetClass="entr" presetSubtype="0" fill="hold"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par>
                          <p:cTn id="20" fill="hold">
                            <p:stCondLst>
                              <p:cond delay="3000"/>
                            </p:stCondLst>
                            <p:childTnLst>
                              <p:par>
                                <p:cTn id="21" presetID="10" presetClass="entr" presetSubtype="0" fill="hold" nodeType="after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4EFC96-8AAB-4E44-B26B-BF064F812655}"/>
              </a:ext>
            </a:extLst>
          </p:cNvPr>
          <p:cNvSpPr>
            <a:spLocks noGrp="1"/>
          </p:cNvSpPr>
          <p:nvPr>
            <p:ph type="ctrTitle"/>
          </p:nvPr>
        </p:nvSpPr>
        <p:spPr/>
        <p:txBody>
          <a:bodyPr/>
          <a:lstStyle/>
          <a:p>
            <a:r>
              <a:rPr lang="en-US" dirty="0"/>
              <a:t>Change Feed Design Patterns</a:t>
            </a:r>
          </a:p>
        </p:txBody>
      </p:sp>
      <p:sp>
        <p:nvSpPr>
          <p:cNvPr id="3" name="Subtitle 2">
            <a:extLst>
              <a:ext uri="{FF2B5EF4-FFF2-40B4-BE49-F238E27FC236}">
                <a16:creationId xmlns:a16="http://schemas.microsoft.com/office/drawing/2014/main" id="{AC08A907-6B58-4936-8736-6FF97B51C382}"/>
              </a:ext>
            </a:extLst>
          </p:cNvPr>
          <p:cNvSpPr>
            <a:spLocks noGrp="1"/>
          </p:cNvSpPr>
          <p:nvPr>
            <p:ph type="subTitle" idx="1"/>
          </p:nvPr>
        </p:nvSpPr>
        <p:spPr/>
        <p:txBody>
          <a:bodyPr/>
          <a:lstStyle/>
          <a:p>
            <a:r>
              <a:rPr lang="en-US" dirty="0"/>
              <a:t>Ch-</a:t>
            </a:r>
            <a:r>
              <a:rPr lang="en-US" dirty="0" err="1"/>
              <a:t>ch</a:t>
            </a:r>
            <a:r>
              <a:rPr lang="en-US" dirty="0"/>
              <a:t>-</a:t>
            </a:r>
            <a:r>
              <a:rPr lang="en-US" dirty="0" err="1"/>
              <a:t>ch</a:t>
            </a:r>
            <a:r>
              <a:rPr lang="en-US" dirty="0"/>
              <a:t>-changes: Tracing Changes in Azure Cosmos DB</a:t>
            </a:r>
          </a:p>
        </p:txBody>
      </p:sp>
    </p:spTree>
    <p:extLst>
      <p:ext uri="{BB962C8B-B14F-4D97-AF65-F5344CB8AC3E}">
        <p14:creationId xmlns:p14="http://schemas.microsoft.com/office/powerpoint/2010/main" val="203362686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E003F7-3912-4A1C-B4E0-2FB2E4CBAF5A}"/>
              </a:ext>
            </a:extLst>
          </p:cNvPr>
          <p:cNvSpPr>
            <a:spLocks noGrp="1"/>
          </p:cNvSpPr>
          <p:nvPr>
            <p:ph type="title"/>
          </p:nvPr>
        </p:nvSpPr>
        <p:spPr/>
        <p:txBody>
          <a:bodyPr/>
          <a:lstStyle/>
          <a:p>
            <a:r>
              <a:rPr lang="en-US" dirty="0"/>
              <a:t>Common Uses of the Change Feed</a:t>
            </a:r>
          </a:p>
        </p:txBody>
      </p:sp>
      <p:pic>
        <p:nvPicPr>
          <p:cNvPr id="6" name="Content Placeholder 5">
            <a:extLst>
              <a:ext uri="{FF2B5EF4-FFF2-40B4-BE49-F238E27FC236}">
                <a16:creationId xmlns:a16="http://schemas.microsoft.com/office/drawing/2014/main" id="{F4F3C180-33C8-4E70-99ED-B0C69181F5E5}"/>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869957" y="1144588"/>
            <a:ext cx="8488598" cy="5032375"/>
          </a:xfrm>
        </p:spPr>
      </p:pic>
      <p:sp>
        <p:nvSpPr>
          <p:cNvPr id="4" name="Text Placeholder 3">
            <a:extLst>
              <a:ext uri="{FF2B5EF4-FFF2-40B4-BE49-F238E27FC236}">
                <a16:creationId xmlns:a16="http://schemas.microsoft.com/office/drawing/2014/main" id="{3017E1C1-8550-4667-8E2C-DB25A218655E}"/>
              </a:ext>
            </a:extLst>
          </p:cNvPr>
          <p:cNvSpPr>
            <a:spLocks noGrp="1"/>
          </p:cNvSpPr>
          <p:nvPr>
            <p:ph type="body" sz="quarter" idx="10"/>
          </p:nvPr>
        </p:nvSpPr>
        <p:spPr/>
        <p:txBody>
          <a:bodyPr>
            <a:normAutofit lnSpcReduction="10000"/>
          </a:bodyPr>
          <a:lstStyle/>
          <a:p>
            <a:r>
              <a:rPr lang="en-US" dirty="0"/>
              <a:t>Change Feed Design Patterns</a:t>
            </a:r>
          </a:p>
        </p:txBody>
      </p:sp>
    </p:spTree>
    <p:extLst>
      <p:ext uri="{BB962C8B-B14F-4D97-AF65-F5344CB8AC3E}">
        <p14:creationId xmlns:p14="http://schemas.microsoft.com/office/powerpoint/2010/main" val="277486777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E003F7-3912-4A1C-B4E0-2FB2E4CBAF5A}"/>
              </a:ext>
            </a:extLst>
          </p:cNvPr>
          <p:cNvSpPr>
            <a:spLocks noGrp="1"/>
          </p:cNvSpPr>
          <p:nvPr>
            <p:ph type="title"/>
          </p:nvPr>
        </p:nvSpPr>
        <p:spPr/>
        <p:txBody>
          <a:bodyPr/>
          <a:lstStyle/>
          <a:p>
            <a:r>
              <a:rPr lang="en-US" dirty="0"/>
              <a:t>Common Uses of the Change Feed</a:t>
            </a:r>
          </a:p>
        </p:txBody>
      </p:sp>
      <p:sp>
        <p:nvSpPr>
          <p:cNvPr id="4" name="Text Placeholder 3">
            <a:extLst>
              <a:ext uri="{FF2B5EF4-FFF2-40B4-BE49-F238E27FC236}">
                <a16:creationId xmlns:a16="http://schemas.microsoft.com/office/drawing/2014/main" id="{3017E1C1-8550-4667-8E2C-DB25A218655E}"/>
              </a:ext>
            </a:extLst>
          </p:cNvPr>
          <p:cNvSpPr>
            <a:spLocks noGrp="1"/>
          </p:cNvSpPr>
          <p:nvPr>
            <p:ph type="body" sz="quarter" idx="10"/>
          </p:nvPr>
        </p:nvSpPr>
        <p:spPr/>
        <p:txBody>
          <a:bodyPr>
            <a:normAutofit lnSpcReduction="10000"/>
          </a:bodyPr>
          <a:lstStyle/>
          <a:p>
            <a:r>
              <a:rPr lang="en-US" dirty="0"/>
              <a:t>Change Feed Design Patterns</a:t>
            </a:r>
          </a:p>
        </p:txBody>
      </p:sp>
      <p:sp>
        <p:nvSpPr>
          <p:cNvPr id="8" name="Rectangle: Rounded Corners 7">
            <a:extLst>
              <a:ext uri="{FF2B5EF4-FFF2-40B4-BE49-F238E27FC236}">
                <a16:creationId xmlns:a16="http://schemas.microsoft.com/office/drawing/2014/main" id="{55172BAD-AB5A-47AA-A31F-FC3B7CF22A58}"/>
              </a:ext>
            </a:extLst>
          </p:cNvPr>
          <p:cNvSpPr/>
          <p:nvPr/>
        </p:nvSpPr>
        <p:spPr>
          <a:xfrm>
            <a:off x="479348" y="1672263"/>
            <a:ext cx="4658137" cy="1696579"/>
          </a:xfrm>
          <a:prstGeom prst="roundRect">
            <a:avLst/>
          </a:prstGeom>
          <a:solidFill>
            <a:srgbClr val="2B4370"/>
          </a:solidFill>
          <a:ln>
            <a:solidFill>
              <a:srgbClr val="E743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200" b="1" dirty="0"/>
              <a:t>Event Computing and Notifications</a:t>
            </a:r>
          </a:p>
        </p:txBody>
      </p:sp>
    </p:spTree>
    <p:extLst>
      <p:ext uri="{BB962C8B-B14F-4D97-AF65-F5344CB8AC3E}">
        <p14:creationId xmlns:p14="http://schemas.microsoft.com/office/powerpoint/2010/main" val="1958314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E003F7-3912-4A1C-B4E0-2FB2E4CBAF5A}"/>
              </a:ext>
            </a:extLst>
          </p:cNvPr>
          <p:cNvSpPr>
            <a:spLocks noGrp="1"/>
          </p:cNvSpPr>
          <p:nvPr>
            <p:ph type="title"/>
          </p:nvPr>
        </p:nvSpPr>
        <p:spPr/>
        <p:txBody>
          <a:bodyPr/>
          <a:lstStyle/>
          <a:p>
            <a:r>
              <a:rPr lang="en-US" dirty="0"/>
              <a:t>Common Uses of the Change Feed</a:t>
            </a:r>
          </a:p>
        </p:txBody>
      </p:sp>
      <p:sp>
        <p:nvSpPr>
          <p:cNvPr id="4" name="Text Placeholder 3">
            <a:extLst>
              <a:ext uri="{FF2B5EF4-FFF2-40B4-BE49-F238E27FC236}">
                <a16:creationId xmlns:a16="http://schemas.microsoft.com/office/drawing/2014/main" id="{3017E1C1-8550-4667-8E2C-DB25A218655E}"/>
              </a:ext>
            </a:extLst>
          </p:cNvPr>
          <p:cNvSpPr>
            <a:spLocks noGrp="1"/>
          </p:cNvSpPr>
          <p:nvPr>
            <p:ph type="body" sz="quarter" idx="10"/>
          </p:nvPr>
        </p:nvSpPr>
        <p:spPr/>
        <p:txBody>
          <a:bodyPr>
            <a:normAutofit lnSpcReduction="10000"/>
          </a:bodyPr>
          <a:lstStyle/>
          <a:p>
            <a:r>
              <a:rPr lang="en-US" dirty="0"/>
              <a:t>Change Feed Design Patterns</a:t>
            </a:r>
          </a:p>
        </p:txBody>
      </p:sp>
      <p:sp>
        <p:nvSpPr>
          <p:cNvPr id="8" name="Rectangle: Rounded Corners 7">
            <a:extLst>
              <a:ext uri="{FF2B5EF4-FFF2-40B4-BE49-F238E27FC236}">
                <a16:creationId xmlns:a16="http://schemas.microsoft.com/office/drawing/2014/main" id="{55172BAD-AB5A-47AA-A31F-FC3B7CF22A58}"/>
              </a:ext>
            </a:extLst>
          </p:cNvPr>
          <p:cNvSpPr/>
          <p:nvPr/>
        </p:nvSpPr>
        <p:spPr>
          <a:xfrm>
            <a:off x="479348" y="1672263"/>
            <a:ext cx="4658137" cy="1696579"/>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Event Computing and Notifications</a:t>
            </a:r>
          </a:p>
        </p:txBody>
      </p:sp>
      <p:sp>
        <p:nvSpPr>
          <p:cNvPr id="9" name="Rectangle: Rounded Corners 8">
            <a:extLst>
              <a:ext uri="{FF2B5EF4-FFF2-40B4-BE49-F238E27FC236}">
                <a16:creationId xmlns:a16="http://schemas.microsoft.com/office/drawing/2014/main" id="{F88164B3-B01B-4A1F-9197-EC9C3FE9D6B7}"/>
              </a:ext>
            </a:extLst>
          </p:cNvPr>
          <p:cNvSpPr/>
          <p:nvPr/>
        </p:nvSpPr>
        <p:spPr>
          <a:xfrm>
            <a:off x="6912232" y="1672262"/>
            <a:ext cx="4658137" cy="1696579"/>
          </a:xfrm>
          <a:prstGeom prst="roundRect">
            <a:avLst/>
          </a:prstGeom>
          <a:solidFill>
            <a:srgbClr val="2B4370"/>
          </a:solidFill>
          <a:ln>
            <a:solidFill>
              <a:srgbClr val="E743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200" b="1" dirty="0"/>
              <a:t>Real-Time Stream Processing</a:t>
            </a:r>
          </a:p>
        </p:txBody>
      </p:sp>
      <p:pic>
        <p:nvPicPr>
          <p:cNvPr id="5" name="Picture 4">
            <a:extLst>
              <a:ext uri="{FF2B5EF4-FFF2-40B4-BE49-F238E27FC236}">
                <a16:creationId xmlns:a16="http://schemas.microsoft.com/office/drawing/2014/main" id="{C19255E5-A9B9-4C84-BC43-616D903635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21405" y="3660059"/>
            <a:ext cx="6549190" cy="2746434"/>
          </a:xfrm>
          <a:prstGeom prst="rect">
            <a:avLst/>
          </a:prstGeom>
        </p:spPr>
      </p:pic>
    </p:spTree>
    <p:extLst>
      <p:ext uri="{BB962C8B-B14F-4D97-AF65-F5344CB8AC3E}">
        <p14:creationId xmlns:p14="http://schemas.microsoft.com/office/powerpoint/2010/main" val="1895924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E003F7-3912-4A1C-B4E0-2FB2E4CBAF5A}"/>
              </a:ext>
            </a:extLst>
          </p:cNvPr>
          <p:cNvSpPr>
            <a:spLocks noGrp="1"/>
          </p:cNvSpPr>
          <p:nvPr>
            <p:ph type="title"/>
          </p:nvPr>
        </p:nvSpPr>
        <p:spPr/>
        <p:txBody>
          <a:bodyPr/>
          <a:lstStyle/>
          <a:p>
            <a:r>
              <a:rPr lang="en-US" dirty="0"/>
              <a:t>Common Uses of the Change Feed</a:t>
            </a:r>
          </a:p>
        </p:txBody>
      </p:sp>
      <p:sp>
        <p:nvSpPr>
          <p:cNvPr id="4" name="Text Placeholder 3">
            <a:extLst>
              <a:ext uri="{FF2B5EF4-FFF2-40B4-BE49-F238E27FC236}">
                <a16:creationId xmlns:a16="http://schemas.microsoft.com/office/drawing/2014/main" id="{3017E1C1-8550-4667-8E2C-DB25A218655E}"/>
              </a:ext>
            </a:extLst>
          </p:cNvPr>
          <p:cNvSpPr>
            <a:spLocks noGrp="1"/>
          </p:cNvSpPr>
          <p:nvPr>
            <p:ph type="body" sz="quarter" idx="10"/>
          </p:nvPr>
        </p:nvSpPr>
        <p:spPr/>
        <p:txBody>
          <a:bodyPr>
            <a:normAutofit lnSpcReduction="10000"/>
          </a:bodyPr>
          <a:lstStyle/>
          <a:p>
            <a:r>
              <a:rPr lang="en-US" dirty="0"/>
              <a:t>Change Feed Design Patterns</a:t>
            </a:r>
          </a:p>
        </p:txBody>
      </p:sp>
      <p:sp>
        <p:nvSpPr>
          <p:cNvPr id="8" name="Rectangle: Rounded Corners 7">
            <a:extLst>
              <a:ext uri="{FF2B5EF4-FFF2-40B4-BE49-F238E27FC236}">
                <a16:creationId xmlns:a16="http://schemas.microsoft.com/office/drawing/2014/main" id="{55172BAD-AB5A-47AA-A31F-FC3B7CF22A58}"/>
              </a:ext>
            </a:extLst>
          </p:cNvPr>
          <p:cNvSpPr/>
          <p:nvPr/>
        </p:nvSpPr>
        <p:spPr>
          <a:xfrm>
            <a:off x="479348" y="1672263"/>
            <a:ext cx="4658137" cy="1696579"/>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Event Computing and Notifications</a:t>
            </a:r>
          </a:p>
        </p:txBody>
      </p:sp>
      <p:sp>
        <p:nvSpPr>
          <p:cNvPr id="9" name="Rectangle: Rounded Corners 8">
            <a:extLst>
              <a:ext uri="{FF2B5EF4-FFF2-40B4-BE49-F238E27FC236}">
                <a16:creationId xmlns:a16="http://schemas.microsoft.com/office/drawing/2014/main" id="{F88164B3-B01B-4A1F-9197-EC9C3FE9D6B7}"/>
              </a:ext>
            </a:extLst>
          </p:cNvPr>
          <p:cNvSpPr/>
          <p:nvPr/>
        </p:nvSpPr>
        <p:spPr>
          <a:xfrm>
            <a:off x="6912232" y="1672262"/>
            <a:ext cx="4658137" cy="1696579"/>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Real-Time Stream Processing</a:t>
            </a:r>
          </a:p>
        </p:txBody>
      </p:sp>
      <p:sp>
        <p:nvSpPr>
          <p:cNvPr id="10" name="Rectangle: Rounded Corners 9">
            <a:extLst>
              <a:ext uri="{FF2B5EF4-FFF2-40B4-BE49-F238E27FC236}">
                <a16:creationId xmlns:a16="http://schemas.microsoft.com/office/drawing/2014/main" id="{B4ADFCD1-27E2-4C1E-B409-3E6E22A54A4D}"/>
              </a:ext>
            </a:extLst>
          </p:cNvPr>
          <p:cNvSpPr/>
          <p:nvPr/>
        </p:nvSpPr>
        <p:spPr>
          <a:xfrm>
            <a:off x="479347" y="4327231"/>
            <a:ext cx="4658137" cy="1696579"/>
          </a:xfrm>
          <a:prstGeom prst="roundRect">
            <a:avLst/>
          </a:prstGeom>
          <a:solidFill>
            <a:srgbClr val="2B4370"/>
          </a:solidFill>
          <a:ln>
            <a:solidFill>
              <a:srgbClr val="E743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200" b="1" dirty="0"/>
              <a:t>Data Movement</a:t>
            </a:r>
          </a:p>
        </p:txBody>
      </p:sp>
    </p:spTree>
    <p:extLst>
      <p:ext uri="{BB962C8B-B14F-4D97-AF65-F5344CB8AC3E}">
        <p14:creationId xmlns:p14="http://schemas.microsoft.com/office/powerpoint/2010/main" val="3697236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E003F7-3912-4A1C-B4E0-2FB2E4CBAF5A}"/>
              </a:ext>
            </a:extLst>
          </p:cNvPr>
          <p:cNvSpPr>
            <a:spLocks noGrp="1"/>
          </p:cNvSpPr>
          <p:nvPr>
            <p:ph type="title"/>
          </p:nvPr>
        </p:nvSpPr>
        <p:spPr/>
        <p:txBody>
          <a:bodyPr/>
          <a:lstStyle/>
          <a:p>
            <a:r>
              <a:rPr lang="en-US" dirty="0"/>
              <a:t>Common Uses of the Change Feed</a:t>
            </a:r>
          </a:p>
        </p:txBody>
      </p:sp>
      <p:sp>
        <p:nvSpPr>
          <p:cNvPr id="4" name="Text Placeholder 3">
            <a:extLst>
              <a:ext uri="{FF2B5EF4-FFF2-40B4-BE49-F238E27FC236}">
                <a16:creationId xmlns:a16="http://schemas.microsoft.com/office/drawing/2014/main" id="{3017E1C1-8550-4667-8E2C-DB25A218655E}"/>
              </a:ext>
            </a:extLst>
          </p:cNvPr>
          <p:cNvSpPr>
            <a:spLocks noGrp="1"/>
          </p:cNvSpPr>
          <p:nvPr>
            <p:ph type="body" sz="quarter" idx="10"/>
          </p:nvPr>
        </p:nvSpPr>
        <p:spPr/>
        <p:txBody>
          <a:bodyPr>
            <a:normAutofit lnSpcReduction="10000"/>
          </a:bodyPr>
          <a:lstStyle/>
          <a:p>
            <a:r>
              <a:rPr lang="en-US" dirty="0"/>
              <a:t>Change Feed Design Patterns</a:t>
            </a:r>
          </a:p>
        </p:txBody>
      </p:sp>
      <p:sp>
        <p:nvSpPr>
          <p:cNvPr id="8" name="Rectangle: Rounded Corners 7">
            <a:extLst>
              <a:ext uri="{FF2B5EF4-FFF2-40B4-BE49-F238E27FC236}">
                <a16:creationId xmlns:a16="http://schemas.microsoft.com/office/drawing/2014/main" id="{55172BAD-AB5A-47AA-A31F-FC3B7CF22A58}"/>
              </a:ext>
            </a:extLst>
          </p:cNvPr>
          <p:cNvSpPr/>
          <p:nvPr/>
        </p:nvSpPr>
        <p:spPr>
          <a:xfrm>
            <a:off x="479348" y="1672263"/>
            <a:ext cx="4658137" cy="1696579"/>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Event Computing and Notifications</a:t>
            </a:r>
          </a:p>
        </p:txBody>
      </p:sp>
      <p:sp>
        <p:nvSpPr>
          <p:cNvPr id="9" name="Rectangle: Rounded Corners 8">
            <a:extLst>
              <a:ext uri="{FF2B5EF4-FFF2-40B4-BE49-F238E27FC236}">
                <a16:creationId xmlns:a16="http://schemas.microsoft.com/office/drawing/2014/main" id="{F88164B3-B01B-4A1F-9197-EC9C3FE9D6B7}"/>
              </a:ext>
            </a:extLst>
          </p:cNvPr>
          <p:cNvSpPr/>
          <p:nvPr/>
        </p:nvSpPr>
        <p:spPr>
          <a:xfrm>
            <a:off x="6912232" y="1672262"/>
            <a:ext cx="4658137" cy="1696579"/>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Real-Time Stream Processing</a:t>
            </a:r>
          </a:p>
        </p:txBody>
      </p:sp>
      <p:sp>
        <p:nvSpPr>
          <p:cNvPr id="10" name="Rectangle: Rounded Corners 9">
            <a:extLst>
              <a:ext uri="{FF2B5EF4-FFF2-40B4-BE49-F238E27FC236}">
                <a16:creationId xmlns:a16="http://schemas.microsoft.com/office/drawing/2014/main" id="{B4ADFCD1-27E2-4C1E-B409-3E6E22A54A4D}"/>
              </a:ext>
            </a:extLst>
          </p:cNvPr>
          <p:cNvSpPr/>
          <p:nvPr/>
        </p:nvSpPr>
        <p:spPr>
          <a:xfrm>
            <a:off x="479347" y="4327231"/>
            <a:ext cx="4658137" cy="1696579"/>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Data Movement</a:t>
            </a:r>
          </a:p>
        </p:txBody>
      </p:sp>
      <p:sp>
        <p:nvSpPr>
          <p:cNvPr id="11" name="Rectangle: Rounded Corners 10">
            <a:extLst>
              <a:ext uri="{FF2B5EF4-FFF2-40B4-BE49-F238E27FC236}">
                <a16:creationId xmlns:a16="http://schemas.microsoft.com/office/drawing/2014/main" id="{035ADC8B-7947-40D1-A8CA-AD82295F605C}"/>
              </a:ext>
            </a:extLst>
          </p:cNvPr>
          <p:cNvSpPr/>
          <p:nvPr/>
        </p:nvSpPr>
        <p:spPr>
          <a:xfrm>
            <a:off x="6912232" y="4327230"/>
            <a:ext cx="4658137" cy="1696579"/>
          </a:xfrm>
          <a:prstGeom prst="roundRect">
            <a:avLst/>
          </a:prstGeom>
          <a:solidFill>
            <a:srgbClr val="2B4370"/>
          </a:solidFill>
          <a:ln>
            <a:solidFill>
              <a:srgbClr val="E743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200" b="1" dirty="0"/>
              <a:t>Event Sourcing</a:t>
            </a:r>
          </a:p>
        </p:txBody>
      </p:sp>
    </p:spTree>
    <p:extLst>
      <p:ext uri="{BB962C8B-B14F-4D97-AF65-F5344CB8AC3E}">
        <p14:creationId xmlns:p14="http://schemas.microsoft.com/office/powerpoint/2010/main" val="2493538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D21EE3-798D-4560-9FEF-2BDD16382B57}"/>
              </a:ext>
            </a:extLst>
          </p:cNvPr>
          <p:cNvSpPr>
            <a:spLocks noGrp="1"/>
          </p:cNvSpPr>
          <p:nvPr>
            <p:ph type="ctrTitle"/>
          </p:nvPr>
        </p:nvSpPr>
        <p:spPr/>
        <p:txBody>
          <a:bodyPr/>
          <a:lstStyle/>
          <a:p>
            <a:r>
              <a:rPr lang="en-US" dirty="0"/>
              <a:t>Demos</a:t>
            </a:r>
          </a:p>
        </p:txBody>
      </p:sp>
      <p:sp>
        <p:nvSpPr>
          <p:cNvPr id="3" name="Subtitle 2">
            <a:extLst>
              <a:ext uri="{FF2B5EF4-FFF2-40B4-BE49-F238E27FC236}">
                <a16:creationId xmlns:a16="http://schemas.microsoft.com/office/drawing/2014/main" id="{A6A9465F-334B-4246-B67B-C1B3C36C7DE4}"/>
              </a:ext>
            </a:extLst>
          </p:cNvPr>
          <p:cNvSpPr>
            <a:spLocks noGrp="1"/>
          </p:cNvSpPr>
          <p:nvPr>
            <p:ph type="subTitle" idx="1"/>
          </p:nvPr>
        </p:nvSpPr>
        <p:spPr/>
        <p:txBody>
          <a:bodyPr/>
          <a:lstStyle/>
          <a:p>
            <a:r>
              <a:rPr lang="en-US" dirty="0"/>
              <a:t>Ch-</a:t>
            </a:r>
            <a:r>
              <a:rPr lang="en-US" dirty="0" err="1"/>
              <a:t>ch</a:t>
            </a:r>
            <a:r>
              <a:rPr lang="en-US" dirty="0"/>
              <a:t>-</a:t>
            </a:r>
            <a:r>
              <a:rPr lang="en-US" dirty="0" err="1"/>
              <a:t>ch</a:t>
            </a:r>
            <a:r>
              <a:rPr lang="en-US" dirty="0"/>
              <a:t>-changes: Tracing Changes in Azure Cosmos DB</a:t>
            </a:r>
          </a:p>
        </p:txBody>
      </p:sp>
    </p:spTree>
    <p:extLst>
      <p:ext uri="{BB962C8B-B14F-4D97-AF65-F5344CB8AC3E}">
        <p14:creationId xmlns:p14="http://schemas.microsoft.com/office/powerpoint/2010/main" val="259268525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EF63B8-D3AE-4D1A-8249-7B06F6C87071}"/>
              </a:ext>
            </a:extLst>
          </p:cNvPr>
          <p:cNvSpPr>
            <a:spLocks noGrp="1"/>
          </p:cNvSpPr>
          <p:nvPr>
            <p:ph type="title"/>
          </p:nvPr>
        </p:nvSpPr>
        <p:spPr/>
        <p:txBody>
          <a:bodyPr/>
          <a:lstStyle/>
          <a:p>
            <a:r>
              <a:rPr lang="en-US" dirty="0"/>
              <a:t>Basic Change Feed Demo</a:t>
            </a:r>
          </a:p>
        </p:txBody>
      </p:sp>
      <p:sp>
        <p:nvSpPr>
          <p:cNvPr id="3" name="Text Placeholder 2">
            <a:extLst>
              <a:ext uri="{FF2B5EF4-FFF2-40B4-BE49-F238E27FC236}">
                <a16:creationId xmlns:a16="http://schemas.microsoft.com/office/drawing/2014/main" id="{1F15F7F7-CDF9-4A28-A759-355D5997005C}"/>
              </a:ext>
            </a:extLst>
          </p:cNvPr>
          <p:cNvSpPr>
            <a:spLocks noGrp="1"/>
          </p:cNvSpPr>
          <p:nvPr>
            <p:ph type="body" sz="quarter" idx="10"/>
          </p:nvPr>
        </p:nvSpPr>
        <p:spPr/>
        <p:txBody>
          <a:bodyPr>
            <a:normAutofit lnSpcReduction="10000"/>
          </a:bodyPr>
          <a:lstStyle/>
          <a:p>
            <a:r>
              <a:rPr lang="en-US" dirty="0"/>
              <a:t>Change Feed Demos</a:t>
            </a:r>
          </a:p>
        </p:txBody>
      </p:sp>
      <p:cxnSp>
        <p:nvCxnSpPr>
          <p:cNvPr id="21" name="Straight Arrow Connector 20">
            <a:extLst>
              <a:ext uri="{FF2B5EF4-FFF2-40B4-BE49-F238E27FC236}">
                <a16:creationId xmlns:a16="http://schemas.microsoft.com/office/drawing/2014/main" id="{8B978F51-1F76-441B-AB70-8072D6125AF4}"/>
              </a:ext>
            </a:extLst>
          </p:cNvPr>
          <p:cNvCxnSpPr>
            <a:stCxn id="7" idx="3"/>
            <a:endCxn id="18" idx="1"/>
          </p:cNvCxnSpPr>
          <p:nvPr/>
        </p:nvCxnSpPr>
        <p:spPr>
          <a:xfrm>
            <a:off x="3228933" y="2760774"/>
            <a:ext cx="2542547"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17401FA0-4501-4983-8F7F-F0A1EB48EA4E}"/>
              </a:ext>
            </a:extLst>
          </p:cNvPr>
          <p:cNvCxnSpPr>
            <a:stCxn id="18" idx="3"/>
            <a:endCxn id="5" idx="1"/>
          </p:cNvCxnSpPr>
          <p:nvPr/>
        </p:nvCxnSpPr>
        <p:spPr>
          <a:xfrm flipV="1">
            <a:off x="6238205" y="2757654"/>
            <a:ext cx="2542548" cy="312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B224B958-46C4-4258-B931-4A80608332EB}"/>
              </a:ext>
            </a:extLst>
          </p:cNvPr>
          <p:cNvGrpSpPr/>
          <p:nvPr/>
        </p:nvGrpSpPr>
        <p:grpSpPr>
          <a:xfrm>
            <a:off x="1814220" y="2090264"/>
            <a:ext cx="1488405" cy="2154758"/>
            <a:chOff x="1905377" y="1660048"/>
            <a:chExt cx="1488405" cy="2154758"/>
          </a:xfrm>
        </p:grpSpPr>
        <p:pic>
          <p:nvPicPr>
            <p:cNvPr id="7" name="Graphic 6">
              <a:extLst>
                <a:ext uri="{FF2B5EF4-FFF2-40B4-BE49-F238E27FC236}">
                  <a16:creationId xmlns:a16="http://schemas.microsoft.com/office/drawing/2014/main" id="{78FDF808-D93B-4E8C-92C3-8231F777E7D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979070" y="1660048"/>
              <a:ext cx="1341020" cy="1341020"/>
            </a:xfrm>
            <a:prstGeom prst="rect">
              <a:avLst/>
            </a:prstGeom>
          </p:spPr>
        </p:pic>
        <p:sp>
          <p:nvSpPr>
            <p:cNvPr id="28" name="TextBox 27">
              <a:extLst>
                <a:ext uri="{FF2B5EF4-FFF2-40B4-BE49-F238E27FC236}">
                  <a16:creationId xmlns:a16="http://schemas.microsoft.com/office/drawing/2014/main" id="{5E32C2A5-333D-409F-842D-113E3B5085C5}"/>
                </a:ext>
              </a:extLst>
            </p:cNvPr>
            <p:cNvSpPr txBox="1"/>
            <p:nvPr/>
          </p:nvSpPr>
          <p:spPr>
            <a:xfrm>
              <a:off x="1905377" y="3168475"/>
              <a:ext cx="1488405" cy="646331"/>
            </a:xfrm>
            <a:prstGeom prst="rect">
              <a:avLst/>
            </a:prstGeom>
            <a:noFill/>
          </p:spPr>
          <p:txBody>
            <a:bodyPr wrap="square" rtlCol="0">
              <a:spAutoFit/>
            </a:bodyPr>
            <a:lstStyle/>
            <a:p>
              <a:pPr algn="ctr"/>
              <a:r>
                <a:rPr lang="en-US" dirty="0"/>
                <a:t>Data written to Cosmos DB</a:t>
              </a:r>
            </a:p>
          </p:txBody>
        </p:sp>
      </p:grpSp>
      <p:grpSp>
        <p:nvGrpSpPr>
          <p:cNvPr id="19" name="Group 18">
            <a:extLst>
              <a:ext uri="{FF2B5EF4-FFF2-40B4-BE49-F238E27FC236}">
                <a16:creationId xmlns:a16="http://schemas.microsoft.com/office/drawing/2014/main" id="{9D8E631F-BF33-43E5-B5AA-210B70AD2828}"/>
              </a:ext>
            </a:extLst>
          </p:cNvPr>
          <p:cNvGrpSpPr/>
          <p:nvPr/>
        </p:nvGrpSpPr>
        <p:grpSpPr>
          <a:xfrm>
            <a:off x="5219051" y="2146411"/>
            <a:ext cx="1639052" cy="2347446"/>
            <a:chOff x="5310208" y="1716195"/>
            <a:chExt cx="1639052" cy="2347446"/>
          </a:xfrm>
        </p:grpSpPr>
        <p:pic>
          <p:nvPicPr>
            <p:cNvPr id="18" name="Picture 17">
              <a:extLst>
                <a:ext uri="{FF2B5EF4-FFF2-40B4-BE49-F238E27FC236}">
                  <a16:creationId xmlns:a16="http://schemas.microsoft.com/office/drawing/2014/main" id="{9F25A966-AA64-42E1-8631-DFA770E4E56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62637" y="1716195"/>
              <a:ext cx="466725" cy="1228725"/>
            </a:xfrm>
            <a:prstGeom prst="rect">
              <a:avLst/>
            </a:prstGeom>
          </p:spPr>
        </p:pic>
        <p:sp>
          <p:nvSpPr>
            <p:cNvPr id="29" name="TextBox 28">
              <a:extLst>
                <a:ext uri="{FF2B5EF4-FFF2-40B4-BE49-F238E27FC236}">
                  <a16:creationId xmlns:a16="http://schemas.microsoft.com/office/drawing/2014/main" id="{A1AFDC80-DBED-498D-90C9-9B2768FF53DA}"/>
                </a:ext>
              </a:extLst>
            </p:cNvPr>
            <p:cNvSpPr txBox="1"/>
            <p:nvPr/>
          </p:nvSpPr>
          <p:spPr>
            <a:xfrm>
              <a:off x="5310208" y="3140311"/>
              <a:ext cx="1639052" cy="923330"/>
            </a:xfrm>
            <a:prstGeom prst="rect">
              <a:avLst/>
            </a:prstGeom>
            <a:noFill/>
          </p:spPr>
          <p:txBody>
            <a:bodyPr wrap="square" rtlCol="0">
              <a:spAutoFit/>
            </a:bodyPr>
            <a:lstStyle/>
            <a:p>
              <a:pPr algn="ctr"/>
              <a:r>
                <a:rPr lang="en-US" dirty="0"/>
                <a:t>Insert/Update recorded in the Change Feed</a:t>
              </a:r>
            </a:p>
          </p:txBody>
        </p:sp>
      </p:grpSp>
      <p:grpSp>
        <p:nvGrpSpPr>
          <p:cNvPr id="20" name="Group 19">
            <a:extLst>
              <a:ext uri="{FF2B5EF4-FFF2-40B4-BE49-F238E27FC236}">
                <a16:creationId xmlns:a16="http://schemas.microsoft.com/office/drawing/2014/main" id="{39713DE2-3DF5-4237-8F73-92D4DCB94559}"/>
              </a:ext>
            </a:extLst>
          </p:cNvPr>
          <p:cNvGrpSpPr/>
          <p:nvPr/>
        </p:nvGrpSpPr>
        <p:grpSpPr>
          <a:xfrm>
            <a:off x="8457278" y="2087144"/>
            <a:ext cx="1987970" cy="2683712"/>
            <a:chOff x="8548435" y="1656928"/>
            <a:chExt cx="1987970" cy="2683712"/>
          </a:xfrm>
        </p:grpSpPr>
        <p:sp>
          <p:nvSpPr>
            <p:cNvPr id="30" name="TextBox 29">
              <a:extLst>
                <a:ext uri="{FF2B5EF4-FFF2-40B4-BE49-F238E27FC236}">
                  <a16:creationId xmlns:a16="http://schemas.microsoft.com/office/drawing/2014/main" id="{FD0A941D-1C1E-4527-B612-323C596233C8}"/>
                </a:ext>
              </a:extLst>
            </p:cNvPr>
            <p:cNvSpPr txBox="1"/>
            <p:nvPr/>
          </p:nvSpPr>
          <p:spPr>
            <a:xfrm>
              <a:off x="8548435" y="3140311"/>
              <a:ext cx="1987970" cy="1200329"/>
            </a:xfrm>
            <a:prstGeom prst="rect">
              <a:avLst/>
            </a:prstGeom>
            <a:noFill/>
          </p:spPr>
          <p:txBody>
            <a:bodyPr wrap="square" rtlCol="0">
              <a:spAutoFit/>
            </a:bodyPr>
            <a:lstStyle/>
            <a:p>
              <a:pPr algn="ctr"/>
              <a:r>
                <a:rPr lang="en-US" dirty="0"/>
                <a:t>Azure Function is triggered by the item being added to the change feed</a:t>
              </a:r>
            </a:p>
          </p:txBody>
        </p:sp>
        <p:pic>
          <p:nvPicPr>
            <p:cNvPr id="5" name="Graphic 4">
              <a:extLst>
                <a:ext uri="{FF2B5EF4-FFF2-40B4-BE49-F238E27FC236}">
                  <a16:creationId xmlns:a16="http://schemas.microsoft.com/office/drawing/2014/main" id="{E9EF4099-069A-49D6-836F-6ABBC9F4D46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871910" y="1656928"/>
              <a:ext cx="1341020" cy="1341020"/>
            </a:xfrm>
            <a:prstGeom prst="rect">
              <a:avLst/>
            </a:prstGeom>
          </p:spPr>
        </p:pic>
      </p:grpSp>
    </p:spTree>
    <p:extLst>
      <p:ext uri="{BB962C8B-B14F-4D97-AF65-F5344CB8AC3E}">
        <p14:creationId xmlns:p14="http://schemas.microsoft.com/office/powerpoint/2010/main" val="842723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wipe(left)">
                                      <p:cBhvr>
                                        <p:cTn id="12" dur="500"/>
                                        <p:tgtEl>
                                          <p:spTgt spid="21"/>
                                        </p:tgtEl>
                                      </p:cBhvr>
                                    </p:animEffect>
                                  </p:childTnLst>
                                </p:cTn>
                              </p:par>
                              <p:par>
                                <p:cTn id="13" presetID="10" presetClass="entr" presetSubtype="0" fill="hold" nodeType="withEffect">
                                  <p:stCondLst>
                                    <p:cond delay="250"/>
                                  </p:stCondLst>
                                  <p:childTnLst>
                                    <p:set>
                                      <p:cBhvr>
                                        <p:cTn id="14" dur="1" fill="hold">
                                          <p:stCondLst>
                                            <p:cond delay="0"/>
                                          </p:stCondLst>
                                        </p:cTn>
                                        <p:tgtEl>
                                          <p:spTgt spid="19"/>
                                        </p:tgtEl>
                                        <p:attrNameLst>
                                          <p:attrName>style.visibility</p:attrName>
                                        </p:attrNameLst>
                                      </p:cBhvr>
                                      <p:to>
                                        <p:strVal val="visible"/>
                                      </p:to>
                                    </p:set>
                                    <p:animEffect transition="in" filter="fade">
                                      <p:cBhvr>
                                        <p:cTn id="15" dur="500"/>
                                        <p:tgtEl>
                                          <p:spTgt spid="19"/>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23"/>
                                        </p:tgtEl>
                                        <p:attrNameLst>
                                          <p:attrName>style.visibility</p:attrName>
                                        </p:attrNameLst>
                                      </p:cBhvr>
                                      <p:to>
                                        <p:strVal val="visible"/>
                                      </p:to>
                                    </p:set>
                                    <p:animEffect transition="in" filter="wipe(left)">
                                      <p:cBhvr>
                                        <p:cTn id="20" dur="500"/>
                                        <p:tgtEl>
                                          <p:spTgt spid="23"/>
                                        </p:tgtEl>
                                      </p:cBhvr>
                                    </p:animEffect>
                                  </p:childTnLst>
                                </p:cTn>
                              </p:par>
                              <p:par>
                                <p:cTn id="21" presetID="10" presetClass="entr" presetSubtype="0" fill="hold" nodeType="withEffect">
                                  <p:stCondLst>
                                    <p:cond delay="250"/>
                                  </p:stCondLst>
                                  <p:childTnLst>
                                    <p:set>
                                      <p:cBhvr>
                                        <p:cTn id="22" dur="1" fill="hold">
                                          <p:stCondLst>
                                            <p:cond delay="0"/>
                                          </p:stCondLst>
                                        </p:cTn>
                                        <p:tgtEl>
                                          <p:spTgt spid="20"/>
                                        </p:tgtEl>
                                        <p:attrNameLst>
                                          <p:attrName>style.visibility</p:attrName>
                                        </p:attrNameLst>
                                      </p:cBhvr>
                                      <p:to>
                                        <p:strVal val="visible"/>
                                      </p:to>
                                    </p:set>
                                    <p:animEffect transition="in" filter="fade">
                                      <p:cBhvr>
                                        <p:cTn id="23"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EF63B8-D3AE-4D1A-8249-7B06F6C87071}"/>
              </a:ext>
            </a:extLst>
          </p:cNvPr>
          <p:cNvSpPr>
            <a:spLocks noGrp="1"/>
          </p:cNvSpPr>
          <p:nvPr>
            <p:ph type="title"/>
          </p:nvPr>
        </p:nvSpPr>
        <p:spPr/>
        <p:txBody>
          <a:bodyPr/>
          <a:lstStyle/>
          <a:p>
            <a:r>
              <a:rPr lang="en-US" dirty="0"/>
              <a:t>Data Archival</a:t>
            </a:r>
          </a:p>
        </p:txBody>
      </p:sp>
      <p:sp>
        <p:nvSpPr>
          <p:cNvPr id="3" name="Text Placeholder 2">
            <a:extLst>
              <a:ext uri="{FF2B5EF4-FFF2-40B4-BE49-F238E27FC236}">
                <a16:creationId xmlns:a16="http://schemas.microsoft.com/office/drawing/2014/main" id="{1F15F7F7-CDF9-4A28-A759-355D5997005C}"/>
              </a:ext>
            </a:extLst>
          </p:cNvPr>
          <p:cNvSpPr>
            <a:spLocks noGrp="1"/>
          </p:cNvSpPr>
          <p:nvPr>
            <p:ph type="body" sz="quarter" idx="10"/>
          </p:nvPr>
        </p:nvSpPr>
        <p:spPr/>
        <p:txBody>
          <a:bodyPr>
            <a:normAutofit lnSpcReduction="10000"/>
          </a:bodyPr>
          <a:lstStyle/>
          <a:p>
            <a:r>
              <a:rPr lang="en-US" dirty="0"/>
              <a:t>Change Feed Demos</a:t>
            </a:r>
          </a:p>
        </p:txBody>
      </p:sp>
      <p:sp>
        <p:nvSpPr>
          <p:cNvPr id="40" name="TextBox 39">
            <a:extLst>
              <a:ext uri="{FF2B5EF4-FFF2-40B4-BE49-F238E27FC236}">
                <a16:creationId xmlns:a16="http://schemas.microsoft.com/office/drawing/2014/main" id="{00CC4A2B-C928-44D9-BF6E-7F7DB9E75C94}"/>
              </a:ext>
            </a:extLst>
          </p:cNvPr>
          <p:cNvSpPr txBox="1"/>
          <p:nvPr/>
        </p:nvSpPr>
        <p:spPr>
          <a:xfrm>
            <a:off x="4050703" y="1512890"/>
            <a:ext cx="4158061" cy="1107996"/>
          </a:xfrm>
          <a:prstGeom prst="rect">
            <a:avLst/>
          </a:prstGeom>
          <a:noFill/>
        </p:spPr>
        <p:txBody>
          <a:bodyPr wrap="none" rtlCol="0">
            <a:spAutoFit/>
          </a:bodyPr>
          <a:lstStyle/>
          <a:p>
            <a:r>
              <a:rPr lang="en-US" sz="6600" dirty="0">
                <a:solidFill>
                  <a:srgbClr val="2B4370"/>
                </a:solidFill>
                <a:latin typeface="Kamerik205 8" panose="020B0803030600020004" pitchFamily="34" charset="0"/>
              </a:rPr>
              <a:t>Scenario</a:t>
            </a:r>
          </a:p>
        </p:txBody>
      </p:sp>
      <p:sp>
        <p:nvSpPr>
          <p:cNvPr id="41" name="TextBox 40">
            <a:extLst>
              <a:ext uri="{FF2B5EF4-FFF2-40B4-BE49-F238E27FC236}">
                <a16:creationId xmlns:a16="http://schemas.microsoft.com/office/drawing/2014/main" id="{8C0DA462-2DF7-4BF6-B068-CFBE408E0DAB}"/>
              </a:ext>
            </a:extLst>
          </p:cNvPr>
          <p:cNvSpPr txBox="1"/>
          <p:nvPr/>
        </p:nvSpPr>
        <p:spPr>
          <a:xfrm>
            <a:off x="982869" y="2805954"/>
            <a:ext cx="10226261" cy="2862322"/>
          </a:xfrm>
          <a:prstGeom prst="rect">
            <a:avLst/>
          </a:prstGeom>
          <a:noFill/>
        </p:spPr>
        <p:txBody>
          <a:bodyPr wrap="none" rtlCol="0">
            <a:spAutoFit/>
          </a:bodyPr>
          <a:lstStyle/>
          <a:p>
            <a:pPr marL="285750" indent="-285750">
              <a:spcAft>
                <a:spcPts val="1200"/>
              </a:spcAft>
              <a:buFont typeface="Arial" panose="020B0604020202020204" pitchFamily="34" charset="0"/>
              <a:buChar char="•"/>
            </a:pPr>
            <a:r>
              <a:rPr lang="en-US" sz="2800" dirty="0"/>
              <a:t>Practice test application</a:t>
            </a:r>
          </a:p>
          <a:p>
            <a:pPr marL="285750" indent="-285750">
              <a:spcAft>
                <a:spcPts val="1200"/>
              </a:spcAft>
              <a:buFont typeface="Arial" panose="020B0604020202020204" pitchFamily="34" charset="0"/>
              <a:buChar char="•"/>
            </a:pPr>
            <a:r>
              <a:rPr lang="en-US" sz="2800" dirty="0"/>
              <a:t>Data is useful for active queries within 30 days (2,592,000 seconds)</a:t>
            </a:r>
          </a:p>
          <a:p>
            <a:pPr marL="285750" indent="-285750">
              <a:spcAft>
                <a:spcPts val="1200"/>
              </a:spcAft>
              <a:buFont typeface="Arial" panose="020B0604020202020204" pitchFamily="34" charset="0"/>
              <a:buChar char="•"/>
            </a:pPr>
            <a:r>
              <a:rPr lang="en-US" sz="2800" dirty="0"/>
              <a:t>Need to keep archive for historical, compliance reasons</a:t>
            </a:r>
          </a:p>
          <a:p>
            <a:pPr marL="285750" indent="-285750">
              <a:spcAft>
                <a:spcPts val="1200"/>
              </a:spcAft>
              <a:buFont typeface="Arial" panose="020B0604020202020204" pitchFamily="34" charset="0"/>
              <a:buChar char="•"/>
            </a:pPr>
            <a:r>
              <a:rPr lang="en-US" sz="2800" dirty="0"/>
              <a:t>Demo will process 428k records over 24-hour period</a:t>
            </a:r>
          </a:p>
          <a:p>
            <a:pPr marL="285750" indent="-285750">
              <a:spcAft>
                <a:spcPts val="1200"/>
              </a:spcAft>
              <a:buFont typeface="Arial" panose="020B0604020202020204" pitchFamily="34" charset="0"/>
              <a:buChar char="•"/>
            </a:pPr>
            <a:r>
              <a:rPr lang="en-US" sz="2800" dirty="0"/>
              <a:t>Real data that has been autonomized</a:t>
            </a:r>
          </a:p>
        </p:txBody>
      </p:sp>
    </p:spTree>
    <p:extLst>
      <p:ext uri="{BB962C8B-B14F-4D97-AF65-F5344CB8AC3E}">
        <p14:creationId xmlns:p14="http://schemas.microsoft.com/office/powerpoint/2010/main" val="405409036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EF63B8-D3AE-4D1A-8249-7B06F6C87071}"/>
              </a:ext>
            </a:extLst>
          </p:cNvPr>
          <p:cNvSpPr>
            <a:spLocks noGrp="1"/>
          </p:cNvSpPr>
          <p:nvPr>
            <p:ph type="title"/>
          </p:nvPr>
        </p:nvSpPr>
        <p:spPr/>
        <p:txBody>
          <a:bodyPr/>
          <a:lstStyle/>
          <a:p>
            <a:r>
              <a:rPr lang="en-US" dirty="0"/>
              <a:t>Data Archival</a:t>
            </a:r>
          </a:p>
        </p:txBody>
      </p:sp>
      <p:sp>
        <p:nvSpPr>
          <p:cNvPr id="3" name="Text Placeholder 2">
            <a:extLst>
              <a:ext uri="{FF2B5EF4-FFF2-40B4-BE49-F238E27FC236}">
                <a16:creationId xmlns:a16="http://schemas.microsoft.com/office/drawing/2014/main" id="{1F15F7F7-CDF9-4A28-A759-355D5997005C}"/>
              </a:ext>
            </a:extLst>
          </p:cNvPr>
          <p:cNvSpPr>
            <a:spLocks noGrp="1"/>
          </p:cNvSpPr>
          <p:nvPr>
            <p:ph type="body" sz="quarter" idx="10"/>
          </p:nvPr>
        </p:nvSpPr>
        <p:spPr/>
        <p:txBody>
          <a:bodyPr>
            <a:normAutofit lnSpcReduction="10000"/>
          </a:bodyPr>
          <a:lstStyle/>
          <a:p>
            <a:r>
              <a:rPr lang="en-US" dirty="0"/>
              <a:t>Change Feed Demos</a:t>
            </a:r>
          </a:p>
        </p:txBody>
      </p:sp>
      <p:grpSp>
        <p:nvGrpSpPr>
          <p:cNvPr id="38" name="Group 37">
            <a:extLst>
              <a:ext uri="{FF2B5EF4-FFF2-40B4-BE49-F238E27FC236}">
                <a16:creationId xmlns:a16="http://schemas.microsoft.com/office/drawing/2014/main" id="{F339FC4A-8CC8-4E90-A10E-4C20498D1919}"/>
              </a:ext>
            </a:extLst>
          </p:cNvPr>
          <p:cNvGrpSpPr/>
          <p:nvPr/>
        </p:nvGrpSpPr>
        <p:grpSpPr>
          <a:xfrm>
            <a:off x="423112" y="1674758"/>
            <a:ext cx="11385129" cy="3513650"/>
            <a:chOff x="423112" y="1674758"/>
            <a:chExt cx="11385129" cy="3513650"/>
          </a:xfrm>
        </p:grpSpPr>
        <p:sp>
          <p:nvSpPr>
            <p:cNvPr id="10" name="Rectangle: Rounded Corners 9">
              <a:extLst>
                <a:ext uri="{FF2B5EF4-FFF2-40B4-BE49-F238E27FC236}">
                  <a16:creationId xmlns:a16="http://schemas.microsoft.com/office/drawing/2014/main" id="{C3810DE0-AF6E-4565-9DD0-D07178E32CAD}"/>
                </a:ext>
              </a:extLst>
            </p:cNvPr>
            <p:cNvSpPr/>
            <p:nvPr/>
          </p:nvSpPr>
          <p:spPr>
            <a:xfrm>
              <a:off x="423112" y="1751394"/>
              <a:ext cx="2317330" cy="12162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Application/Device sends data to Cosmos</a:t>
              </a:r>
            </a:p>
          </p:txBody>
        </p:sp>
        <p:cxnSp>
          <p:nvCxnSpPr>
            <p:cNvPr id="12" name="Straight Arrow Connector 11">
              <a:extLst>
                <a:ext uri="{FF2B5EF4-FFF2-40B4-BE49-F238E27FC236}">
                  <a16:creationId xmlns:a16="http://schemas.microsoft.com/office/drawing/2014/main" id="{06348BAD-832F-4736-8E58-4272819251E6}"/>
                </a:ext>
              </a:extLst>
            </p:cNvPr>
            <p:cNvCxnSpPr>
              <a:stCxn id="10" idx="3"/>
              <a:endCxn id="7" idx="1"/>
            </p:cNvCxnSpPr>
            <p:nvPr/>
          </p:nvCxnSpPr>
          <p:spPr>
            <a:xfrm flipV="1">
              <a:off x="2740442" y="2345268"/>
              <a:ext cx="1169569" cy="14254"/>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8B978F51-1F76-441B-AB70-8072D6125AF4}"/>
                </a:ext>
              </a:extLst>
            </p:cNvPr>
            <p:cNvCxnSpPr>
              <a:stCxn id="7" idx="3"/>
              <a:endCxn id="18" idx="1"/>
            </p:cNvCxnSpPr>
            <p:nvPr/>
          </p:nvCxnSpPr>
          <p:spPr>
            <a:xfrm>
              <a:off x="5251031" y="2345268"/>
              <a:ext cx="1032457"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17401FA0-4501-4983-8F7F-F0A1EB48EA4E}"/>
                </a:ext>
              </a:extLst>
            </p:cNvPr>
            <p:cNvCxnSpPr>
              <a:stCxn id="18" idx="3"/>
              <a:endCxn id="5" idx="1"/>
            </p:cNvCxnSpPr>
            <p:nvPr/>
          </p:nvCxnSpPr>
          <p:spPr>
            <a:xfrm>
              <a:off x="6750213" y="2345268"/>
              <a:ext cx="1167066" cy="14254"/>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6D8A60D2-A8FD-402A-8526-49AC336DB992}"/>
                </a:ext>
              </a:extLst>
            </p:cNvPr>
            <p:cNvCxnSpPr>
              <a:stCxn id="5" idx="3"/>
              <a:endCxn id="9" idx="1"/>
            </p:cNvCxnSpPr>
            <p:nvPr/>
          </p:nvCxnSpPr>
          <p:spPr>
            <a:xfrm flipV="1">
              <a:off x="9258299" y="2345268"/>
              <a:ext cx="1169569" cy="14254"/>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grpSp>
          <p:nvGrpSpPr>
            <p:cNvPr id="33" name="Group 32">
              <a:extLst>
                <a:ext uri="{FF2B5EF4-FFF2-40B4-BE49-F238E27FC236}">
                  <a16:creationId xmlns:a16="http://schemas.microsoft.com/office/drawing/2014/main" id="{0EF23263-8534-41B9-A5A5-F9CC5CC47563}"/>
                </a:ext>
              </a:extLst>
            </p:cNvPr>
            <p:cNvGrpSpPr/>
            <p:nvPr/>
          </p:nvGrpSpPr>
          <p:grpSpPr>
            <a:xfrm>
              <a:off x="3870657" y="1674758"/>
              <a:ext cx="1419727" cy="2124505"/>
              <a:chOff x="3870657" y="1674758"/>
              <a:chExt cx="1419727" cy="2124505"/>
            </a:xfrm>
          </p:grpSpPr>
          <p:pic>
            <p:nvPicPr>
              <p:cNvPr id="7" name="Graphic 6">
                <a:extLst>
                  <a:ext uri="{FF2B5EF4-FFF2-40B4-BE49-F238E27FC236}">
                    <a16:creationId xmlns:a16="http://schemas.microsoft.com/office/drawing/2014/main" id="{78FDF808-D93B-4E8C-92C3-8231F777E7D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910011" y="1674758"/>
                <a:ext cx="1341020" cy="1341020"/>
              </a:xfrm>
              <a:prstGeom prst="rect">
                <a:avLst/>
              </a:prstGeom>
            </p:spPr>
          </p:pic>
          <p:sp>
            <p:nvSpPr>
              <p:cNvPr id="28" name="TextBox 27">
                <a:extLst>
                  <a:ext uri="{FF2B5EF4-FFF2-40B4-BE49-F238E27FC236}">
                    <a16:creationId xmlns:a16="http://schemas.microsoft.com/office/drawing/2014/main" id="{5E32C2A5-333D-409F-842D-113E3B5085C5}"/>
                  </a:ext>
                </a:extLst>
              </p:cNvPr>
              <p:cNvSpPr txBox="1"/>
              <p:nvPr/>
            </p:nvSpPr>
            <p:spPr>
              <a:xfrm>
                <a:off x="3870657" y="3152932"/>
                <a:ext cx="1419727" cy="646331"/>
              </a:xfrm>
              <a:prstGeom prst="rect">
                <a:avLst/>
              </a:prstGeom>
              <a:noFill/>
            </p:spPr>
            <p:txBody>
              <a:bodyPr wrap="square" rtlCol="0">
                <a:spAutoFit/>
              </a:bodyPr>
              <a:lstStyle/>
              <a:p>
                <a:pPr algn="ctr"/>
                <a:r>
                  <a:rPr lang="en-US" dirty="0"/>
                  <a:t>Cosmos DB receives data</a:t>
                </a:r>
              </a:p>
            </p:txBody>
          </p:sp>
        </p:grpSp>
        <p:grpSp>
          <p:nvGrpSpPr>
            <p:cNvPr id="34" name="Group 33">
              <a:extLst>
                <a:ext uri="{FF2B5EF4-FFF2-40B4-BE49-F238E27FC236}">
                  <a16:creationId xmlns:a16="http://schemas.microsoft.com/office/drawing/2014/main" id="{CBAB00AE-82E3-47A3-A5D4-6CCE80750202}"/>
                </a:ext>
              </a:extLst>
            </p:cNvPr>
            <p:cNvGrpSpPr/>
            <p:nvPr/>
          </p:nvGrpSpPr>
          <p:grpSpPr>
            <a:xfrm>
              <a:off x="5856621" y="1730905"/>
              <a:ext cx="1341020" cy="2622356"/>
              <a:chOff x="5856621" y="1730905"/>
              <a:chExt cx="1341020" cy="2622356"/>
            </a:xfrm>
          </p:grpSpPr>
          <p:pic>
            <p:nvPicPr>
              <p:cNvPr id="18" name="Picture 17">
                <a:extLst>
                  <a:ext uri="{FF2B5EF4-FFF2-40B4-BE49-F238E27FC236}">
                    <a16:creationId xmlns:a16="http://schemas.microsoft.com/office/drawing/2014/main" id="{9F25A966-AA64-42E1-8631-DFA770E4E56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83488" y="1730905"/>
                <a:ext cx="466725" cy="1228725"/>
              </a:xfrm>
              <a:prstGeom prst="rect">
                <a:avLst/>
              </a:prstGeom>
            </p:spPr>
          </p:pic>
          <p:sp>
            <p:nvSpPr>
              <p:cNvPr id="29" name="TextBox 28">
                <a:extLst>
                  <a:ext uri="{FF2B5EF4-FFF2-40B4-BE49-F238E27FC236}">
                    <a16:creationId xmlns:a16="http://schemas.microsoft.com/office/drawing/2014/main" id="{A1AFDC80-DBED-498D-90C9-9B2768FF53DA}"/>
                  </a:ext>
                </a:extLst>
              </p:cNvPr>
              <p:cNvSpPr txBox="1"/>
              <p:nvPr/>
            </p:nvSpPr>
            <p:spPr>
              <a:xfrm>
                <a:off x="5856621" y="3152932"/>
                <a:ext cx="1341020" cy="1200329"/>
              </a:xfrm>
              <a:prstGeom prst="rect">
                <a:avLst/>
              </a:prstGeom>
              <a:noFill/>
            </p:spPr>
            <p:txBody>
              <a:bodyPr wrap="square" rtlCol="0">
                <a:spAutoFit/>
              </a:bodyPr>
              <a:lstStyle/>
              <a:p>
                <a:pPr algn="ctr"/>
                <a:r>
                  <a:rPr lang="en-US" dirty="0"/>
                  <a:t>The insert is recorded into the change feed</a:t>
                </a:r>
              </a:p>
            </p:txBody>
          </p:sp>
        </p:grpSp>
        <p:grpSp>
          <p:nvGrpSpPr>
            <p:cNvPr id="36" name="Group 35">
              <a:extLst>
                <a:ext uri="{FF2B5EF4-FFF2-40B4-BE49-F238E27FC236}">
                  <a16:creationId xmlns:a16="http://schemas.microsoft.com/office/drawing/2014/main" id="{08CA2508-656F-4A0F-9E84-1F86025EB698}"/>
                </a:ext>
              </a:extLst>
            </p:cNvPr>
            <p:cNvGrpSpPr/>
            <p:nvPr/>
          </p:nvGrpSpPr>
          <p:grpSpPr>
            <a:xfrm>
              <a:off x="7877925" y="1689012"/>
              <a:ext cx="1419727" cy="3499396"/>
              <a:chOff x="7877925" y="1689012"/>
              <a:chExt cx="1419727" cy="3499396"/>
            </a:xfrm>
          </p:grpSpPr>
          <p:sp>
            <p:nvSpPr>
              <p:cNvPr id="30" name="TextBox 29">
                <a:extLst>
                  <a:ext uri="{FF2B5EF4-FFF2-40B4-BE49-F238E27FC236}">
                    <a16:creationId xmlns:a16="http://schemas.microsoft.com/office/drawing/2014/main" id="{FD0A941D-1C1E-4527-B612-323C596233C8}"/>
                  </a:ext>
                </a:extLst>
              </p:cNvPr>
              <p:cNvSpPr txBox="1"/>
              <p:nvPr/>
            </p:nvSpPr>
            <p:spPr>
              <a:xfrm>
                <a:off x="7877925" y="3157083"/>
                <a:ext cx="1419727" cy="2031325"/>
              </a:xfrm>
              <a:prstGeom prst="rect">
                <a:avLst/>
              </a:prstGeom>
              <a:noFill/>
            </p:spPr>
            <p:txBody>
              <a:bodyPr wrap="square" rtlCol="0">
                <a:spAutoFit/>
              </a:bodyPr>
              <a:lstStyle/>
              <a:p>
                <a:pPr algn="ctr"/>
                <a:r>
                  <a:rPr lang="en-US" dirty="0"/>
                  <a:t>Azure Function is triggered by the item being added to the change feed</a:t>
                </a:r>
              </a:p>
            </p:txBody>
          </p:sp>
          <p:pic>
            <p:nvPicPr>
              <p:cNvPr id="5" name="Graphic 4">
                <a:extLst>
                  <a:ext uri="{FF2B5EF4-FFF2-40B4-BE49-F238E27FC236}">
                    <a16:creationId xmlns:a16="http://schemas.microsoft.com/office/drawing/2014/main" id="{E9EF4099-069A-49D6-836F-6ABBC9F4D46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917279" y="1689012"/>
                <a:ext cx="1341020" cy="1341020"/>
              </a:xfrm>
              <a:prstGeom prst="rect">
                <a:avLst/>
              </a:prstGeom>
            </p:spPr>
          </p:pic>
        </p:grpSp>
        <p:grpSp>
          <p:nvGrpSpPr>
            <p:cNvPr id="37" name="Group 36">
              <a:extLst>
                <a:ext uri="{FF2B5EF4-FFF2-40B4-BE49-F238E27FC236}">
                  <a16:creationId xmlns:a16="http://schemas.microsoft.com/office/drawing/2014/main" id="{735B0DFD-60AD-4650-8115-36902D4219F2}"/>
                </a:ext>
              </a:extLst>
            </p:cNvPr>
            <p:cNvGrpSpPr/>
            <p:nvPr/>
          </p:nvGrpSpPr>
          <p:grpSpPr>
            <a:xfrm>
              <a:off x="10388514" y="1674758"/>
              <a:ext cx="1419727" cy="2955502"/>
              <a:chOff x="10388514" y="1674758"/>
              <a:chExt cx="1419727" cy="2955502"/>
            </a:xfrm>
          </p:grpSpPr>
          <p:pic>
            <p:nvPicPr>
              <p:cNvPr id="9" name="Graphic 8">
                <a:extLst>
                  <a:ext uri="{FF2B5EF4-FFF2-40B4-BE49-F238E27FC236}">
                    <a16:creationId xmlns:a16="http://schemas.microsoft.com/office/drawing/2014/main" id="{260849CE-F72A-4BD2-AA81-50DC792998D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427868" y="1674758"/>
                <a:ext cx="1341020" cy="1341020"/>
              </a:xfrm>
              <a:prstGeom prst="rect">
                <a:avLst/>
              </a:prstGeom>
            </p:spPr>
          </p:pic>
          <p:sp>
            <p:nvSpPr>
              <p:cNvPr id="31" name="TextBox 30">
                <a:extLst>
                  <a:ext uri="{FF2B5EF4-FFF2-40B4-BE49-F238E27FC236}">
                    <a16:creationId xmlns:a16="http://schemas.microsoft.com/office/drawing/2014/main" id="{0CC574AF-F411-4C5D-AD2F-C7F35BE89D24}"/>
                  </a:ext>
                </a:extLst>
              </p:cNvPr>
              <p:cNvSpPr txBox="1"/>
              <p:nvPr/>
            </p:nvSpPr>
            <p:spPr>
              <a:xfrm>
                <a:off x="10388514" y="3152932"/>
                <a:ext cx="1419727" cy="1477328"/>
              </a:xfrm>
              <a:prstGeom prst="rect">
                <a:avLst/>
              </a:prstGeom>
              <a:noFill/>
            </p:spPr>
            <p:txBody>
              <a:bodyPr wrap="square" rtlCol="0">
                <a:spAutoFit/>
              </a:bodyPr>
              <a:lstStyle/>
              <a:p>
                <a:pPr algn="ctr"/>
                <a:r>
                  <a:rPr lang="en-US" dirty="0"/>
                  <a:t>The data is archived in a cold blob storage container</a:t>
                </a:r>
              </a:p>
            </p:txBody>
          </p:sp>
        </p:grpSp>
      </p:grpSp>
    </p:spTree>
    <p:extLst>
      <p:ext uri="{BB962C8B-B14F-4D97-AF65-F5344CB8AC3E}">
        <p14:creationId xmlns:p14="http://schemas.microsoft.com/office/powerpoint/2010/main" val="14921125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B7800D-3216-4B13-B3F8-11AF3D8FE999}"/>
              </a:ext>
            </a:extLst>
          </p:cNvPr>
          <p:cNvSpPr>
            <a:spLocks noGrp="1"/>
          </p:cNvSpPr>
          <p:nvPr>
            <p:ph type="title"/>
          </p:nvPr>
        </p:nvSpPr>
        <p:spPr/>
        <p:txBody>
          <a:bodyPr/>
          <a:lstStyle/>
          <a:p>
            <a:r>
              <a:rPr lang="en-US" dirty="0"/>
              <a:t>Azure Cosmos DB</a:t>
            </a:r>
          </a:p>
        </p:txBody>
      </p:sp>
      <p:sp>
        <p:nvSpPr>
          <p:cNvPr id="3" name="Text Placeholder 2">
            <a:extLst>
              <a:ext uri="{FF2B5EF4-FFF2-40B4-BE49-F238E27FC236}">
                <a16:creationId xmlns:a16="http://schemas.microsoft.com/office/drawing/2014/main" id="{2B784A2B-6F4A-46E2-801E-28758DC6D17B}"/>
              </a:ext>
            </a:extLst>
          </p:cNvPr>
          <p:cNvSpPr>
            <a:spLocks noGrp="1"/>
          </p:cNvSpPr>
          <p:nvPr>
            <p:ph type="body" sz="quarter" idx="10"/>
          </p:nvPr>
        </p:nvSpPr>
        <p:spPr/>
        <p:txBody>
          <a:bodyPr>
            <a:normAutofit lnSpcReduction="10000"/>
          </a:bodyPr>
          <a:lstStyle/>
          <a:p>
            <a:r>
              <a:rPr lang="en-US" dirty="0"/>
              <a:t>A globally distributed, massively scalable, multi-model database service</a:t>
            </a:r>
          </a:p>
        </p:txBody>
      </p:sp>
      <p:pic>
        <p:nvPicPr>
          <p:cNvPr id="4" name="Picture 3">
            <a:extLst>
              <a:ext uri="{FF2B5EF4-FFF2-40B4-BE49-F238E27FC236}">
                <a16:creationId xmlns:a16="http://schemas.microsoft.com/office/drawing/2014/main" id="{DB84014E-E33B-468B-AA29-084EF1B76C7D}"/>
              </a:ext>
            </a:extLst>
          </p:cNvPr>
          <p:cNvPicPr>
            <a:picLocks noChangeAspect="1"/>
          </p:cNvPicPr>
          <p:nvPr/>
        </p:nvPicPr>
        <p:blipFill rotWithShape="1">
          <a:blip r:embed="rId3"/>
          <a:srcRect b="68768"/>
          <a:stretch/>
        </p:blipFill>
        <p:spPr>
          <a:xfrm>
            <a:off x="1133426" y="5547982"/>
            <a:ext cx="9925148" cy="1310018"/>
          </a:xfrm>
          <a:prstGeom prst="rect">
            <a:avLst/>
          </a:prstGeom>
        </p:spPr>
      </p:pic>
      <p:sp>
        <p:nvSpPr>
          <p:cNvPr id="5" name="Freeform: Shape 4">
            <a:extLst>
              <a:ext uri="{FF2B5EF4-FFF2-40B4-BE49-F238E27FC236}">
                <a16:creationId xmlns:a16="http://schemas.microsoft.com/office/drawing/2014/main" id="{7913D4A4-1720-4DF3-825C-3DE523ACBC27}"/>
              </a:ext>
            </a:extLst>
          </p:cNvPr>
          <p:cNvSpPr/>
          <p:nvPr/>
        </p:nvSpPr>
        <p:spPr>
          <a:xfrm>
            <a:off x="1349" y="5144324"/>
            <a:ext cx="12189302" cy="17455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6" name="Group 5">
            <a:extLst>
              <a:ext uri="{FF2B5EF4-FFF2-40B4-BE49-F238E27FC236}">
                <a16:creationId xmlns:a16="http://schemas.microsoft.com/office/drawing/2014/main" id="{59EDDF65-FEFD-4782-AE80-DC4DA73D2C7B}"/>
              </a:ext>
            </a:extLst>
          </p:cNvPr>
          <p:cNvGrpSpPr/>
          <p:nvPr/>
        </p:nvGrpSpPr>
        <p:grpSpPr>
          <a:xfrm>
            <a:off x="9278176" y="6154848"/>
            <a:ext cx="223240" cy="433634"/>
            <a:chOff x="9576336" y="6019901"/>
            <a:chExt cx="223240" cy="433634"/>
          </a:xfrm>
        </p:grpSpPr>
        <p:sp>
          <p:nvSpPr>
            <p:cNvPr id="7" name="Freeform: Shape 411">
              <a:extLst>
                <a:ext uri="{FF2B5EF4-FFF2-40B4-BE49-F238E27FC236}">
                  <a16:creationId xmlns:a16="http://schemas.microsoft.com/office/drawing/2014/main" id="{506E591B-6572-4FC0-A1C3-4972E50BCB47}"/>
                </a:ext>
              </a:extLst>
            </p:cNvPr>
            <p:cNvSpPr/>
            <p:nvPr/>
          </p:nvSpPr>
          <p:spPr>
            <a:xfrm>
              <a:off x="9620313"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8" name="Group 7">
              <a:extLst>
                <a:ext uri="{FF2B5EF4-FFF2-40B4-BE49-F238E27FC236}">
                  <a16:creationId xmlns:a16="http://schemas.microsoft.com/office/drawing/2014/main" id="{65E7E893-3F96-4169-8EA8-EFC0BA8030CB}"/>
                </a:ext>
              </a:extLst>
            </p:cNvPr>
            <p:cNvGrpSpPr/>
            <p:nvPr/>
          </p:nvGrpSpPr>
          <p:grpSpPr>
            <a:xfrm>
              <a:off x="9576336" y="6019901"/>
              <a:ext cx="223240" cy="357070"/>
              <a:chOff x="9523117" y="5842588"/>
              <a:chExt cx="329677" cy="527319"/>
            </a:xfrm>
          </p:grpSpPr>
          <p:sp>
            <p:nvSpPr>
              <p:cNvPr id="9" name="Oval 903">
                <a:extLst>
                  <a:ext uri="{FF2B5EF4-FFF2-40B4-BE49-F238E27FC236}">
                    <a16:creationId xmlns:a16="http://schemas.microsoft.com/office/drawing/2014/main" id="{53D560D4-E812-4679-B1F3-49AEEA20D1AA}"/>
                  </a:ext>
                </a:extLst>
              </p:cNvPr>
              <p:cNvSpPr/>
              <p:nvPr/>
            </p:nvSpPr>
            <p:spPr>
              <a:xfrm>
                <a:off x="9591504"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0" name="Freeform 5">
                <a:extLst>
                  <a:ext uri="{FF2B5EF4-FFF2-40B4-BE49-F238E27FC236}">
                    <a16:creationId xmlns:a16="http://schemas.microsoft.com/office/drawing/2014/main" id="{DE7B7D03-5133-4BB4-A3A0-AD25CA680ECF}"/>
                  </a:ext>
                </a:extLst>
              </p:cNvPr>
              <p:cNvSpPr>
                <a:spLocks noEditPoints="1"/>
              </p:cNvSpPr>
              <p:nvPr/>
            </p:nvSpPr>
            <p:spPr bwMode="auto">
              <a:xfrm>
                <a:off x="9523117"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1" name="Group 10">
            <a:extLst>
              <a:ext uri="{FF2B5EF4-FFF2-40B4-BE49-F238E27FC236}">
                <a16:creationId xmlns:a16="http://schemas.microsoft.com/office/drawing/2014/main" id="{932DCF4A-524C-4B1C-A16B-B7E0E925B526}"/>
              </a:ext>
            </a:extLst>
          </p:cNvPr>
          <p:cNvGrpSpPr/>
          <p:nvPr/>
        </p:nvGrpSpPr>
        <p:grpSpPr>
          <a:xfrm>
            <a:off x="7468054" y="6382515"/>
            <a:ext cx="223240" cy="431604"/>
            <a:chOff x="7468054" y="6382515"/>
            <a:chExt cx="223240" cy="431604"/>
          </a:xfrm>
        </p:grpSpPr>
        <p:sp>
          <p:nvSpPr>
            <p:cNvPr id="12" name="Freeform: Shape 411">
              <a:extLst>
                <a:ext uri="{FF2B5EF4-FFF2-40B4-BE49-F238E27FC236}">
                  <a16:creationId xmlns:a16="http://schemas.microsoft.com/office/drawing/2014/main" id="{F7881BA5-E4FC-4964-9411-D5CF44D38B9E}"/>
                </a:ext>
              </a:extLst>
            </p:cNvPr>
            <p:cNvSpPr/>
            <p:nvPr/>
          </p:nvSpPr>
          <p:spPr>
            <a:xfrm>
              <a:off x="7512031" y="6678832"/>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3" name="Group 12">
              <a:extLst>
                <a:ext uri="{FF2B5EF4-FFF2-40B4-BE49-F238E27FC236}">
                  <a16:creationId xmlns:a16="http://schemas.microsoft.com/office/drawing/2014/main" id="{A8BE8794-11E1-4CA2-935F-0F1016C8CB2F}"/>
                </a:ext>
              </a:extLst>
            </p:cNvPr>
            <p:cNvGrpSpPr/>
            <p:nvPr/>
          </p:nvGrpSpPr>
          <p:grpSpPr>
            <a:xfrm>
              <a:off x="7468054" y="6382515"/>
              <a:ext cx="223240" cy="357070"/>
              <a:chOff x="7414835" y="6205202"/>
              <a:chExt cx="329677" cy="527319"/>
            </a:xfrm>
          </p:grpSpPr>
          <p:sp>
            <p:nvSpPr>
              <p:cNvPr id="14" name="Oval 13">
                <a:extLst>
                  <a:ext uri="{FF2B5EF4-FFF2-40B4-BE49-F238E27FC236}">
                    <a16:creationId xmlns:a16="http://schemas.microsoft.com/office/drawing/2014/main" id="{02FE5419-B3A7-4A14-9F06-4885D9CCB8EA}"/>
                  </a:ext>
                </a:extLst>
              </p:cNvPr>
              <p:cNvSpPr/>
              <p:nvPr/>
            </p:nvSpPr>
            <p:spPr>
              <a:xfrm>
                <a:off x="7483222" y="6265690"/>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5" name="Freeform 5">
                <a:extLst>
                  <a:ext uri="{FF2B5EF4-FFF2-40B4-BE49-F238E27FC236}">
                    <a16:creationId xmlns:a16="http://schemas.microsoft.com/office/drawing/2014/main" id="{6543FCCB-122C-447E-B8BE-6DFEA290CDC9}"/>
                  </a:ext>
                </a:extLst>
              </p:cNvPr>
              <p:cNvSpPr>
                <a:spLocks noEditPoints="1"/>
              </p:cNvSpPr>
              <p:nvPr/>
            </p:nvSpPr>
            <p:spPr bwMode="auto">
              <a:xfrm>
                <a:off x="7414835" y="6205202"/>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6" name="Group 15">
            <a:extLst>
              <a:ext uri="{FF2B5EF4-FFF2-40B4-BE49-F238E27FC236}">
                <a16:creationId xmlns:a16="http://schemas.microsoft.com/office/drawing/2014/main" id="{45BC7556-FFA5-4B42-951A-A12DD47BAED7}"/>
              </a:ext>
            </a:extLst>
          </p:cNvPr>
          <p:cNvGrpSpPr/>
          <p:nvPr/>
        </p:nvGrpSpPr>
        <p:grpSpPr>
          <a:xfrm>
            <a:off x="6207483" y="5803084"/>
            <a:ext cx="223240" cy="433634"/>
            <a:chOff x="6393022" y="6019901"/>
            <a:chExt cx="223240" cy="433634"/>
          </a:xfrm>
        </p:grpSpPr>
        <p:sp>
          <p:nvSpPr>
            <p:cNvPr id="17" name="Freeform: Shape 411">
              <a:extLst>
                <a:ext uri="{FF2B5EF4-FFF2-40B4-BE49-F238E27FC236}">
                  <a16:creationId xmlns:a16="http://schemas.microsoft.com/office/drawing/2014/main" id="{E50312D0-2507-43CC-8B9D-1F65B75FE294}"/>
                </a:ext>
              </a:extLst>
            </p:cNvPr>
            <p:cNvSpPr/>
            <p:nvPr/>
          </p:nvSpPr>
          <p:spPr>
            <a:xfrm>
              <a:off x="6436999"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8" name="Group 17">
              <a:extLst>
                <a:ext uri="{FF2B5EF4-FFF2-40B4-BE49-F238E27FC236}">
                  <a16:creationId xmlns:a16="http://schemas.microsoft.com/office/drawing/2014/main" id="{86A3F48E-2DCF-4F5C-8779-5A991C0D53FF}"/>
                </a:ext>
              </a:extLst>
            </p:cNvPr>
            <p:cNvGrpSpPr/>
            <p:nvPr/>
          </p:nvGrpSpPr>
          <p:grpSpPr>
            <a:xfrm>
              <a:off x="6393022" y="6019901"/>
              <a:ext cx="223240" cy="357070"/>
              <a:chOff x="6339803" y="5842588"/>
              <a:chExt cx="329677" cy="527319"/>
            </a:xfrm>
          </p:grpSpPr>
          <p:sp>
            <p:nvSpPr>
              <p:cNvPr id="19" name="Oval 27">
                <a:extLst>
                  <a:ext uri="{FF2B5EF4-FFF2-40B4-BE49-F238E27FC236}">
                    <a16:creationId xmlns:a16="http://schemas.microsoft.com/office/drawing/2014/main" id="{C0EF860E-0289-4595-8D9C-4F563E158578}"/>
                  </a:ext>
                </a:extLst>
              </p:cNvPr>
              <p:cNvSpPr/>
              <p:nvPr/>
            </p:nvSpPr>
            <p:spPr>
              <a:xfrm>
                <a:off x="6408190"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0" name="Freeform 5">
                <a:extLst>
                  <a:ext uri="{FF2B5EF4-FFF2-40B4-BE49-F238E27FC236}">
                    <a16:creationId xmlns:a16="http://schemas.microsoft.com/office/drawing/2014/main" id="{992DC6CC-AEA1-4F4F-99E4-9A75EC0AC2A3}"/>
                  </a:ext>
                </a:extLst>
              </p:cNvPr>
              <p:cNvSpPr>
                <a:spLocks noEditPoints="1"/>
              </p:cNvSpPr>
              <p:nvPr/>
            </p:nvSpPr>
            <p:spPr bwMode="auto">
              <a:xfrm>
                <a:off x="6339803"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1" name="Group 20">
            <a:extLst>
              <a:ext uri="{FF2B5EF4-FFF2-40B4-BE49-F238E27FC236}">
                <a16:creationId xmlns:a16="http://schemas.microsoft.com/office/drawing/2014/main" id="{5DFBD197-EAFF-451A-98F9-B1A6CA7C06BC}"/>
              </a:ext>
            </a:extLst>
          </p:cNvPr>
          <p:cNvGrpSpPr/>
          <p:nvPr/>
        </p:nvGrpSpPr>
        <p:grpSpPr>
          <a:xfrm>
            <a:off x="2183561" y="6187406"/>
            <a:ext cx="223240" cy="450322"/>
            <a:chOff x="2418475" y="6242316"/>
            <a:chExt cx="223240" cy="450322"/>
          </a:xfrm>
        </p:grpSpPr>
        <p:sp>
          <p:nvSpPr>
            <p:cNvPr id="22" name="Freeform: Shape 411">
              <a:extLst>
                <a:ext uri="{FF2B5EF4-FFF2-40B4-BE49-F238E27FC236}">
                  <a16:creationId xmlns:a16="http://schemas.microsoft.com/office/drawing/2014/main" id="{96B9ABEB-4522-4BD7-B6FA-929289475841}"/>
                </a:ext>
              </a:extLst>
            </p:cNvPr>
            <p:cNvSpPr/>
            <p:nvPr/>
          </p:nvSpPr>
          <p:spPr>
            <a:xfrm>
              <a:off x="2462452" y="6557351"/>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3" name="Group 22">
              <a:extLst>
                <a:ext uri="{FF2B5EF4-FFF2-40B4-BE49-F238E27FC236}">
                  <a16:creationId xmlns:a16="http://schemas.microsoft.com/office/drawing/2014/main" id="{8AC9D60B-7058-4A71-B302-86258DF08484}"/>
                </a:ext>
              </a:extLst>
            </p:cNvPr>
            <p:cNvGrpSpPr/>
            <p:nvPr/>
          </p:nvGrpSpPr>
          <p:grpSpPr>
            <a:xfrm>
              <a:off x="2418475" y="6242316"/>
              <a:ext cx="223240" cy="357070"/>
              <a:chOff x="2365256" y="6065003"/>
              <a:chExt cx="329677" cy="527319"/>
            </a:xfrm>
          </p:grpSpPr>
          <p:sp>
            <p:nvSpPr>
              <p:cNvPr id="24" name="Oval 6">
                <a:extLst>
                  <a:ext uri="{FF2B5EF4-FFF2-40B4-BE49-F238E27FC236}">
                    <a16:creationId xmlns:a16="http://schemas.microsoft.com/office/drawing/2014/main" id="{B8CC545F-4B23-4ADB-AB0A-E13CC3F421A0}"/>
                  </a:ext>
                </a:extLst>
              </p:cNvPr>
              <p:cNvSpPr/>
              <p:nvPr/>
            </p:nvSpPr>
            <p:spPr>
              <a:xfrm>
                <a:off x="2433643" y="6144209"/>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5" name="Freeform 5">
                <a:extLst>
                  <a:ext uri="{FF2B5EF4-FFF2-40B4-BE49-F238E27FC236}">
                    <a16:creationId xmlns:a16="http://schemas.microsoft.com/office/drawing/2014/main" id="{224B037C-463D-4797-A4A4-85161B325BDC}"/>
                  </a:ext>
                </a:extLst>
              </p:cNvPr>
              <p:cNvSpPr>
                <a:spLocks noEditPoints="1"/>
              </p:cNvSpPr>
              <p:nvPr/>
            </p:nvSpPr>
            <p:spPr bwMode="auto">
              <a:xfrm>
                <a:off x="2365256" y="6065003"/>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sp>
        <p:nvSpPr>
          <p:cNvPr id="26" name="TextBox 25">
            <a:extLst>
              <a:ext uri="{FF2B5EF4-FFF2-40B4-BE49-F238E27FC236}">
                <a16:creationId xmlns:a16="http://schemas.microsoft.com/office/drawing/2014/main" id="{45E3E7EF-2C38-4958-859E-6608FE5B23D3}"/>
              </a:ext>
            </a:extLst>
          </p:cNvPr>
          <p:cNvSpPr txBox="1"/>
          <p:nvPr/>
        </p:nvSpPr>
        <p:spPr>
          <a:xfrm>
            <a:off x="3517900" y="1865746"/>
            <a:ext cx="5156200" cy="1754326"/>
          </a:xfrm>
          <a:prstGeom prst="rect">
            <a:avLst/>
          </a:prstGeom>
          <a:noFill/>
        </p:spPr>
        <p:txBody>
          <a:bodyPr wrap="square" rtlCol="0">
            <a:spAutoFit/>
          </a:bodyPr>
          <a:lstStyle/>
          <a:p>
            <a:pPr algn="ctr"/>
            <a:r>
              <a:rPr lang="en-US" sz="5400" b="1" dirty="0">
                <a:solidFill>
                  <a:srgbClr val="2B4370"/>
                </a:solidFill>
              </a:rPr>
              <a:t>Turnkey global distribution</a:t>
            </a:r>
          </a:p>
        </p:txBody>
      </p:sp>
    </p:spTree>
    <p:extLst>
      <p:ext uri="{BB962C8B-B14F-4D97-AF65-F5344CB8AC3E}">
        <p14:creationId xmlns:p14="http://schemas.microsoft.com/office/powerpoint/2010/main" val="2074546298"/>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0 1.48148E-6 L -0.4375 0.44097 " pathEditMode="relative" rAng="0" ptsTypes="AA">
                                      <p:cBhvr>
                                        <p:cTn id="6" dur="1000" fill="hold"/>
                                        <p:tgtEl>
                                          <p:spTgt spid="26"/>
                                        </p:tgtEl>
                                        <p:attrNameLst>
                                          <p:attrName>ppt_x</p:attrName>
                                          <p:attrName>ppt_y</p:attrName>
                                        </p:attrNameLst>
                                      </p:cBhvr>
                                      <p:rCtr x="-21875" y="2203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EF63B8-D3AE-4D1A-8249-7B06F6C87071}"/>
              </a:ext>
            </a:extLst>
          </p:cNvPr>
          <p:cNvSpPr>
            <a:spLocks noGrp="1"/>
          </p:cNvSpPr>
          <p:nvPr>
            <p:ph type="title"/>
          </p:nvPr>
        </p:nvSpPr>
        <p:spPr/>
        <p:txBody>
          <a:bodyPr/>
          <a:lstStyle/>
          <a:p>
            <a:r>
              <a:rPr lang="en-US" dirty="0"/>
              <a:t>Denormalization</a:t>
            </a:r>
          </a:p>
        </p:txBody>
      </p:sp>
      <p:sp>
        <p:nvSpPr>
          <p:cNvPr id="3" name="Text Placeholder 2">
            <a:extLst>
              <a:ext uri="{FF2B5EF4-FFF2-40B4-BE49-F238E27FC236}">
                <a16:creationId xmlns:a16="http://schemas.microsoft.com/office/drawing/2014/main" id="{1F15F7F7-CDF9-4A28-A759-355D5997005C}"/>
              </a:ext>
            </a:extLst>
          </p:cNvPr>
          <p:cNvSpPr>
            <a:spLocks noGrp="1"/>
          </p:cNvSpPr>
          <p:nvPr>
            <p:ph type="body" sz="quarter" idx="10"/>
          </p:nvPr>
        </p:nvSpPr>
        <p:spPr/>
        <p:txBody>
          <a:bodyPr>
            <a:normAutofit lnSpcReduction="10000"/>
          </a:bodyPr>
          <a:lstStyle/>
          <a:p>
            <a:r>
              <a:rPr lang="en-US" dirty="0"/>
              <a:t>Change Feed Demos</a:t>
            </a:r>
          </a:p>
        </p:txBody>
      </p:sp>
      <p:sp>
        <p:nvSpPr>
          <p:cNvPr id="40" name="TextBox 39">
            <a:extLst>
              <a:ext uri="{FF2B5EF4-FFF2-40B4-BE49-F238E27FC236}">
                <a16:creationId xmlns:a16="http://schemas.microsoft.com/office/drawing/2014/main" id="{00CC4A2B-C928-44D9-BF6E-7F7DB9E75C94}"/>
              </a:ext>
            </a:extLst>
          </p:cNvPr>
          <p:cNvSpPr txBox="1"/>
          <p:nvPr/>
        </p:nvSpPr>
        <p:spPr>
          <a:xfrm>
            <a:off x="4050703" y="1512890"/>
            <a:ext cx="4158061" cy="1107996"/>
          </a:xfrm>
          <a:prstGeom prst="rect">
            <a:avLst/>
          </a:prstGeom>
          <a:noFill/>
        </p:spPr>
        <p:txBody>
          <a:bodyPr wrap="none" rtlCol="0">
            <a:spAutoFit/>
          </a:bodyPr>
          <a:lstStyle/>
          <a:p>
            <a:r>
              <a:rPr lang="en-US" sz="6600" dirty="0">
                <a:solidFill>
                  <a:srgbClr val="2B4370"/>
                </a:solidFill>
                <a:latin typeface="Kamerik205 8" panose="020B0803030600020004" pitchFamily="34" charset="0"/>
              </a:rPr>
              <a:t>Scenario</a:t>
            </a:r>
          </a:p>
        </p:txBody>
      </p:sp>
      <p:sp>
        <p:nvSpPr>
          <p:cNvPr id="41" name="TextBox 40">
            <a:extLst>
              <a:ext uri="{FF2B5EF4-FFF2-40B4-BE49-F238E27FC236}">
                <a16:creationId xmlns:a16="http://schemas.microsoft.com/office/drawing/2014/main" id="{8C0DA462-2DF7-4BF6-B068-CFBE408E0DAB}"/>
              </a:ext>
            </a:extLst>
          </p:cNvPr>
          <p:cNvSpPr txBox="1"/>
          <p:nvPr/>
        </p:nvSpPr>
        <p:spPr>
          <a:xfrm>
            <a:off x="982869" y="2805954"/>
            <a:ext cx="10295511" cy="2277547"/>
          </a:xfrm>
          <a:prstGeom prst="rect">
            <a:avLst/>
          </a:prstGeom>
          <a:noFill/>
        </p:spPr>
        <p:txBody>
          <a:bodyPr wrap="none" rtlCol="0">
            <a:spAutoFit/>
          </a:bodyPr>
          <a:lstStyle/>
          <a:p>
            <a:pPr marL="285750" indent="-285750">
              <a:spcAft>
                <a:spcPts val="1200"/>
              </a:spcAft>
              <a:buFont typeface="Arial" panose="020B0604020202020204" pitchFamily="34" charset="0"/>
              <a:buChar char="•"/>
            </a:pPr>
            <a:r>
              <a:rPr lang="en-US" sz="2800" dirty="0"/>
              <a:t>Shindig Manager</a:t>
            </a:r>
          </a:p>
          <a:p>
            <a:pPr marL="285750" indent="-285750">
              <a:spcAft>
                <a:spcPts val="1200"/>
              </a:spcAft>
              <a:buFont typeface="Arial" panose="020B0604020202020204" pitchFamily="34" charset="0"/>
              <a:buChar char="•"/>
            </a:pPr>
            <a:r>
              <a:rPr lang="en-US" sz="2800" dirty="0"/>
              <a:t>Manages presentations for different shindigs (events)</a:t>
            </a:r>
          </a:p>
          <a:p>
            <a:pPr marL="285750" indent="-285750">
              <a:spcAft>
                <a:spcPts val="1200"/>
              </a:spcAft>
              <a:buFont typeface="Arial" panose="020B0604020202020204" pitchFamily="34" charset="0"/>
              <a:buChar char="•"/>
            </a:pPr>
            <a:r>
              <a:rPr lang="en-US" sz="2800" dirty="0"/>
              <a:t>Metadata maintained in its own container</a:t>
            </a:r>
          </a:p>
          <a:p>
            <a:pPr marL="285750" indent="-285750">
              <a:spcAft>
                <a:spcPts val="1200"/>
              </a:spcAft>
              <a:buFont typeface="Arial" panose="020B0604020202020204" pitchFamily="34" charset="0"/>
              <a:buChar char="•"/>
            </a:pPr>
            <a:r>
              <a:rPr lang="en-US" sz="2800" dirty="0"/>
              <a:t>Need way to update denormalized data in shindig (event) partitions</a:t>
            </a:r>
          </a:p>
        </p:txBody>
      </p:sp>
    </p:spTree>
    <p:extLst>
      <p:ext uri="{BB962C8B-B14F-4D97-AF65-F5344CB8AC3E}">
        <p14:creationId xmlns:p14="http://schemas.microsoft.com/office/powerpoint/2010/main" val="94685901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EF63B8-D3AE-4D1A-8249-7B06F6C87071}"/>
              </a:ext>
            </a:extLst>
          </p:cNvPr>
          <p:cNvSpPr>
            <a:spLocks noGrp="1"/>
          </p:cNvSpPr>
          <p:nvPr>
            <p:ph type="title"/>
          </p:nvPr>
        </p:nvSpPr>
        <p:spPr/>
        <p:txBody>
          <a:bodyPr/>
          <a:lstStyle/>
          <a:p>
            <a:r>
              <a:rPr lang="en-US" dirty="0"/>
              <a:t>Denormalization</a:t>
            </a:r>
          </a:p>
        </p:txBody>
      </p:sp>
      <p:sp>
        <p:nvSpPr>
          <p:cNvPr id="3" name="Text Placeholder 2">
            <a:extLst>
              <a:ext uri="{FF2B5EF4-FFF2-40B4-BE49-F238E27FC236}">
                <a16:creationId xmlns:a16="http://schemas.microsoft.com/office/drawing/2014/main" id="{1F15F7F7-CDF9-4A28-A759-355D5997005C}"/>
              </a:ext>
            </a:extLst>
          </p:cNvPr>
          <p:cNvSpPr>
            <a:spLocks noGrp="1"/>
          </p:cNvSpPr>
          <p:nvPr>
            <p:ph type="body" sz="quarter" idx="10"/>
          </p:nvPr>
        </p:nvSpPr>
        <p:spPr/>
        <p:txBody>
          <a:bodyPr>
            <a:normAutofit lnSpcReduction="10000"/>
          </a:bodyPr>
          <a:lstStyle/>
          <a:p>
            <a:r>
              <a:rPr lang="en-US" dirty="0"/>
              <a:t>Change Feed Demos</a:t>
            </a:r>
          </a:p>
        </p:txBody>
      </p:sp>
      <p:grpSp>
        <p:nvGrpSpPr>
          <p:cNvPr id="27" name="Group 26">
            <a:extLst>
              <a:ext uri="{FF2B5EF4-FFF2-40B4-BE49-F238E27FC236}">
                <a16:creationId xmlns:a16="http://schemas.microsoft.com/office/drawing/2014/main" id="{E1DEAF98-2D91-494D-8292-E9098B227F6D}"/>
              </a:ext>
            </a:extLst>
          </p:cNvPr>
          <p:cNvGrpSpPr/>
          <p:nvPr/>
        </p:nvGrpSpPr>
        <p:grpSpPr>
          <a:xfrm>
            <a:off x="320517" y="1484622"/>
            <a:ext cx="11550965" cy="3888756"/>
            <a:chOff x="337219" y="1252746"/>
            <a:chExt cx="11550965" cy="3888756"/>
          </a:xfrm>
        </p:grpSpPr>
        <p:sp>
          <p:nvSpPr>
            <p:cNvPr id="4" name="Rectangle: Rounded Corners 3">
              <a:extLst>
                <a:ext uri="{FF2B5EF4-FFF2-40B4-BE49-F238E27FC236}">
                  <a16:creationId xmlns:a16="http://schemas.microsoft.com/office/drawing/2014/main" id="{20F759A3-7B96-401B-9EDF-B6B89A8F01C2}"/>
                </a:ext>
              </a:extLst>
            </p:cNvPr>
            <p:cNvSpPr/>
            <p:nvPr/>
          </p:nvSpPr>
          <p:spPr>
            <a:xfrm>
              <a:off x="337219" y="1985638"/>
              <a:ext cx="2317330" cy="12162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Metadata is updated</a:t>
              </a:r>
            </a:p>
          </p:txBody>
        </p:sp>
        <p:cxnSp>
          <p:nvCxnSpPr>
            <p:cNvPr id="5" name="Straight Arrow Connector 4">
              <a:extLst>
                <a:ext uri="{FF2B5EF4-FFF2-40B4-BE49-F238E27FC236}">
                  <a16:creationId xmlns:a16="http://schemas.microsoft.com/office/drawing/2014/main" id="{8D85957D-A1A0-41D3-B373-AE730AF62541}"/>
                </a:ext>
              </a:extLst>
            </p:cNvPr>
            <p:cNvCxnSpPr>
              <a:stCxn id="4" idx="3"/>
              <a:endCxn id="10" idx="1"/>
            </p:cNvCxnSpPr>
            <p:nvPr/>
          </p:nvCxnSpPr>
          <p:spPr>
            <a:xfrm flipV="1">
              <a:off x="2654549" y="2579512"/>
              <a:ext cx="1169569" cy="14254"/>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622B28CF-4D0D-4A63-BB16-8B2071497B62}"/>
                </a:ext>
              </a:extLst>
            </p:cNvPr>
            <p:cNvCxnSpPr>
              <a:stCxn id="10" idx="3"/>
              <a:endCxn id="13" idx="1"/>
            </p:cNvCxnSpPr>
            <p:nvPr/>
          </p:nvCxnSpPr>
          <p:spPr>
            <a:xfrm>
              <a:off x="5165138" y="2579512"/>
              <a:ext cx="1032457"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88CB13CB-3510-4B42-B874-52DC9852629D}"/>
                </a:ext>
              </a:extLst>
            </p:cNvPr>
            <p:cNvCxnSpPr>
              <a:stCxn id="13" idx="3"/>
              <a:endCxn id="17" idx="1"/>
            </p:cNvCxnSpPr>
            <p:nvPr/>
          </p:nvCxnSpPr>
          <p:spPr>
            <a:xfrm>
              <a:off x="6664320" y="2579512"/>
              <a:ext cx="1167066" cy="14254"/>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A08CD1B6-6CEB-45D2-841E-73BB86579416}"/>
                </a:ext>
              </a:extLst>
            </p:cNvPr>
            <p:cNvCxnSpPr>
              <a:cxnSpLocks/>
              <a:stCxn id="17" idx="3"/>
              <a:endCxn id="19" idx="1"/>
            </p:cNvCxnSpPr>
            <p:nvPr/>
          </p:nvCxnSpPr>
          <p:spPr>
            <a:xfrm flipV="1">
              <a:off x="9172406" y="1923256"/>
              <a:ext cx="1167066" cy="6705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AB2C6148-EAEA-42CA-89FA-A05E74C17F07}"/>
                </a:ext>
              </a:extLst>
            </p:cNvPr>
            <p:cNvGrpSpPr/>
            <p:nvPr/>
          </p:nvGrpSpPr>
          <p:grpSpPr>
            <a:xfrm>
              <a:off x="3784764" y="1909002"/>
              <a:ext cx="1419727" cy="2678503"/>
              <a:chOff x="3870657" y="1674758"/>
              <a:chExt cx="1419727" cy="2678503"/>
            </a:xfrm>
          </p:grpSpPr>
          <p:pic>
            <p:nvPicPr>
              <p:cNvPr id="10" name="Graphic 9">
                <a:extLst>
                  <a:ext uri="{FF2B5EF4-FFF2-40B4-BE49-F238E27FC236}">
                    <a16:creationId xmlns:a16="http://schemas.microsoft.com/office/drawing/2014/main" id="{6D40989F-A5BE-44F3-B489-BFABB11F59F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910011" y="1674758"/>
                <a:ext cx="1341020" cy="1341020"/>
              </a:xfrm>
              <a:prstGeom prst="rect">
                <a:avLst/>
              </a:prstGeom>
            </p:spPr>
          </p:pic>
          <p:sp>
            <p:nvSpPr>
              <p:cNvPr id="11" name="TextBox 10">
                <a:extLst>
                  <a:ext uri="{FF2B5EF4-FFF2-40B4-BE49-F238E27FC236}">
                    <a16:creationId xmlns:a16="http://schemas.microsoft.com/office/drawing/2014/main" id="{E0FE34D1-1519-406D-B0A2-3D96E3BA9B33}"/>
                  </a:ext>
                </a:extLst>
              </p:cNvPr>
              <p:cNvSpPr txBox="1"/>
              <p:nvPr/>
            </p:nvSpPr>
            <p:spPr>
              <a:xfrm>
                <a:off x="3870657" y="3152932"/>
                <a:ext cx="1419727" cy="1200329"/>
              </a:xfrm>
              <a:prstGeom prst="rect">
                <a:avLst/>
              </a:prstGeom>
              <a:noFill/>
            </p:spPr>
            <p:txBody>
              <a:bodyPr wrap="square" rtlCol="0">
                <a:spAutoFit/>
              </a:bodyPr>
              <a:lstStyle/>
              <a:p>
                <a:pPr algn="ctr"/>
                <a:r>
                  <a:rPr lang="en-US" dirty="0"/>
                  <a:t>Cosmos DB receives updated data</a:t>
                </a:r>
              </a:p>
            </p:txBody>
          </p:sp>
        </p:grpSp>
        <p:grpSp>
          <p:nvGrpSpPr>
            <p:cNvPr id="12" name="Group 11">
              <a:extLst>
                <a:ext uri="{FF2B5EF4-FFF2-40B4-BE49-F238E27FC236}">
                  <a16:creationId xmlns:a16="http://schemas.microsoft.com/office/drawing/2014/main" id="{9732847E-C368-43B8-8A8C-AFD0EC66D876}"/>
                </a:ext>
              </a:extLst>
            </p:cNvPr>
            <p:cNvGrpSpPr/>
            <p:nvPr/>
          </p:nvGrpSpPr>
          <p:grpSpPr>
            <a:xfrm>
              <a:off x="5659557" y="1965149"/>
              <a:ext cx="1542800" cy="2622356"/>
              <a:chOff x="5745450" y="1730905"/>
              <a:chExt cx="1542800" cy="2622356"/>
            </a:xfrm>
          </p:grpSpPr>
          <p:pic>
            <p:nvPicPr>
              <p:cNvPr id="13" name="Picture 12">
                <a:extLst>
                  <a:ext uri="{FF2B5EF4-FFF2-40B4-BE49-F238E27FC236}">
                    <a16:creationId xmlns:a16="http://schemas.microsoft.com/office/drawing/2014/main" id="{0FD6D301-BC30-4032-82AE-97300C11488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83488" y="1730905"/>
                <a:ext cx="466725" cy="1228725"/>
              </a:xfrm>
              <a:prstGeom prst="rect">
                <a:avLst/>
              </a:prstGeom>
            </p:spPr>
          </p:pic>
          <p:sp>
            <p:nvSpPr>
              <p:cNvPr id="14" name="TextBox 13">
                <a:extLst>
                  <a:ext uri="{FF2B5EF4-FFF2-40B4-BE49-F238E27FC236}">
                    <a16:creationId xmlns:a16="http://schemas.microsoft.com/office/drawing/2014/main" id="{CA3691BD-E39B-4369-AA6E-52822AC0A57D}"/>
                  </a:ext>
                </a:extLst>
              </p:cNvPr>
              <p:cNvSpPr txBox="1"/>
              <p:nvPr/>
            </p:nvSpPr>
            <p:spPr>
              <a:xfrm>
                <a:off x="5745450" y="3152932"/>
                <a:ext cx="1542800" cy="1200329"/>
              </a:xfrm>
              <a:prstGeom prst="rect">
                <a:avLst/>
              </a:prstGeom>
              <a:noFill/>
            </p:spPr>
            <p:txBody>
              <a:bodyPr wrap="square" rtlCol="0">
                <a:spAutoFit/>
              </a:bodyPr>
              <a:lstStyle/>
              <a:p>
                <a:pPr algn="ctr"/>
                <a:r>
                  <a:rPr lang="en-US" dirty="0"/>
                  <a:t>The update is recorded into the change feed</a:t>
                </a:r>
              </a:p>
            </p:txBody>
          </p:sp>
        </p:grpSp>
        <p:grpSp>
          <p:nvGrpSpPr>
            <p:cNvPr id="15" name="Group 14">
              <a:extLst>
                <a:ext uri="{FF2B5EF4-FFF2-40B4-BE49-F238E27FC236}">
                  <a16:creationId xmlns:a16="http://schemas.microsoft.com/office/drawing/2014/main" id="{1B099D7B-7124-4E3B-A447-B5B2509530FC}"/>
                </a:ext>
              </a:extLst>
            </p:cNvPr>
            <p:cNvGrpSpPr/>
            <p:nvPr/>
          </p:nvGrpSpPr>
          <p:grpSpPr>
            <a:xfrm>
              <a:off x="7657423" y="1923256"/>
              <a:ext cx="1627022" cy="3218246"/>
              <a:chOff x="7743316" y="1689012"/>
              <a:chExt cx="1627022" cy="3218246"/>
            </a:xfrm>
          </p:grpSpPr>
          <p:sp>
            <p:nvSpPr>
              <p:cNvPr id="16" name="TextBox 15">
                <a:extLst>
                  <a:ext uri="{FF2B5EF4-FFF2-40B4-BE49-F238E27FC236}">
                    <a16:creationId xmlns:a16="http://schemas.microsoft.com/office/drawing/2014/main" id="{C6144348-808C-4F01-8F69-059876675200}"/>
                  </a:ext>
                </a:extLst>
              </p:cNvPr>
              <p:cNvSpPr txBox="1"/>
              <p:nvPr/>
            </p:nvSpPr>
            <p:spPr>
              <a:xfrm>
                <a:off x="7743316" y="3152932"/>
                <a:ext cx="1627022" cy="1754326"/>
              </a:xfrm>
              <a:prstGeom prst="rect">
                <a:avLst/>
              </a:prstGeom>
              <a:noFill/>
            </p:spPr>
            <p:txBody>
              <a:bodyPr wrap="square" rtlCol="0">
                <a:spAutoFit/>
              </a:bodyPr>
              <a:lstStyle/>
              <a:p>
                <a:pPr algn="ctr"/>
                <a:r>
                  <a:rPr lang="en-US" dirty="0"/>
                  <a:t>Azure Function is triggered by the metadata being updated to the change feed</a:t>
                </a:r>
              </a:p>
            </p:txBody>
          </p:sp>
          <p:pic>
            <p:nvPicPr>
              <p:cNvPr id="17" name="Graphic 16">
                <a:extLst>
                  <a:ext uri="{FF2B5EF4-FFF2-40B4-BE49-F238E27FC236}">
                    <a16:creationId xmlns:a16="http://schemas.microsoft.com/office/drawing/2014/main" id="{B1A5BB05-859B-4002-912D-2581615618A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917279" y="1689012"/>
                <a:ext cx="1341020" cy="1341020"/>
              </a:xfrm>
              <a:prstGeom prst="rect">
                <a:avLst/>
              </a:prstGeom>
            </p:spPr>
          </p:pic>
        </p:grpSp>
        <p:pic>
          <p:nvPicPr>
            <p:cNvPr id="19" name="Graphic 18">
              <a:extLst>
                <a:ext uri="{FF2B5EF4-FFF2-40B4-BE49-F238E27FC236}">
                  <a16:creationId xmlns:a16="http://schemas.microsoft.com/office/drawing/2014/main" id="{603FE95B-FDB3-4D78-9136-5CEB7494153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339472" y="1252746"/>
              <a:ext cx="1341020" cy="1341020"/>
            </a:xfrm>
            <a:prstGeom prst="rect">
              <a:avLst/>
            </a:prstGeom>
          </p:spPr>
        </p:pic>
        <p:sp>
          <p:nvSpPr>
            <p:cNvPr id="20" name="TextBox 19">
              <a:extLst>
                <a:ext uri="{FF2B5EF4-FFF2-40B4-BE49-F238E27FC236}">
                  <a16:creationId xmlns:a16="http://schemas.microsoft.com/office/drawing/2014/main" id="{12DE9BFA-20A3-43EC-9229-87ABF13A1A06}"/>
                </a:ext>
              </a:extLst>
            </p:cNvPr>
            <p:cNvSpPr txBox="1"/>
            <p:nvPr/>
          </p:nvSpPr>
          <p:spPr>
            <a:xfrm>
              <a:off x="10131780" y="4125840"/>
              <a:ext cx="1756404" cy="923330"/>
            </a:xfrm>
            <a:prstGeom prst="rect">
              <a:avLst/>
            </a:prstGeom>
            <a:noFill/>
          </p:spPr>
          <p:txBody>
            <a:bodyPr wrap="square" rtlCol="0">
              <a:spAutoFit/>
            </a:bodyPr>
            <a:lstStyle/>
            <a:p>
              <a:pPr algn="ctr"/>
              <a:r>
                <a:rPr lang="en-US" dirty="0"/>
                <a:t>Affected documents are updated/written</a:t>
              </a:r>
            </a:p>
          </p:txBody>
        </p:sp>
        <p:pic>
          <p:nvPicPr>
            <p:cNvPr id="23" name="Graphic 22">
              <a:extLst>
                <a:ext uri="{FF2B5EF4-FFF2-40B4-BE49-F238E27FC236}">
                  <a16:creationId xmlns:a16="http://schemas.microsoft.com/office/drawing/2014/main" id="{D96B7FF0-B99B-4F0C-A75F-45B3926C059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339472" y="2646320"/>
              <a:ext cx="1341020" cy="1341020"/>
            </a:xfrm>
            <a:prstGeom prst="rect">
              <a:avLst/>
            </a:prstGeom>
          </p:spPr>
        </p:pic>
        <p:cxnSp>
          <p:nvCxnSpPr>
            <p:cNvPr id="26" name="Straight Arrow Connector 25">
              <a:extLst>
                <a:ext uri="{FF2B5EF4-FFF2-40B4-BE49-F238E27FC236}">
                  <a16:creationId xmlns:a16="http://schemas.microsoft.com/office/drawing/2014/main" id="{613E7919-B2D6-41F5-8ABA-543C1C26CA54}"/>
                </a:ext>
              </a:extLst>
            </p:cNvPr>
            <p:cNvCxnSpPr>
              <a:stCxn id="17" idx="3"/>
              <a:endCxn id="23" idx="1"/>
            </p:cNvCxnSpPr>
            <p:nvPr/>
          </p:nvCxnSpPr>
          <p:spPr>
            <a:xfrm>
              <a:off x="9172406" y="2593766"/>
              <a:ext cx="1167066" cy="723064"/>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8986674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EF63B8-D3AE-4D1A-8249-7B06F6C87071}"/>
              </a:ext>
            </a:extLst>
          </p:cNvPr>
          <p:cNvSpPr>
            <a:spLocks noGrp="1"/>
          </p:cNvSpPr>
          <p:nvPr>
            <p:ph type="title"/>
          </p:nvPr>
        </p:nvSpPr>
        <p:spPr/>
        <p:txBody>
          <a:bodyPr/>
          <a:lstStyle/>
          <a:p>
            <a:r>
              <a:rPr lang="en-US" dirty="0"/>
              <a:t>Replicating Containers</a:t>
            </a:r>
          </a:p>
        </p:txBody>
      </p:sp>
      <p:sp>
        <p:nvSpPr>
          <p:cNvPr id="3" name="Text Placeholder 2">
            <a:extLst>
              <a:ext uri="{FF2B5EF4-FFF2-40B4-BE49-F238E27FC236}">
                <a16:creationId xmlns:a16="http://schemas.microsoft.com/office/drawing/2014/main" id="{1F15F7F7-CDF9-4A28-A759-355D5997005C}"/>
              </a:ext>
            </a:extLst>
          </p:cNvPr>
          <p:cNvSpPr>
            <a:spLocks noGrp="1"/>
          </p:cNvSpPr>
          <p:nvPr>
            <p:ph type="body" sz="quarter" idx="10"/>
          </p:nvPr>
        </p:nvSpPr>
        <p:spPr/>
        <p:txBody>
          <a:bodyPr>
            <a:normAutofit lnSpcReduction="10000"/>
          </a:bodyPr>
          <a:lstStyle/>
          <a:p>
            <a:r>
              <a:rPr lang="en-US" dirty="0"/>
              <a:t>Change Feed Demos</a:t>
            </a:r>
          </a:p>
        </p:txBody>
      </p:sp>
      <p:sp>
        <p:nvSpPr>
          <p:cNvPr id="40" name="TextBox 39">
            <a:extLst>
              <a:ext uri="{FF2B5EF4-FFF2-40B4-BE49-F238E27FC236}">
                <a16:creationId xmlns:a16="http://schemas.microsoft.com/office/drawing/2014/main" id="{00CC4A2B-C928-44D9-BF6E-7F7DB9E75C94}"/>
              </a:ext>
            </a:extLst>
          </p:cNvPr>
          <p:cNvSpPr txBox="1"/>
          <p:nvPr/>
        </p:nvSpPr>
        <p:spPr>
          <a:xfrm>
            <a:off x="4050703" y="1512890"/>
            <a:ext cx="4158061" cy="1107996"/>
          </a:xfrm>
          <a:prstGeom prst="rect">
            <a:avLst/>
          </a:prstGeom>
          <a:noFill/>
        </p:spPr>
        <p:txBody>
          <a:bodyPr wrap="none" rtlCol="0">
            <a:spAutoFit/>
          </a:bodyPr>
          <a:lstStyle/>
          <a:p>
            <a:r>
              <a:rPr lang="en-US" sz="6600" dirty="0">
                <a:solidFill>
                  <a:srgbClr val="2B4370"/>
                </a:solidFill>
                <a:latin typeface="Kamerik205 8" panose="020B0803030600020004" pitchFamily="34" charset="0"/>
              </a:rPr>
              <a:t>Scenario</a:t>
            </a:r>
          </a:p>
        </p:txBody>
      </p:sp>
      <p:sp>
        <p:nvSpPr>
          <p:cNvPr id="41" name="TextBox 40">
            <a:extLst>
              <a:ext uri="{FF2B5EF4-FFF2-40B4-BE49-F238E27FC236}">
                <a16:creationId xmlns:a16="http://schemas.microsoft.com/office/drawing/2014/main" id="{8C0DA462-2DF7-4BF6-B068-CFBE408E0DAB}"/>
              </a:ext>
            </a:extLst>
          </p:cNvPr>
          <p:cNvSpPr txBox="1"/>
          <p:nvPr/>
        </p:nvSpPr>
        <p:spPr>
          <a:xfrm>
            <a:off x="1435392" y="2805954"/>
            <a:ext cx="9388682" cy="3139321"/>
          </a:xfrm>
          <a:prstGeom prst="rect">
            <a:avLst/>
          </a:prstGeom>
          <a:noFill/>
        </p:spPr>
        <p:txBody>
          <a:bodyPr wrap="square" rtlCol="0">
            <a:spAutoFit/>
          </a:bodyPr>
          <a:lstStyle/>
          <a:p>
            <a:pPr marL="285750" indent="-285750">
              <a:spcAft>
                <a:spcPts val="1200"/>
              </a:spcAft>
              <a:buFont typeface="Arial" panose="020B0604020202020204" pitchFamily="34" charset="0"/>
              <a:buChar char="•"/>
            </a:pPr>
            <a:r>
              <a:rPr lang="en-US" sz="2800" dirty="0"/>
              <a:t>Shindig Manager</a:t>
            </a:r>
          </a:p>
          <a:p>
            <a:pPr marL="285750" indent="-285750">
              <a:spcAft>
                <a:spcPts val="1200"/>
              </a:spcAft>
              <a:buFont typeface="Arial" panose="020B0604020202020204" pitchFamily="34" charset="0"/>
              <a:buChar char="•"/>
            </a:pPr>
            <a:r>
              <a:rPr lang="en-US" sz="2800" dirty="0"/>
              <a:t>Manages presentations for different shindigs (events)</a:t>
            </a:r>
          </a:p>
          <a:p>
            <a:pPr marL="285750" indent="-285750">
              <a:spcAft>
                <a:spcPts val="1200"/>
              </a:spcAft>
              <a:buFont typeface="Arial" panose="020B0604020202020204" pitchFamily="34" charset="0"/>
              <a:buChar char="•"/>
            </a:pPr>
            <a:r>
              <a:rPr lang="en-US" sz="2800" dirty="0"/>
              <a:t>Presentations partitioned by shindig</a:t>
            </a:r>
          </a:p>
          <a:p>
            <a:pPr marL="285750" indent="-285750">
              <a:spcAft>
                <a:spcPts val="1200"/>
              </a:spcAft>
              <a:buFont typeface="Arial" panose="020B0604020202020204" pitchFamily="34" charset="0"/>
              <a:buChar char="•"/>
            </a:pPr>
            <a:r>
              <a:rPr lang="en-US" sz="2800" dirty="0"/>
              <a:t>Want to improve query performance when searching across tags (original partitioning would require cross-partition querying)</a:t>
            </a:r>
          </a:p>
        </p:txBody>
      </p:sp>
    </p:spTree>
    <p:extLst>
      <p:ext uri="{BB962C8B-B14F-4D97-AF65-F5344CB8AC3E}">
        <p14:creationId xmlns:p14="http://schemas.microsoft.com/office/powerpoint/2010/main" val="1560884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1">
                                            <p:txEl>
                                              <p:pRg st="2" end="2"/>
                                            </p:txEl>
                                          </p:spTgt>
                                        </p:tgtEl>
                                        <p:attrNameLst>
                                          <p:attrName>style.visibility</p:attrName>
                                        </p:attrNameLst>
                                      </p:cBhvr>
                                      <p:to>
                                        <p:strVal val="visible"/>
                                      </p:to>
                                    </p:set>
                                    <p:animEffect transition="in" filter="fade">
                                      <p:cBhvr>
                                        <p:cTn id="7" dur="500"/>
                                        <p:tgtEl>
                                          <p:spTgt spid="41">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1">
                                            <p:txEl>
                                              <p:pRg st="3" end="3"/>
                                            </p:txEl>
                                          </p:spTgt>
                                        </p:tgtEl>
                                        <p:attrNameLst>
                                          <p:attrName>style.visibility</p:attrName>
                                        </p:attrNameLst>
                                      </p:cBhvr>
                                      <p:to>
                                        <p:strVal val="visible"/>
                                      </p:to>
                                    </p:set>
                                    <p:animEffect transition="in" filter="fade">
                                      <p:cBhvr>
                                        <p:cTn id="10" dur="500"/>
                                        <p:tgtEl>
                                          <p:spTgt spid="4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EF63B8-D3AE-4D1A-8249-7B06F6C87071}"/>
              </a:ext>
            </a:extLst>
          </p:cNvPr>
          <p:cNvSpPr>
            <a:spLocks noGrp="1"/>
          </p:cNvSpPr>
          <p:nvPr>
            <p:ph type="title"/>
          </p:nvPr>
        </p:nvSpPr>
        <p:spPr/>
        <p:txBody>
          <a:bodyPr/>
          <a:lstStyle/>
          <a:p>
            <a:r>
              <a:rPr lang="en-US" dirty="0"/>
              <a:t>Replicating Containers</a:t>
            </a:r>
          </a:p>
        </p:txBody>
      </p:sp>
      <p:sp>
        <p:nvSpPr>
          <p:cNvPr id="3" name="Text Placeholder 2">
            <a:extLst>
              <a:ext uri="{FF2B5EF4-FFF2-40B4-BE49-F238E27FC236}">
                <a16:creationId xmlns:a16="http://schemas.microsoft.com/office/drawing/2014/main" id="{1F15F7F7-CDF9-4A28-A759-355D5997005C}"/>
              </a:ext>
            </a:extLst>
          </p:cNvPr>
          <p:cNvSpPr>
            <a:spLocks noGrp="1"/>
          </p:cNvSpPr>
          <p:nvPr>
            <p:ph type="body" sz="quarter" idx="10"/>
          </p:nvPr>
        </p:nvSpPr>
        <p:spPr/>
        <p:txBody>
          <a:bodyPr>
            <a:normAutofit lnSpcReduction="10000"/>
          </a:bodyPr>
          <a:lstStyle/>
          <a:p>
            <a:r>
              <a:rPr lang="en-US" dirty="0"/>
              <a:t>Change Feed Demos</a:t>
            </a:r>
          </a:p>
        </p:txBody>
      </p:sp>
      <p:grpSp>
        <p:nvGrpSpPr>
          <p:cNvPr id="38" name="Group 37">
            <a:extLst>
              <a:ext uri="{FF2B5EF4-FFF2-40B4-BE49-F238E27FC236}">
                <a16:creationId xmlns:a16="http://schemas.microsoft.com/office/drawing/2014/main" id="{EEA5C2E9-B0E5-4A1D-993B-3A0CD1783409}"/>
              </a:ext>
            </a:extLst>
          </p:cNvPr>
          <p:cNvGrpSpPr/>
          <p:nvPr/>
        </p:nvGrpSpPr>
        <p:grpSpPr>
          <a:xfrm>
            <a:off x="385345" y="1812750"/>
            <a:ext cx="11488777" cy="3232500"/>
            <a:chOff x="385345" y="1812750"/>
            <a:chExt cx="11488777" cy="3232500"/>
          </a:xfrm>
        </p:grpSpPr>
        <p:sp>
          <p:nvSpPr>
            <p:cNvPr id="13" name="Rectangle: Rounded Corners 12">
              <a:extLst>
                <a:ext uri="{FF2B5EF4-FFF2-40B4-BE49-F238E27FC236}">
                  <a16:creationId xmlns:a16="http://schemas.microsoft.com/office/drawing/2014/main" id="{8DCCC538-D831-4E67-B4FC-FF16C51BE586}"/>
                </a:ext>
              </a:extLst>
            </p:cNvPr>
            <p:cNvSpPr/>
            <p:nvPr/>
          </p:nvSpPr>
          <p:spPr>
            <a:xfrm>
              <a:off x="385345" y="1889386"/>
              <a:ext cx="2317330" cy="12162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Presentation data is sent to Cosmos by the application</a:t>
              </a:r>
            </a:p>
          </p:txBody>
        </p:sp>
        <p:cxnSp>
          <p:nvCxnSpPr>
            <p:cNvPr id="14" name="Straight Arrow Connector 13">
              <a:extLst>
                <a:ext uri="{FF2B5EF4-FFF2-40B4-BE49-F238E27FC236}">
                  <a16:creationId xmlns:a16="http://schemas.microsoft.com/office/drawing/2014/main" id="{65D97178-3679-401A-AF59-3C73514F282E}"/>
                </a:ext>
              </a:extLst>
            </p:cNvPr>
            <p:cNvCxnSpPr>
              <a:stCxn id="13" idx="3"/>
              <a:endCxn id="19" idx="1"/>
            </p:cNvCxnSpPr>
            <p:nvPr/>
          </p:nvCxnSpPr>
          <p:spPr>
            <a:xfrm flipV="1">
              <a:off x="2702675" y="2483260"/>
              <a:ext cx="1169569" cy="14254"/>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9072A5E7-1BE5-4AAE-A157-4CF3C83BD72B}"/>
                </a:ext>
              </a:extLst>
            </p:cNvPr>
            <p:cNvCxnSpPr>
              <a:stCxn id="19" idx="3"/>
              <a:endCxn id="22" idx="1"/>
            </p:cNvCxnSpPr>
            <p:nvPr/>
          </p:nvCxnSpPr>
          <p:spPr>
            <a:xfrm>
              <a:off x="5213264" y="2483260"/>
              <a:ext cx="1032457"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1DD78F1-7E80-46F5-B09E-B9496F628597}"/>
                </a:ext>
              </a:extLst>
            </p:cNvPr>
            <p:cNvCxnSpPr>
              <a:stCxn id="22" idx="3"/>
              <a:endCxn id="26" idx="1"/>
            </p:cNvCxnSpPr>
            <p:nvPr/>
          </p:nvCxnSpPr>
          <p:spPr>
            <a:xfrm>
              <a:off x="6712446" y="2483260"/>
              <a:ext cx="1167066" cy="14254"/>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3A00EFFD-CE27-49C4-AFDD-A25A71C67981}"/>
                </a:ext>
              </a:extLst>
            </p:cNvPr>
            <p:cNvCxnSpPr>
              <a:cxnSpLocks/>
              <a:stCxn id="26" idx="3"/>
              <a:endCxn id="31" idx="1"/>
            </p:cNvCxnSpPr>
            <p:nvPr/>
          </p:nvCxnSpPr>
          <p:spPr>
            <a:xfrm flipV="1">
              <a:off x="9220532" y="2490387"/>
              <a:ext cx="1169569" cy="7127"/>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grpSp>
          <p:nvGrpSpPr>
            <p:cNvPr id="18" name="Group 17">
              <a:extLst>
                <a:ext uri="{FF2B5EF4-FFF2-40B4-BE49-F238E27FC236}">
                  <a16:creationId xmlns:a16="http://schemas.microsoft.com/office/drawing/2014/main" id="{C2F03DC4-20F7-4D41-A049-4D571A24E6E6}"/>
                </a:ext>
              </a:extLst>
            </p:cNvPr>
            <p:cNvGrpSpPr/>
            <p:nvPr/>
          </p:nvGrpSpPr>
          <p:grpSpPr>
            <a:xfrm>
              <a:off x="3832890" y="1812750"/>
              <a:ext cx="1419727" cy="2124505"/>
              <a:chOff x="3870657" y="1674758"/>
              <a:chExt cx="1419727" cy="2124505"/>
            </a:xfrm>
          </p:grpSpPr>
          <p:pic>
            <p:nvPicPr>
              <p:cNvPr id="19" name="Graphic 18">
                <a:extLst>
                  <a:ext uri="{FF2B5EF4-FFF2-40B4-BE49-F238E27FC236}">
                    <a16:creationId xmlns:a16="http://schemas.microsoft.com/office/drawing/2014/main" id="{C948BACD-B6D2-4EE8-82A9-37813BA1421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910011" y="1674758"/>
                <a:ext cx="1341020" cy="1341020"/>
              </a:xfrm>
              <a:prstGeom prst="rect">
                <a:avLst/>
              </a:prstGeom>
            </p:spPr>
          </p:pic>
          <p:sp>
            <p:nvSpPr>
              <p:cNvPr id="20" name="TextBox 19">
                <a:extLst>
                  <a:ext uri="{FF2B5EF4-FFF2-40B4-BE49-F238E27FC236}">
                    <a16:creationId xmlns:a16="http://schemas.microsoft.com/office/drawing/2014/main" id="{071DF581-6DDB-4188-8258-0AF92B4FED56}"/>
                  </a:ext>
                </a:extLst>
              </p:cNvPr>
              <p:cNvSpPr txBox="1"/>
              <p:nvPr/>
            </p:nvSpPr>
            <p:spPr>
              <a:xfrm>
                <a:off x="3870657" y="3152932"/>
                <a:ext cx="1419727" cy="646331"/>
              </a:xfrm>
              <a:prstGeom prst="rect">
                <a:avLst/>
              </a:prstGeom>
              <a:noFill/>
            </p:spPr>
            <p:txBody>
              <a:bodyPr wrap="square" rtlCol="0">
                <a:spAutoFit/>
              </a:bodyPr>
              <a:lstStyle/>
              <a:p>
                <a:pPr algn="ctr"/>
                <a:r>
                  <a:rPr lang="en-US" dirty="0"/>
                  <a:t>Cosmos DB receives data</a:t>
                </a:r>
              </a:p>
            </p:txBody>
          </p:sp>
        </p:grpSp>
        <p:grpSp>
          <p:nvGrpSpPr>
            <p:cNvPr id="21" name="Group 20">
              <a:extLst>
                <a:ext uri="{FF2B5EF4-FFF2-40B4-BE49-F238E27FC236}">
                  <a16:creationId xmlns:a16="http://schemas.microsoft.com/office/drawing/2014/main" id="{03DE0B26-5160-4D63-A383-5FC210E23070}"/>
                </a:ext>
              </a:extLst>
            </p:cNvPr>
            <p:cNvGrpSpPr/>
            <p:nvPr/>
          </p:nvGrpSpPr>
          <p:grpSpPr>
            <a:xfrm>
              <a:off x="5707683" y="1868897"/>
              <a:ext cx="1542800" cy="2899355"/>
              <a:chOff x="5745450" y="1730905"/>
              <a:chExt cx="1542800" cy="2899355"/>
            </a:xfrm>
          </p:grpSpPr>
          <p:pic>
            <p:nvPicPr>
              <p:cNvPr id="22" name="Picture 21">
                <a:extLst>
                  <a:ext uri="{FF2B5EF4-FFF2-40B4-BE49-F238E27FC236}">
                    <a16:creationId xmlns:a16="http://schemas.microsoft.com/office/drawing/2014/main" id="{572C84E6-C9BA-4CD6-B80E-83F7E2BDFC8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83488" y="1730905"/>
                <a:ext cx="466725" cy="1228725"/>
              </a:xfrm>
              <a:prstGeom prst="rect">
                <a:avLst/>
              </a:prstGeom>
            </p:spPr>
          </p:pic>
          <p:sp>
            <p:nvSpPr>
              <p:cNvPr id="23" name="TextBox 22">
                <a:extLst>
                  <a:ext uri="{FF2B5EF4-FFF2-40B4-BE49-F238E27FC236}">
                    <a16:creationId xmlns:a16="http://schemas.microsoft.com/office/drawing/2014/main" id="{721787B3-DB80-4C4F-AC8F-760450845A8C}"/>
                  </a:ext>
                </a:extLst>
              </p:cNvPr>
              <p:cNvSpPr txBox="1"/>
              <p:nvPr/>
            </p:nvSpPr>
            <p:spPr>
              <a:xfrm>
                <a:off x="5745450" y="3152932"/>
                <a:ext cx="1542800" cy="1477328"/>
              </a:xfrm>
              <a:prstGeom prst="rect">
                <a:avLst/>
              </a:prstGeom>
              <a:noFill/>
            </p:spPr>
            <p:txBody>
              <a:bodyPr wrap="square" rtlCol="0">
                <a:spAutoFit/>
              </a:bodyPr>
              <a:lstStyle/>
              <a:p>
                <a:pPr algn="ctr"/>
                <a:r>
                  <a:rPr lang="en-US" dirty="0"/>
                  <a:t>The insert/update is recorded into the change feed</a:t>
                </a:r>
              </a:p>
            </p:txBody>
          </p:sp>
        </p:grpSp>
        <p:grpSp>
          <p:nvGrpSpPr>
            <p:cNvPr id="24" name="Group 23">
              <a:extLst>
                <a:ext uri="{FF2B5EF4-FFF2-40B4-BE49-F238E27FC236}">
                  <a16:creationId xmlns:a16="http://schemas.microsoft.com/office/drawing/2014/main" id="{81E43CEF-09A6-4C90-A2D3-0F61CF99C4D2}"/>
                </a:ext>
              </a:extLst>
            </p:cNvPr>
            <p:cNvGrpSpPr/>
            <p:nvPr/>
          </p:nvGrpSpPr>
          <p:grpSpPr>
            <a:xfrm>
              <a:off x="7705549" y="1827004"/>
              <a:ext cx="1627022" cy="3218246"/>
              <a:chOff x="7743316" y="1689012"/>
              <a:chExt cx="1627022" cy="3218246"/>
            </a:xfrm>
          </p:grpSpPr>
          <p:sp>
            <p:nvSpPr>
              <p:cNvPr id="25" name="TextBox 24">
                <a:extLst>
                  <a:ext uri="{FF2B5EF4-FFF2-40B4-BE49-F238E27FC236}">
                    <a16:creationId xmlns:a16="http://schemas.microsoft.com/office/drawing/2014/main" id="{24EF97B3-7736-47C6-AD9C-C881CD6F7EF8}"/>
                  </a:ext>
                </a:extLst>
              </p:cNvPr>
              <p:cNvSpPr txBox="1"/>
              <p:nvPr/>
            </p:nvSpPr>
            <p:spPr>
              <a:xfrm>
                <a:off x="7743316" y="3152932"/>
                <a:ext cx="1627022" cy="1754326"/>
              </a:xfrm>
              <a:prstGeom prst="rect">
                <a:avLst/>
              </a:prstGeom>
              <a:noFill/>
            </p:spPr>
            <p:txBody>
              <a:bodyPr wrap="square" rtlCol="0">
                <a:spAutoFit/>
              </a:bodyPr>
              <a:lstStyle/>
              <a:p>
                <a:pPr algn="ctr"/>
                <a:r>
                  <a:rPr lang="en-US" dirty="0"/>
                  <a:t>Azure Function is triggered by the item being added/updated to the change feed</a:t>
                </a:r>
              </a:p>
            </p:txBody>
          </p:sp>
          <p:pic>
            <p:nvPicPr>
              <p:cNvPr id="26" name="Graphic 25">
                <a:extLst>
                  <a:ext uri="{FF2B5EF4-FFF2-40B4-BE49-F238E27FC236}">
                    <a16:creationId xmlns:a16="http://schemas.microsoft.com/office/drawing/2014/main" id="{4C8B8A25-BF1A-448B-95E1-42ECE07B3ED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917279" y="1689012"/>
                <a:ext cx="1341020" cy="1341020"/>
              </a:xfrm>
              <a:prstGeom prst="rect">
                <a:avLst/>
              </a:prstGeom>
            </p:spPr>
          </p:pic>
        </p:grpSp>
        <p:grpSp>
          <p:nvGrpSpPr>
            <p:cNvPr id="36" name="Group 35">
              <a:extLst>
                <a:ext uri="{FF2B5EF4-FFF2-40B4-BE49-F238E27FC236}">
                  <a16:creationId xmlns:a16="http://schemas.microsoft.com/office/drawing/2014/main" id="{20BDBA33-C82F-4EB7-8253-1946DC898FB4}"/>
                </a:ext>
              </a:extLst>
            </p:cNvPr>
            <p:cNvGrpSpPr/>
            <p:nvPr/>
          </p:nvGrpSpPr>
          <p:grpSpPr>
            <a:xfrm>
              <a:off x="10247100" y="1819877"/>
              <a:ext cx="1627022" cy="3015974"/>
              <a:chOff x="10284867" y="1681885"/>
              <a:chExt cx="1627022" cy="3015974"/>
            </a:xfrm>
          </p:grpSpPr>
          <p:pic>
            <p:nvPicPr>
              <p:cNvPr id="31" name="Graphic 30">
                <a:extLst>
                  <a:ext uri="{FF2B5EF4-FFF2-40B4-BE49-F238E27FC236}">
                    <a16:creationId xmlns:a16="http://schemas.microsoft.com/office/drawing/2014/main" id="{4B14269F-7D61-463C-B28E-5DDE97F3495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427868" y="1681885"/>
                <a:ext cx="1341020" cy="1341020"/>
              </a:xfrm>
              <a:prstGeom prst="rect">
                <a:avLst/>
              </a:prstGeom>
            </p:spPr>
          </p:pic>
          <p:sp>
            <p:nvSpPr>
              <p:cNvPr id="35" name="TextBox 34">
                <a:extLst>
                  <a:ext uri="{FF2B5EF4-FFF2-40B4-BE49-F238E27FC236}">
                    <a16:creationId xmlns:a16="http://schemas.microsoft.com/office/drawing/2014/main" id="{3ACDDE60-502E-4640-BE9E-00CDEECD8514}"/>
                  </a:ext>
                </a:extLst>
              </p:cNvPr>
              <p:cNvSpPr txBox="1"/>
              <p:nvPr/>
            </p:nvSpPr>
            <p:spPr>
              <a:xfrm>
                <a:off x="10284867" y="3220531"/>
                <a:ext cx="1627022" cy="1477328"/>
              </a:xfrm>
              <a:prstGeom prst="rect">
                <a:avLst/>
              </a:prstGeom>
              <a:noFill/>
            </p:spPr>
            <p:txBody>
              <a:bodyPr wrap="square" rtlCol="0">
                <a:spAutoFit/>
              </a:bodyPr>
              <a:lstStyle/>
              <a:p>
                <a:pPr algn="ctr"/>
                <a:r>
                  <a:rPr lang="en-US" dirty="0"/>
                  <a:t>Document is sent to replicated Cosmos container(s)</a:t>
                </a:r>
              </a:p>
            </p:txBody>
          </p:sp>
        </p:grpSp>
      </p:grpSp>
    </p:spTree>
    <p:extLst>
      <p:ext uri="{BB962C8B-B14F-4D97-AF65-F5344CB8AC3E}">
        <p14:creationId xmlns:p14="http://schemas.microsoft.com/office/powerpoint/2010/main" val="342670343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EF63B8-D3AE-4D1A-8249-7B06F6C87071}"/>
              </a:ext>
            </a:extLst>
          </p:cNvPr>
          <p:cNvSpPr>
            <a:spLocks noGrp="1"/>
          </p:cNvSpPr>
          <p:nvPr>
            <p:ph type="title"/>
          </p:nvPr>
        </p:nvSpPr>
        <p:spPr/>
        <p:txBody>
          <a:bodyPr/>
          <a:lstStyle/>
          <a:p>
            <a:r>
              <a:rPr lang="en-US" dirty="0"/>
              <a:t>Triggering Event-Driven Architecture</a:t>
            </a:r>
          </a:p>
        </p:txBody>
      </p:sp>
      <p:sp>
        <p:nvSpPr>
          <p:cNvPr id="3" name="Text Placeholder 2">
            <a:extLst>
              <a:ext uri="{FF2B5EF4-FFF2-40B4-BE49-F238E27FC236}">
                <a16:creationId xmlns:a16="http://schemas.microsoft.com/office/drawing/2014/main" id="{1F15F7F7-CDF9-4A28-A759-355D5997005C}"/>
              </a:ext>
            </a:extLst>
          </p:cNvPr>
          <p:cNvSpPr>
            <a:spLocks noGrp="1"/>
          </p:cNvSpPr>
          <p:nvPr>
            <p:ph type="body" sz="quarter" idx="10"/>
          </p:nvPr>
        </p:nvSpPr>
        <p:spPr/>
        <p:txBody>
          <a:bodyPr>
            <a:normAutofit lnSpcReduction="10000"/>
          </a:bodyPr>
          <a:lstStyle/>
          <a:p>
            <a:r>
              <a:rPr lang="en-US" dirty="0"/>
              <a:t>Change Feed Demos</a:t>
            </a:r>
          </a:p>
        </p:txBody>
      </p:sp>
      <p:sp>
        <p:nvSpPr>
          <p:cNvPr id="40" name="TextBox 39">
            <a:extLst>
              <a:ext uri="{FF2B5EF4-FFF2-40B4-BE49-F238E27FC236}">
                <a16:creationId xmlns:a16="http://schemas.microsoft.com/office/drawing/2014/main" id="{00CC4A2B-C928-44D9-BF6E-7F7DB9E75C94}"/>
              </a:ext>
            </a:extLst>
          </p:cNvPr>
          <p:cNvSpPr txBox="1"/>
          <p:nvPr/>
        </p:nvSpPr>
        <p:spPr>
          <a:xfrm>
            <a:off x="4050703" y="1512890"/>
            <a:ext cx="4158061" cy="1107996"/>
          </a:xfrm>
          <a:prstGeom prst="rect">
            <a:avLst/>
          </a:prstGeom>
          <a:noFill/>
        </p:spPr>
        <p:txBody>
          <a:bodyPr wrap="none" rtlCol="0">
            <a:spAutoFit/>
          </a:bodyPr>
          <a:lstStyle/>
          <a:p>
            <a:r>
              <a:rPr lang="en-US" sz="6600" dirty="0">
                <a:solidFill>
                  <a:srgbClr val="2B4370"/>
                </a:solidFill>
                <a:latin typeface="Kamerik205 8" panose="020B0803030600020004" pitchFamily="34" charset="0"/>
              </a:rPr>
              <a:t>Scenario</a:t>
            </a:r>
          </a:p>
        </p:txBody>
      </p:sp>
      <p:sp>
        <p:nvSpPr>
          <p:cNvPr id="41" name="TextBox 40">
            <a:extLst>
              <a:ext uri="{FF2B5EF4-FFF2-40B4-BE49-F238E27FC236}">
                <a16:creationId xmlns:a16="http://schemas.microsoft.com/office/drawing/2014/main" id="{8C0DA462-2DF7-4BF6-B068-CFBE408E0DAB}"/>
              </a:ext>
            </a:extLst>
          </p:cNvPr>
          <p:cNvSpPr txBox="1"/>
          <p:nvPr/>
        </p:nvSpPr>
        <p:spPr>
          <a:xfrm>
            <a:off x="982870" y="2805954"/>
            <a:ext cx="10478446" cy="2123658"/>
          </a:xfrm>
          <a:prstGeom prst="rect">
            <a:avLst/>
          </a:prstGeom>
          <a:noFill/>
        </p:spPr>
        <p:txBody>
          <a:bodyPr wrap="square" rtlCol="0">
            <a:spAutoFit/>
          </a:bodyPr>
          <a:lstStyle/>
          <a:p>
            <a:pPr marL="285750" indent="-285750">
              <a:spcAft>
                <a:spcPts val="1200"/>
              </a:spcAft>
              <a:buFont typeface="Arial" panose="020B0604020202020204" pitchFamily="34" charset="0"/>
              <a:buChar char="•"/>
            </a:pPr>
            <a:r>
              <a:rPr lang="en-US" sz="2800" dirty="0"/>
              <a:t>Shopping cart implementation – Lego store</a:t>
            </a:r>
          </a:p>
          <a:p>
            <a:pPr marL="285750" indent="-285750">
              <a:spcAft>
                <a:spcPts val="1200"/>
              </a:spcAft>
              <a:buFont typeface="Arial" panose="020B0604020202020204" pitchFamily="34" charset="0"/>
              <a:buChar char="•"/>
            </a:pPr>
            <a:r>
              <a:rPr lang="en-US" sz="2800" dirty="0"/>
              <a:t>Implementing an event-driven architecture to allow for asynchronous processing of an order</a:t>
            </a:r>
          </a:p>
          <a:p>
            <a:pPr marL="285750" indent="-285750">
              <a:spcAft>
                <a:spcPts val="1200"/>
              </a:spcAft>
              <a:buFont typeface="Arial" panose="020B0604020202020204" pitchFamily="34" charset="0"/>
              <a:buChar char="•"/>
            </a:pPr>
            <a:r>
              <a:rPr lang="en-US" sz="2800" dirty="0"/>
              <a:t>Note: functions are only simulating doing actions</a:t>
            </a:r>
          </a:p>
        </p:txBody>
      </p:sp>
    </p:spTree>
    <p:extLst>
      <p:ext uri="{BB962C8B-B14F-4D97-AF65-F5344CB8AC3E}">
        <p14:creationId xmlns:p14="http://schemas.microsoft.com/office/powerpoint/2010/main" val="247332022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EF63B8-D3AE-4D1A-8249-7B06F6C87071}"/>
              </a:ext>
            </a:extLst>
          </p:cNvPr>
          <p:cNvSpPr>
            <a:spLocks noGrp="1"/>
          </p:cNvSpPr>
          <p:nvPr>
            <p:ph type="title"/>
          </p:nvPr>
        </p:nvSpPr>
        <p:spPr/>
        <p:txBody>
          <a:bodyPr/>
          <a:lstStyle/>
          <a:p>
            <a:r>
              <a:rPr lang="en-US" dirty="0"/>
              <a:t>Triggering Event-Driven Architecture</a:t>
            </a:r>
          </a:p>
        </p:txBody>
      </p:sp>
      <p:sp>
        <p:nvSpPr>
          <p:cNvPr id="3" name="Text Placeholder 2">
            <a:extLst>
              <a:ext uri="{FF2B5EF4-FFF2-40B4-BE49-F238E27FC236}">
                <a16:creationId xmlns:a16="http://schemas.microsoft.com/office/drawing/2014/main" id="{1F15F7F7-CDF9-4A28-A759-355D5997005C}"/>
              </a:ext>
            </a:extLst>
          </p:cNvPr>
          <p:cNvSpPr>
            <a:spLocks noGrp="1"/>
          </p:cNvSpPr>
          <p:nvPr>
            <p:ph type="body" sz="quarter" idx="10"/>
          </p:nvPr>
        </p:nvSpPr>
        <p:spPr/>
        <p:txBody>
          <a:bodyPr>
            <a:normAutofit lnSpcReduction="10000"/>
          </a:bodyPr>
          <a:lstStyle/>
          <a:p>
            <a:r>
              <a:rPr lang="en-US" dirty="0"/>
              <a:t>Change Feed Demos</a:t>
            </a:r>
          </a:p>
        </p:txBody>
      </p:sp>
      <p:sp>
        <p:nvSpPr>
          <p:cNvPr id="5" name="Rectangle: Rounded Corners 4">
            <a:extLst>
              <a:ext uri="{FF2B5EF4-FFF2-40B4-BE49-F238E27FC236}">
                <a16:creationId xmlns:a16="http://schemas.microsoft.com/office/drawing/2014/main" id="{53639B78-DD9E-4026-B193-B5201CFA13C2}"/>
              </a:ext>
            </a:extLst>
          </p:cNvPr>
          <p:cNvSpPr/>
          <p:nvPr/>
        </p:nvSpPr>
        <p:spPr>
          <a:xfrm>
            <a:off x="543585" y="2806525"/>
            <a:ext cx="2317330" cy="12162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User purchases one or more items</a:t>
            </a:r>
          </a:p>
        </p:txBody>
      </p:sp>
      <p:cxnSp>
        <p:nvCxnSpPr>
          <p:cNvPr id="6" name="Straight Arrow Connector 5">
            <a:extLst>
              <a:ext uri="{FF2B5EF4-FFF2-40B4-BE49-F238E27FC236}">
                <a16:creationId xmlns:a16="http://schemas.microsoft.com/office/drawing/2014/main" id="{935931CE-BF73-4E09-9721-25F8AF4A89DA}"/>
              </a:ext>
            </a:extLst>
          </p:cNvPr>
          <p:cNvCxnSpPr>
            <a:stCxn id="5" idx="3"/>
            <a:endCxn id="20" idx="1"/>
          </p:cNvCxnSpPr>
          <p:nvPr/>
        </p:nvCxnSpPr>
        <p:spPr>
          <a:xfrm>
            <a:off x="2860915" y="3414653"/>
            <a:ext cx="763438" cy="3947"/>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D16AA333-1BBF-4331-A854-B5345D90432B}"/>
              </a:ext>
            </a:extLst>
          </p:cNvPr>
          <p:cNvCxnSpPr>
            <a:stCxn id="20" idx="3"/>
            <a:endCxn id="18" idx="1"/>
          </p:cNvCxnSpPr>
          <p:nvPr/>
        </p:nvCxnSpPr>
        <p:spPr>
          <a:xfrm>
            <a:off x="4965373" y="3418600"/>
            <a:ext cx="600197" cy="12634"/>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EF69BCE5-5793-41F9-A713-76EEC14295D3}"/>
              </a:ext>
            </a:extLst>
          </p:cNvPr>
          <p:cNvCxnSpPr>
            <a:stCxn id="18" idx="3"/>
            <a:endCxn id="17" idx="1"/>
          </p:cNvCxnSpPr>
          <p:nvPr/>
        </p:nvCxnSpPr>
        <p:spPr>
          <a:xfrm flipV="1">
            <a:off x="6032295" y="1584910"/>
            <a:ext cx="1488796" cy="1846324"/>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BA2FB4C3-5A4B-4C53-A177-B76B3BA63789}"/>
              </a:ext>
            </a:extLst>
          </p:cNvPr>
          <p:cNvCxnSpPr>
            <a:cxnSpLocks/>
            <a:stCxn id="17" idx="3"/>
            <a:endCxn id="29" idx="1"/>
          </p:cNvCxnSpPr>
          <p:nvPr/>
        </p:nvCxnSpPr>
        <p:spPr>
          <a:xfrm>
            <a:off x="8862111" y="1584910"/>
            <a:ext cx="1445284" cy="181549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AAE1B561-8D62-44B6-95D9-0CB8F3181643}"/>
              </a:ext>
            </a:extLst>
          </p:cNvPr>
          <p:cNvGrpSpPr/>
          <p:nvPr/>
        </p:nvGrpSpPr>
        <p:grpSpPr>
          <a:xfrm>
            <a:off x="3584999" y="2748090"/>
            <a:ext cx="1419727" cy="2377440"/>
            <a:chOff x="3870657" y="1698822"/>
            <a:chExt cx="1419727" cy="2377440"/>
          </a:xfrm>
        </p:grpSpPr>
        <p:pic>
          <p:nvPicPr>
            <p:cNvPr id="20" name="Graphic 19">
              <a:extLst>
                <a:ext uri="{FF2B5EF4-FFF2-40B4-BE49-F238E27FC236}">
                  <a16:creationId xmlns:a16="http://schemas.microsoft.com/office/drawing/2014/main" id="{C54572AE-FED3-40B8-8533-5959BFBA37B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910011" y="1698822"/>
              <a:ext cx="1341020" cy="1341020"/>
            </a:xfrm>
            <a:prstGeom prst="rect">
              <a:avLst/>
            </a:prstGeom>
          </p:spPr>
        </p:pic>
        <p:sp>
          <p:nvSpPr>
            <p:cNvPr id="21" name="TextBox 20">
              <a:extLst>
                <a:ext uri="{FF2B5EF4-FFF2-40B4-BE49-F238E27FC236}">
                  <a16:creationId xmlns:a16="http://schemas.microsoft.com/office/drawing/2014/main" id="{27B92A02-CDAA-457F-9D01-D29CDD815807}"/>
                </a:ext>
              </a:extLst>
            </p:cNvPr>
            <p:cNvSpPr txBox="1"/>
            <p:nvPr/>
          </p:nvSpPr>
          <p:spPr>
            <a:xfrm>
              <a:off x="3870657" y="3152932"/>
              <a:ext cx="1419727" cy="923330"/>
            </a:xfrm>
            <a:prstGeom prst="rect">
              <a:avLst/>
            </a:prstGeom>
            <a:noFill/>
          </p:spPr>
          <p:txBody>
            <a:bodyPr wrap="square" rtlCol="0">
              <a:spAutoFit/>
            </a:bodyPr>
            <a:lstStyle/>
            <a:p>
              <a:pPr algn="ctr"/>
              <a:r>
                <a:rPr lang="en-US" dirty="0"/>
                <a:t>Order data is written to Cosmos DB</a:t>
              </a:r>
            </a:p>
          </p:txBody>
        </p:sp>
      </p:grpSp>
      <p:grpSp>
        <p:nvGrpSpPr>
          <p:cNvPr id="11" name="Group 10">
            <a:extLst>
              <a:ext uri="{FF2B5EF4-FFF2-40B4-BE49-F238E27FC236}">
                <a16:creationId xmlns:a16="http://schemas.microsoft.com/office/drawing/2014/main" id="{0035D5F1-ECD8-472E-912A-F88EDECA6CEB}"/>
              </a:ext>
            </a:extLst>
          </p:cNvPr>
          <p:cNvGrpSpPr/>
          <p:nvPr/>
        </p:nvGrpSpPr>
        <p:grpSpPr>
          <a:xfrm>
            <a:off x="4935015" y="2816871"/>
            <a:ext cx="1727833" cy="2622356"/>
            <a:chOff x="5652933" y="1730905"/>
            <a:chExt cx="1727833" cy="2622356"/>
          </a:xfrm>
        </p:grpSpPr>
        <p:pic>
          <p:nvPicPr>
            <p:cNvPr id="18" name="Picture 17">
              <a:extLst>
                <a:ext uri="{FF2B5EF4-FFF2-40B4-BE49-F238E27FC236}">
                  <a16:creationId xmlns:a16="http://schemas.microsoft.com/office/drawing/2014/main" id="{E3BD691A-45DD-42C1-BA01-E9CD8958AB1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83488" y="1730905"/>
              <a:ext cx="466725" cy="1228725"/>
            </a:xfrm>
            <a:prstGeom prst="rect">
              <a:avLst/>
            </a:prstGeom>
          </p:spPr>
        </p:pic>
        <p:sp>
          <p:nvSpPr>
            <p:cNvPr id="19" name="TextBox 18">
              <a:extLst>
                <a:ext uri="{FF2B5EF4-FFF2-40B4-BE49-F238E27FC236}">
                  <a16:creationId xmlns:a16="http://schemas.microsoft.com/office/drawing/2014/main" id="{EB2CCDCA-A1C7-4A2F-A1A6-AD5FA5FDA9ED}"/>
                </a:ext>
              </a:extLst>
            </p:cNvPr>
            <p:cNvSpPr txBox="1"/>
            <p:nvPr/>
          </p:nvSpPr>
          <p:spPr>
            <a:xfrm>
              <a:off x="5652933" y="3152932"/>
              <a:ext cx="1727833" cy="1200329"/>
            </a:xfrm>
            <a:prstGeom prst="rect">
              <a:avLst/>
            </a:prstGeom>
            <a:noFill/>
          </p:spPr>
          <p:txBody>
            <a:bodyPr wrap="square" rtlCol="0">
              <a:spAutoFit/>
            </a:bodyPr>
            <a:lstStyle/>
            <a:p>
              <a:pPr algn="ctr"/>
              <a:r>
                <a:rPr lang="en-US" dirty="0"/>
                <a:t>The shopping cart is recorded into the change feed</a:t>
              </a:r>
            </a:p>
          </p:txBody>
        </p:sp>
      </p:grpSp>
      <p:grpSp>
        <p:nvGrpSpPr>
          <p:cNvPr id="12" name="Group 11">
            <a:extLst>
              <a:ext uri="{FF2B5EF4-FFF2-40B4-BE49-F238E27FC236}">
                <a16:creationId xmlns:a16="http://schemas.microsoft.com/office/drawing/2014/main" id="{264BA17B-D25E-42D7-98C2-AA7473EEB798}"/>
              </a:ext>
            </a:extLst>
          </p:cNvPr>
          <p:cNvGrpSpPr/>
          <p:nvPr/>
        </p:nvGrpSpPr>
        <p:grpSpPr>
          <a:xfrm>
            <a:off x="7347128" y="914400"/>
            <a:ext cx="1627022" cy="1833252"/>
            <a:chOff x="7743316" y="1689012"/>
            <a:chExt cx="1627022" cy="1833252"/>
          </a:xfrm>
        </p:grpSpPr>
        <p:sp>
          <p:nvSpPr>
            <p:cNvPr id="16" name="TextBox 15">
              <a:extLst>
                <a:ext uri="{FF2B5EF4-FFF2-40B4-BE49-F238E27FC236}">
                  <a16:creationId xmlns:a16="http://schemas.microsoft.com/office/drawing/2014/main" id="{C0ED4034-2303-4C1B-9E80-32FFD43CD109}"/>
                </a:ext>
              </a:extLst>
            </p:cNvPr>
            <p:cNvSpPr txBox="1"/>
            <p:nvPr/>
          </p:nvSpPr>
          <p:spPr>
            <a:xfrm>
              <a:off x="7743316" y="3152932"/>
              <a:ext cx="1627022" cy="369332"/>
            </a:xfrm>
            <a:prstGeom prst="rect">
              <a:avLst/>
            </a:prstGeom>
            <a:noFill/>
          </p:spPr>
          <p:txBody>
            <a:bodyPr wrap="square" rtlCol="0">
              <a:spAutoFit/>
            </a:bodyPr>
            <a:lstStyle/>
            <a:p>
              <a:pPr algn="ctr"/>
              <a:r>
                <a:rPr lang="en-US" dirty="0"/>
                <a:t>Fulfillment</a:t>
              </a:r>
            </a:p>
          </p:txBody>
        </p:sp>
        <p:pic>
          <p:nvPicPr>
            <p:cNvPr id="17" name="Graphic 16">
              <a:extLst>
                <a:ext uri="{FF2B5EF4-FFF2-40B4-BE49-F238E27FC236}">
                  <a16:creationId xmlns:a16="http://schemas.microsoft.com/office/drawing/2014/main" id="{5CE91BE7-9108-4E63-8AD4-58B7B1CCEBC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917279" y="1689012"/>
              <a:ext cx="1341020" cy="1341020"/>
            </a:xfrm>
            <a:prstGeom prst="rect">
              <a:avLst/>
            </a:prstGeom>
          </p:spPr>
        </p:pic>
      </p:grpSp>
      <p:grpSp>
        <p:nvGrpSpPr>
          <p:cNvPr id="23" name="Group 22">
            <a:extLst>
              <a:ext uri="{FF2B5EF4-FFF2-40B4-BE49-F238E27FC236}">
                <a16:creationId xmlns:a16="http://schemas.microsoft.com/office/drawing/2014/main" id="{0CBD8AC8-C490-4F16-9519-E5C2747ABD39}"/>
              </a:ext>
            </a:extLst>
          </p:cNvPr>
          <p:cNvGrpSpPr/>
          <p:nvPr/>
        </p:nvGrpSpPr>
        <p:grpSpPr>
          <a:xfrm>
            <a:off x="7307773" y="2747652"/>
            <a:ext cx="1627022" cy="1833252"/>
            <a:chOff x="7743316" y="1689012"/>
            <a:chExt cx="1627022" cy="1833252"/>
          </a:xfrm>
        </p:grpSpPr>
        <p:sp>
          <p:nvSpPr>
            <p:cNvPr id="24" name="TextBox 23">
              <a:extLst>
                <a:ext uri="{FF2B5EF4-FFF2-40B4-BE49-F238E27FC236}">
                  <a16:creationId xmlns:a16="http://schemas.microsoft.com/office/drawing/2014/main" id="{DA4B7021-FD88-4A7C-A198-16A31D1E009F}"/>
                </a:ext>
              </a:extLst>
            </p:cNvPr>
            <p:cNvSpPr txBox="1"/>
            <p:nvPr/>
          </p:nvSpPr>
          <p:spPr>
            <a:xfrm>
              <a:off x="7743316" y="3152932"/>
              <a:ext cx="1627022" cy="369332"/>
            </a:xfrm>
            <a:prstGeom prst="rect">
              <a:avLst/>
            </a:prstGeom>
            <a:noFill/>
          </p:spPr>
          <p:txBody>
            <a:bodyPr wrap="square" rtlCol="0">
              <a:spAutoFit/>
            </a:bodyPr>
            <a:lstStyle/>
            <a:p>
              <a:pPr algn="ctr"/>
              <a:r>
                <a:rPr lang="en-US" dirty="0"/>
                <a:t>Inventory</a:t>
              </a:r>
            </a:p>
          </p:txBody>
        </p:sp>
        <p:pic>
          <p:nvPicPr>
            <p:cNvPr id="25" name="Graphic 24">
              <a:extLst>
                <a:ext uri="{FF2B5EF4-FFF2-40B4-BE49-F238E27FC236}">
                  <a16:creationId xmlns:a16="http://schemas.microsoft.com/office/drawing/2014/main" id="{1B71F929-BE6F-4541-AA5B-3365DDB8971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917279" y="1689012"/>
              <a:ext cx="1341020" cy="1341020"/>
            </a:xfrm>
            <a:prstGeom prst="rect">
              <a:avLst/>
            </a:prstGeom>
          </p:spPr>
        </p:pic>
      </p:grpSp>
      <p:grpSp>
        <p:nvGrpSpPr>
          <p:cNvPr id="26" name="Group 25">
            <a:extLst>
              <a:ext uri="{FF2B5EF4-FFF2-40B4-BE49-F238E27FC236}">
                <a16:creationId xmlns:a16="http://schemas.microsoft.com/office/drawing/2014/main" id="{11FF410E-51F6-420E-B0C5-50E33DC8DEB9}"/>
              </a:ext>
            </a:extLst>
          </p:cNvPr>
          <p:cNvGrpSpPr/>
          <p:nvPr/>
        </p:nvGrpSpPr>
        <p:grpSpPr>
          <a:xfrm>
            <a:off x="7378090" y="4703804"/>
            <a:ext cx="1627022" cy="1833252"/>
            <a:chOff x="7743316" y="1689012"/>
            <a:chExt cx="1627022" cy="1833252"/>
          </a:xfrm>
        </p:grpSpPr>
        <p:sp>
          <p:nvSpPr>
            <p:cNvPr id="27" name="TextBox 26">
              <a:extLst>
                <a:ext uri="{FF2B5EF4-FFF2-40B4-BE49-F238E27FC236}">
                  <a16:creationId xmlns:a16="http://schemas.microsoft.com/office/drawing/2014/main" id="{5F25EB8C-0AD2-43A0-8627-BF5CE87FB7E0}"/>
                </a:ext>
              </a:extLst>
            </p:cNvPr>
            <p:cNvSpPr txBox="1"/>
            <p:nvPr/>
          </p:nvSpPr>
          <p:spPr>
            <a:xfrm>
              <a:off x="7743316" y="3152932"/>
              <a:ext cx="1627022" cy="369332"/>
            </a:xfrm>
            <a:prstGeom prst="rect">
              <a:avLst/>
            </a:prstGeom>
            <a:noFill/>
          </p:spPr>
          <p:txBody>
            <a:bodyPr wrap="square" rtlCol="0">
              <a:spAutoFit/>
            </a:bodyPr>
            <a:lstStyle/>
            <a:p>
              <a:pPr algn="ctr"/>
              <a:r>
                <a:rPr lang="en-US" dirty="0"/>
                <a:t>Notification</a:t>
              </a:r>
            </a:p>
          </p:txBody>
        </p:sp>
        <p:pic>
          <p:nvPicPr>
            <p:cNvPr id="28" name="Graphic 27">
              <a:extLst>
                <a:ext uri="{FF2B5EF4-FFF2-40B4-BE49-F238E27FC236}">
                  <a16:creationId xmlns:a16="http://schemas.microsoft.com/office/drawing/2014/main" id="{55EC4967-6D27-4F8D-85D7-7BABDA8C7F3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917279" y="1689012"/>
              <a:ext cx="1341020" cy="1341020"/>
            </a:xfrm>
            <a:prstGeom prst="rect">
              <a:avLst/>
            </a:prstGeom>
          </p:spPr>
        </p:pic>
      </p:grpSp>
      <p:pic>
        <p:nvPicPr>
          <p:cNvPr id="29" name="Graphic 28">
            <a:extLst>
              <a:ext uri="{FF2B5EF4-FFF2-40B4-BE49-F238E27FC236}">
                <a16:creationId xmlns:a16="http://schemas.microsoft.com/office/drawing/2014/main" id="{42BA1552-A23B-471E-A751-9B8670E65AE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307395" y="2729890"/>
            <a:ext cx="1341020" cy="1341020"/>
          </a:xfrm>
          <a:prstGeom prst="rect">
            <a:avLst/>
          </a:prstGeom>
        </p:spPr>
      </p:pic>
      <p:cxnSp>
        <p:nvCxnSpPr>
          <p:cNvPr id="32" name="Straight Arrow Connector 31">
            <a:extLst>
              <a:ext uri="{FF2B5EF4-FFF2-40B4-BE49-F238E27FC236}">
                <a16:creationId xmlns:a16="http://schemas.microsoft.com/office/drawing/2014/main" id="{93DC0E7C-5A77-4947-8FB2-2E659821FA5D}"/>
              </a:ext>
            </a:extLst>
          </p:cNvPr>
          <p:cNvCxnSpPr>
            <a:stCxn id="18" idx="3"/>
            <a:endCxn id="25" idx="1"/>
          </p:cNvCxnSpPr>
          <p:nvPr/>
        </p:nvCxnSpPr>
        <p:spPr>
          <a:xfrm flipV="1">
            <a:off x="6032295" y="3418162"/>
            <a:ext cx="1449441" cy="13072"/>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81175B2A-7FCE-45BD-A0C9-75AFBF8512D6}"/>
              </a:ext>
            </a:extLst>
          </p:cNvPr>
          <p:cNvCxnSpPr>
            <a:stCxn id="18" idx="3"/>
            <a:endCxn id="28" idx="1"/>
          </p:cNvCxnSpPr>
          <p:nvPr/>
        </p:nvCxnSpPr>
        <p:spPr>
          <a:xfrm>
            <a:off x="6032295" y="3431234"/>
            <a:ext cx="1519758" cy="194308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56B2C24E-1E94-4D13-87E8-A33B17CDB94E}"/>
              </a:ext>
            </a:extLst>
          </p:cNvPr>
          <p:cNvCxnSpPr>
            <a:stCxn id="25" idx="3"/>
            <a:endCxn id="29" idx="1"/>
          </p:cNvCxnSpPr>
          <p:nvPr/>
        </p:nvCxnSpPr>
        <p:spPr>
          <a:xfrm flipV="1">
            <a:off x="8822756" y="3400400"/>
            <a:ext cx="1484639" cy="17762"/>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819912D2-47B0-4365-87BC-625D80A99C25}"/>
              </a:ext>
            </a:extLst>
          </p:cNvPr>
          <p:cNvCxnSpPr>
            <a:cxnSpLocks/>
            <a:stCxn id="28" idx="3"/>
            <a:endCxn id="29" idx="1"/>
          </p:cNvCxnSpPr>
          <p:nvPr/>
        </p:nvCxnSpPr>
        <p:spPr>
          <a:xfrm flipV="1">
            <a:off x="8893073" y="3400400"/>
            <a:ext cx="1414322" cy="1973914"/>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5197929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9F3F2B-F3AC-4409-8D28-25A3653A1110}"/>
              </a:ext>
            </a:extLst>
          </p:cNvPr>
          <p:cNvSpPr>
            <a:spLocks noGrp="1"/>
          </p:cNvSpPr>
          <p:nvPr>
            <p:ph type="ctrTitle"/>
          </p:nvPr>
        </p:nvSpPr>
        <p:spPr/>
        <p:txBody>
          <a:bodyPr/>
          <a:lstStyle/>
          <a:p>
            <a:r>
              <a:rPr lang="en-US" dirty="0"/>
              <a:t>Wrap-Up</a:t>
            </a:r>
          </a:p>
        </p:txBody>
      </p:sp>
      <p:sp>
        <p:nvSpPr>
          <p:cNvPr id="3" name="Subtitle 2">
            <a:extLst>
              <a:ext uri="{FF2B5EF4-FFF2-40B4-BE49-F238E27FC236}">
                <a16:creationId xmlns:a16="http://schemas.microsoft.com/office/drawing/2014/main" id="{A4ABDADF-EEFC-4578-80F3-51F7DC404287}"/>
              </a:ext>
            </a:extLst>
          </p:cNvPr>
          <p:cNvSpPr>
            <a:spLocks noGrp="1"/>
          </p:cNvSpPr>
          <p:nvPr>
            <p:ph type="subTitle" idx="1"/>
          </p:nvPr>
        </p:nvSpPr>
        <p:spPr/>
        <p:txBody>
          <a:bodyPr/>
          <a:lstStyle/>
          <a:p>
            <a:r>
              <a:rPr lang="en-US" dirty="0"/>
              <a:t>Ch-</a:t>
            </a:r>
            <a:r>
              <a:rPr lang="en-US" dirty="0" err="1"/>
              <a:t>ch</a:t>
            </a:r>
            <a:r>
              <a:rPr lang="en-US" dirty="0"/>
              <a:t>-</a:t>
            </a:r>
            <a:r>
              <a:rPr lang="en-US" dirty="0" err="1"/>
              <a:t>ch</a:t>
            </a:r>
            <a:r>
              <a:rPr lang="en-US" dirty="0"/>
              <a:t>-changes: Tracing Changes in Azure Cosmos</a:t>
            </a:r>
          </a:p>
        </p:txBody>
      </p:sp>
    </p:spTree>
    <p:extLst>
      <p:ext uri="{BB962C8B-B14F-4D97-AF65-F5344CB8AC3E}">
        <p14:creationId xmlns:p14="http://schemas.microsoft.com/office/powerpoint/2010/main" val="214472616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91EFCA-BFC4-4A9B-95A5-95D9BC9B9227}"/>
              </a:ext>
            </a:extLst>
          </p:cNvPr>
          <p:cNvSpPr>
            <a:spLocks noGrp="1"/>
          </p:cNvSpPr>
          <p:nvPr>
            <p:ph type="title"/>
          </p:nvPr>
        </p:nvSpPr>
        <p:spPr/>
        <p:txBody>
          <a:bodyPr/>
          <a:lstStyle/>
          <a:p>
            <a:r>
              <a:rPr lang="en-US" dirty="0"/>
              <a:t>Wrap-Up</a:t>
            </a:r>
          </a:p>
        </p:txBody>
      </p:sp>
      <p:sp>
        <p:nvSpPr>
          <p:cNvPr id="3" name="Content Placeholder 2">
            <a:extLst>
              <a:ext uri="{FF2B5EF4-FFF2-40B4-BE49-F238E27FC236}">
                <a16:creationId xmlns:a16="http://schemas.microsoft.com/office/drawing/2014/main" id="{F2CF0577-78EF-4E6B-96BC-891F84C37D93}"/>
              </a:ext>
            </a:extLst>
          </p:cNvPr>
          <p:cNvSpPr>
            <a:spLocks noGrp="1"/>
          </p:cNvSpPr>
          <p:nvPr>
            <p:ph idx="1"/>
          </p:nvPr>
        </p:nvSpPr>
        <p:spPr/>
        <p:txBody>
          <a:bodyPr>
            <a:normAutofit/>
          </a:bodyPr>
          <a:lstStyle/>
          <a:p>
            <a:r>
              <a:rPr lang="en-US" sz="3200" dirty="0"/>
              <a:t>Azure Cosmos DB</a:t>
            </a:r>
          </a:p>
        </p:txBody>
      </p:sp>
      <p:sp>
        <p:nvSpPr>
          <p:cNvPr id="4" name="Text Placeholder 3">
            <a:extLst>
              <a:ext uri="{FF2B5EF4-FFF2-40B4-BE49-F238E27FC236}">
                <a16:creationId xmlns:a16="http://schemas.microsoft.com/office/drawing/2014/main" id="{90939711-49E4-471D-A845-A6DFDE51C3A7}"/>
              </a:ext>
            </a:extLst>
          </p:cNvPr>
          <p:cNvSpPr>
            <a:spLocks noGrp="1"/>
          </p:cNvSpPr>
          <p:nvPr>
            <p:ph type="body" sz="quarter" idx="10"/>
          </p:nvPr>
        </p:nvSpPr>
        <p:spPr/>
        <p:txBody>
          <a:bodyPr>
            <a:normAutofit lnSpcReduction="10000"/>
          </a:bodyPr>
          <a:lstStyle/>
          <a:p>
            <a:r>
              <a:rPr lang="en-US" dirty="0"/>
              <a:t>Ch-</a:t>
            </a:r>
            <a:r>
              <a:rPr lang="en-US" dirty="0" err="1"/>
              <a:t>ch</a:t>
            </a:r>
            <a:r>
              <a:rPr lang="en-US" dirty="0"/>
              <a:t>-</a:t>
            </a:r>
            <a:r>
              <a:rPr lang="en-US" dirty="0" err="1"/>
              <a:t>ch</a:t>
            </a:r>
            <a:r>
              <a:rPr lang="en-US" dirty="0"/>
              <a:t>-changes: Tracing Changes in Azure Cosmos DB</a:t>
            </a:r>
          </a:p>
        </p:txBody>
      </p:sp>
    </p:spTree>
    <p:extLst>
      <p:ext uri="{BB962C8B-B14F-4D97-AF65-F5344CB8AC3E}">
        <p14:creationId xmlns:p14="http://schemas.microsoft.com/office/powerpoint/2010/main" val="2575065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91EFCA-BFC4-4A9B-95A5-95D9BC9B9227}"/>
              </a:ext>
            </a:extLst>
          </p:cNvPr>
          <p:cNvSpPr>
            <a:spLocks noGrp="1"/>
          </p:cNvSpPr>
          <p:nvPr>
            <p:ph type="title"/>
          </p:nvPr>
        </p:nvSpPr>
        <p:spPr/>
        <p:txBody>
          <a:bodyPr/>
          <a:lstStyle/>
          <a:p>
            <a:r>
              <a:rPr lang="en-US" dirty="0"/>
              <a:t>Wrap-Up</a:t>
            </a:r>
          </a:p>
        </p:txBody>
      </p:sp>
      <p:sp>
        <p:nvSpPr>
          <p:cNvPr id="3" name="Content Placeholder 2">
            <a:extLst>
              <a:ext uri="{FF2B5EF4-FFF2-40B4-BE49-F238E27FC236}">
                <a16:creationId xmlns:a16="http://schemas.microsoft.com/office/drawing/2014/main" id="{F2CF0577-78EF-4E6B-96BC-891F84C37D93}"/>
              </a:ext>
            </a:extLst>
          </p:cNvPr>
          <p:cNvSpPr>
            <a:spLocks noGrp="1"/>
          </p:cNvSpPr>
          <p:nvPr>
            <p:ph idx="1"/>
          </p:nvPr>
        </p:nvSpPr>
        <p:spPr/>
        <p:txBody>
          <a:bodyPr>
            <a:normAutofit/>
          </a:bodyPr>
          <a:lstStyle/>
          <a:p>
            <a:r>
              <a:rPr lang="en-US" sz="3200" dirty="0"/>
              <a:t>Azure Cosmos DB</a:t>
            </a:r>
          </a:p>
          <a:p>
            <a:r>
              <a:rPr lang="en-US" sz="3200" dirty="0"/>
              <a:t>Change feed is the unsung here of Cosmos DB</a:t>
            </a:r>
          </a:p>
        </p:txBody>
      </p:sp>
      <p:sp>
        <p:nvSpPr>
          <p:cNvPr id="4" name="Text Placeholder 3">
            <a:extLst>
              <a:ext uri="{FF2B5EF4-FFF2-40B4-BE49-F238E27FC236}">
                <a16:creationId xmlns:a16="http://schemas.microsoft.com/office/drawing/2014/main" id="{90939711-49E4-471D-A845-A6DFDE51C3A7}"/>
              </a:ext>
            </a:extLst>
          </p:cNvPr>
          <p:cNvSpPr>
            <a:spLocks noGrp="1"/>
          </p:cNvSpPr>
          <p:nvPr>
            <p:ph type="body" sz="quarter" idx="10"/>
          </p:nvPr>
        </p:nvSpPr>
        <p:spPr/>
        <p:txBody>
          <a:bodyPr>
            <a:normAutofit lnSpcReduction="10000"/>
          </a:bodyPr>
          <a:lstStyle/>
          <a:p>
            <a:r>
              <a:rPr lang="en-US" dirty="0"/>
              <a:t>Ch-</a:t>
            </a:r>
            <a:r>
              <a:rPr lang="en-US" dirty="0" err="1"/>
              <a:t>ch</a:t>
            </a:r>
            <a:r>
              <a:rPr lang="en-US" dirty="0"/>
              <a:t>-</a:t>
            </a:r>
            <a:r>
              <a:rPr lang="en-US" dirty="0" err="1"/>
              <a:t>ch</a:t>
            </a:r>
            <a:r>
              <a:rPr lang="en-US" dirty="0"/>
              <a:t>-changes: Tracing Changes in Azure Cosmos DB</a:t>
            </a:r>
          </a:p>
        </p:txBody>
      </p:sp>
    </p:spTree>
    <p:extLst>
      <p:ext uri="{BB962C8B-B14F-4D97-AF65-F5344CB8AC3E}">
        <p14:creationId xmlns:p14="http://schemas.microsoft.com/office/powerpoint/2010/main" val="244697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91EFCA-BFC4-4A9B-95A5-95D9BC9B9227}"/>
              </a:ext>
            </a:extLst>
          </p:cNvPr>
          <p:cNvSpPr>
            <a:spLocks noGrp="1"/>
          </p:cNvSpPr>
          <p:nvPr>
            <p:ph type="title"/>
          </p:nvPr>
        </p:nvSpPr>
        <p:spPr/>
        <p:txBody>
          <a:bodyPr/>
          <a:lstStyle/>
          <a:p>
            <a:r>
              <a:rPr lang="en-US" dirty="0"/>
              <a:t>Wrap-Up</a:t>
            </a:r>
          </a:p>
        </p:txBody>
      </p:sp>
      <p:sp>
        <p:nvSpPr>
          <p:cNvPr id="3" name="Content Placeholder 2">
            <a:extLst>
              <a:ext uri="{FF2B5EF4-FFF2-40B4-BE49-F238E27FC236}">
                <a16:creationId xmlns:a16="http://schemas.microsoft.com/office/drawing/2014/main" id="{F2CF0577-78EF-4E6B-96BC-891F84C37D93}"/>
              </a:ext>
            </a:extLst>
          </p:cNvPr>
          <p:cNvSpPr>
            <a:spLocks noGrp="1"/>
          </p:cNvSpPr>
          <p:nvPr>
            <p:ph idx="1"/>
          </p:nvPr>
        </p:nvSpPr>
        <p:spPr/>
        <p:txBody>
          <a:bodyPr>
            <a:normAutofit/>
          </a:bodyPr>
          <a:lstStyle/>
          <a:p>
            <a:r>
              <a:rPr lang="en-US" sz="3200" dirty="0"/>
              <a:t>Azure Cosmos DB</a:t>
            </a:r>
          </a:p>
          <a:p>
            <a:r>
              <a:rPr lang="en-US" sz="3200" dirty="0"/>
              <a:t>Change feed is the unsung here of Cosmos DB</a:t>
            </a:r>
          </a:p>
          <a:p>
            <a:r>
              <a:rPr lang="en-US" sz="3200" dirty="0"/>
              <a:t>Supported APIs and client SDKs</a:t>
            </a:r>
          </a:p>
        </p:txBody>
      </p:sp>
      <p:sp>
        <p:nvSpPr>
          <p:cNvPr id="4" name="Text Placeholder 3">
            <a:extLst>
              <a:ext uri="{FF2B5EF4-FFF2-40B4-BE49-F238E27FC236}">
                <a16:creationId xmlns:a16="http://schemas.microsoft.com/office/drawing/2014/main" id="{90939711-49E4-471D-A845-A6DFDE51C3A7}"/>
              </a:ext>
            </a:extLst>
          </p:cNvPr>
          <p:cNvSpPr>
            <a:spLocks noGrp="1"/>
          </p:cNvSpPr>
          <p:nvPr>
            <p:ph type="body" sz="quarter" idx="10"/>
          </p:nvPr>
        </p:nvSpPr>
        <p:spPr/>
        <p:txBody>
          <a:bodyPr>
            <a:normAutofit lnSpcReduction="10000"/>
          </a:bodyPr>
          <a:lstStyle/>
          <a:p>
            <a:r>
              <a:rPr lang="en-US" dirty="0"/>
              <a:t>Ch-</a:t>
            </a:r>
            <a:r>
              <a:rPr lang="en-US" dirty="0" err="1"/>
              <a:t>ch</a:t>
            </a:r>
            <a:r>
              <a:rPr lang="en-US" dirty="0"/>
              <a:t>-</a:t>
            </a:r>
            <a:r>
              <a:rPr lang="en-US" dirty="0" err="1"/>
              <a:t>ch</a:t>
            </a:r>
            <a:r>
              <a:rPr lang="en-US" dirty="0"/>
              <a:t>-changes: Tracing Changes in Azure Cosmos DB</a:t>
            </a:r>
          </a:p>
        </p:txBody>
      </p:sp>
    </p:spTree>
    <p:extLst>
      <p:ext uri="{BB962C8B-B14F-4D97-AF65-F5344CB8AC3E}">
        <p14:creationId xmlns:p14="http://schemas.microsoft.com/office/powerpoint/2010/main" val="4116908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2394</TotalTime>
  <Words>5675</Words>
  <Application>Microsoft Office PowerPoint</Application>
  <PresentationFormat>Widescreen</PresentationFormat>
  <Paragraphs>927</Paragraphs>
  <Slides>104</Slides>
  <Notes>86</Notes>
  <HiddenSlides>38</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104</vt:i4>
      </vt:variant>
    </vt:vector>
  </HeadingPairs>
  <TitlesOfParts>
    <vt:vector size="114" baseType="lpstr">
      <vt:lpstr>Arial</vt:lpstr>
      <vt:lpstr>Arial Black</vt:lpstr>
      <vt:lpstr>Calibri</vt:lpstr>
      <vt:lpstr>Kamerik205 8</vt:lpstr>
      <vt:lpstr>PT Serif</vt:lpstr>
      <vt:lpstr>Segoe UI</vt:lpstr>
      <vt:lpstr>Segoe UI Semibold</vt:lpstr>
      <vt:lpstr>Segoe UI Semilight</vt:lpstr>
      <vt:lpstr>Office Theme</vt:lpstr>
      <vt:lpstr>Custom Design</vt:lpstr>
      <vt:lpstr>PowerPoint Presentation</vt:lpstr>
      <vt:lpstr>PowerPoint Presentation</vt:lpstr>
      <vt:lpstr>PowerPoint Presentation</vt:lpstr>
      <vt:lpstr>David Bowie - Changes</vt:lpstr>
      <vt:lpstr>PowerPoint Presentation</vt:lpstr>
      <vt:lpstr>What is Cosmos DB</vt:lpstr>
      <vt:lpstr>Azure Cosmos DB</vt:lpstr>
      <vt:lpstr>Azure Cosmos DB</vt:lpstr>
      <vt:lpstr>Azure Cosmos DB</vt:lpstr>
      <vt:lpstr>Azure Cosmos DB</vt:lpstr>
      <vt:lpstr>Azure Cosmos DB</vt:lpstr>
      <vt:lpstr>Azure Cosmos DB</vt:lpstr>
      <vt:lpstr>Azure Cosmos DB</vt:lpstr>
      <vt:lpstr>Azure Cosmos DB</vt:lpstr>
      <vt:lpstr>Azure Cosmos DB</vt:lpstr>
      <vt:lpstr>Azure Cosmos DB</vt:lpstr>
      <vt:lpstr>Azure Cosmos DB</vt:lpstr>
      <vt:lpstr>Azure Cosmos DB</vt:lpstr>
      <vt:lpstr>Azure Cosmos DB</vt:lpstr>
      <vt:lpstr>Azure Cosmos DB</vt:lpstr>
      <vt:lpstr>Azure Cosmos DB</vt:lpstr>
      <vt:lpstr>Azure Cosmos DB</vt:lpstr>
      <vt:lpstr>Change Feed</vt:lpstr>
      <vt:lpstr>Overview</vt:lpstr>
      <vt:lpstr>Overview</vt:lpstr>
      <vt:lpstr>Overview</vt:lpstr>
      <vt:lpstr>Overview</vt:lpstr>
      <vt:lpstr>Overview</vt:lpstr>
      <vt:lpstr>Overview</vt:lpstr>
      <vt:lpstr>Overview</vt:lpstr>
      <vt:lpstr>Overview</vt:lpstr>
      <vt:lpstr>Overview</vt:lpstr>
      <vt:lpstr>Overview</vt:lpstr>
      <vt:lpstr>Overview</vt:lpstr>
      <vt:lpstr>Overview</vt:lpstr>
      <vt:lpstr>Overview</vt:lpstr>
      <vt:lpstr>Overview</vt:lpstr>
      <vt:lpstr>Overview</vt:lpstr>
      <vt:lpstr>Overview</vt:lpstr>
      <vt:lpstr>Overview</vt:lpstr>
      <vt:lpstr>Overview</vt:lpstr>
      <vt:lpstr>Overview</vt:lpstr>
      <vt:lpstr>Overview</vt:lpstr>
      <vt:lpstr>Supported APIs and Client SDKs</vt:lpstr>
      <vt:lpstr>Supported APIs and Client SDKs</vt:lpstr>
      <vt:lpstr>Current Limitations</vt:lpstr>
      <vt:lpstr>Current Limitations</vt:lpstr>
      <vt:lpstr>Current Limitations</vt:lpstr>
      <vt:lpstr>Current Limitations</vt:lpstr>
      <vt:lpstr>Current Limitations</vt:lpstr>
      <vt:lpstr>Change Feed Processor</vt:lpstr>
      <vt:lpstr>Change Feed Processor Components</vt:lpstr>
      <vt:lpstr>Change Feed Processor Components</vt:lpstr>
      <vt:lpstr>Change Feed Processor Components</vt:lpstr>
      <vt:lpstr>Change Feed Processor Components</vt:lpstr>
      <vt:lpstr>Change Feed Processor Components</vt:lpstr>
      <vt:lpstr>Processing Life Cycle</vt:lpstr>
      <vt:lpstr>Hosting the Change Feed Processor</vt:lpstr>
      <vt:lpstr>Serverless Event-Based Architectures</vt:lpstr>
      <vt:lpstr>Azure Functions</vt:lpstr>
      <vt:lpstr>Azure Functions</vt:lpstr>
      <vt:lpstr>Azure Functions</vt:lpstr>
      <vt:lpstr>Azure Functions</vt:lpstr>
      <vt:lpstr>Azure Functions</vt:lpstr>
      <vt:lpstr>Azure Functions</vt:lpstr>
      <vt:lpstr>Azure Functions</vt:lpstr>
      <vt:lpstr>Azure Functions</vt:lpstr>
      <vt:lpstr>Azure Functions</vt:lpstr>
      <vt:lpstr>Azure Functions</vt:lpstr>
      <vt:lpstr>What can you do with Azure Functions?</vt:lpstr>
      <vt:lpstr>What can you do with Azure Functions?</vt:lpstr>
      <vt:lpstr>What can you do with Azure Functions?</vt:lpstr>
      <vt:lpstr>What can you do with Azure Functions?</vt:lpstr>
      <vt:lpstr>What can you do with Azure Functions?</vt:lpstr>
      <vt:lpstr>What can you do with Azure Functions?</vt:lpstr>
      <vt:lpstr>What can you do with Azure Functions?</vt:lpstr>
      <vt:lpstr>What can you do with Azure Functions?</vt:lpstr>
      <vt:lpstr>What can you do with Azure Functions?</vt:lpstr>
      <vt:lpstr>Azure Cosmos DB and Azure Functions</vt:lpstr>
      <vt:lpstr>Change Feed Design Patterns</vt:lpstr>
      <vt:lpstr>Common Uses of the Change Feed</vt:lpstr>
      <vt:lpstr>Common Uses of the Change Feed</vt:lpstr>
      <vt:lpstr>Common Uses of the Change Feed</vt:lpstr>
      <vt:lpstr>Common Uses of the Change Feed</vt:lpstr>
      <vt:lpstr>Common Uses of the Change Feed</vt:lpstr>
      <vt:lpstr>Demos</vt:lpstr>
      <vt:lpstr>Basic Change Feed Demo</vt:lpstr>
      <vt:lpstr>Data Archival</vt:lpstr>
      <vt:lpstr>Data Archival</vt:lpstr>
      <vt:lpstr>Denormalization</vt:lpstr>
      <vt:lpstr>Denormalization</vt:lpstr>
      <vt:lpstr>Replicating Containers</vt:lpstr>
      <vt:lpstr>Replicating Containers</vt:lpstr>
      <vt:lpstr>Triggering Event-Driven Architecture</vt:lpstr>
      <vt:lpstr>Triggering Event-Driven Architecture</vt:lpstr>
      <vt:lpstr>Wrap-Up</vt:lpstr>
      <vt:lpstr>Wrap-Up</vt:lpstr>
      <vt:lpstr>Wrap-Up</vt:lpstr>
      <vt:lpstr>Wrap-Up</vt:lpstr>
      <vt:lpstr>Wrap-Up</vt:lpstr>
      <vt:lpstr>Wrap-Up</vt:lpstr>
      <vt:lpstr>Wrap-Up</vt:lpstr>
      <vt:lpstr>Wrap-Up</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Chad Green</dc:creator>
  <cp:lastModifiedBy>Chad Green</cp:lastModifiedBy>
  <cp:revision>103</cp:revision>
  <dcterms:created xsi:type="dcterms:W3CDTF">2020-10-10T15:22:54Z</dcterms:created>
  <dcterms:modified xsi:type="dcterms:W3CDTF">2022-06-06T03:16:22Z</dcterms:modified>
</cp:coreProperties>
</file>